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07319-0231-4807-BAA6-2406E9ED037C}" type="datetimeFigureOut">
              <a:rPr lang="en-US" smtClean="0"/>
              <a:t>9/13/2011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935-4744-4D01-B025-8D8BB95E01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7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153400" cy="5947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7848600" cy="6035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Polyatomic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>
                <a:solidFill>
                  <a:schemeClr val="bg1">
                    <a:lumMod val="10000"/>
                  </a:schemeClr>
                </a:solidFill>
              </a:rPr>
              <a:t>It </a:t>
            </a:r>
            <a:r>
              <a:rPr lang="en-CA" dirty="0">
                <a:solidFill>
                  <a:schemeClr val="bg1">
                    <a:lumMod val="10000"/>
                  </a:schemeClr>
                </a:solidFill>
              </a:rPr>
              <a:t>has been shown </a:t>
            </a:r>
            <a:r>
              <a:rPr lang="en-CA" dirty="0" smtClean="0">
                <a:solidFill>
                  <a:schemeClr val="bg1">
                    <a:lumMod val="10000"/>
                  </a:schemeClr>
                </a:solidFill>
              </a:rPr>
              <a:t>experimentally that elemental phosphorus </a:t>
            </a:r>
            <a:r>
              <a:rPr lang="en-CA" dirty="0">
                <a:solidFill>
                  <a:schemeClr val="bg1">
                    <a:lumMod val="10000"/>
                  </a:schemeClr>
                </a:solidFill>
              </a:rPr>
              <a:t>forms the polyatomic molecule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P</a:t>
            </a:r>
            <a:r>
              <a:rPr lang="en-US" baseline="-25000" dirty="0" smtClean="0">
                <a:solidFill>
                  <a:schemeClr val="bg1">
                    <a:lumMod val="10000"/>
                  </a:schemeClr>
                </a:solidFill>
              </a:rPr>
              <a:t>4 </a:t>
            </a:r>
            <a:r>
              <a:rPr lang="en-CA" baseline="-25000" dirty="0" smtClean="0">
                <a:solidFill>
                  <a:schemeClr val="bg1">
                    <a:lumMod val="10000"/>
                  </a:schemeClr>
                </a:solidFill>
              </a:rPr>
              <a:t>(</a:t>
            </a:r>
            <a:r>
              <a:rPr lang="en-CA" baseline="-25000" dirty="0">
                <a:solidFill>
                  <a:schemeClr val="bg1">
                    <a:lumMod val="10000"/>
                  </a:schemeClr>
                </a:solidFill>
              </a:rPr>
              <a:t>s)</a:t>
            </a:r>
            <a:r>
              <a:rPr lang="en-CA" dirty="0">
                <a:solidFill>
                  <a:schemeClr val="bg1">
                    <a:lumMod val="10000"/>
                  </a:schemeClr>
                </a:solidFill>
              </a:rPr>
              <a:t>, </a:t>
            </a:r>
            <a:r>
              <a:rPr lang="en-CA" dirty="0" smtClean="0">
                <a:solidFill>
                  <a:schemeClr val="bg1">
                    <a:lumMod val="10000"/>
                  </a:schemeClr>
                </a:solidFill>
              </a:rPr>
              <a:t>while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sulfur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forms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S</a:t>
            </a:r>
            <a:r>
              <a:rPr lang="en-US" baseline="-25000" dirty="0" smtClean="0">
                <a:solidFill>
                  <a:schemeClr val="bg1">
                    <a:lumMod val="10000"/>
                  </a:schemeClr>
                </a:solidFill>
              </a:rPr>
              <a:t>8 </a:t>
            </a:r>
            <a:r>
              <a:rPr lang="en-CA" baseline="-25000" dirty="0" smtClean="0">
                <a:solidFill>
                  <a:schemeClr val="bg1">
                    <a:lumMod val="10000"/>
                  </a:schemeClr>
                </a:solidFill>
              </a:rPr>
              <a:t>(s)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  <a:p>
            <a:r>
              <a:rPr lang="en-CA" dirty="0">
                <a:solidFill>
                  <a:schemeClr val="bg1">
                    <a:lumMod val="10000"/>
                  </a:schemeClr>
                </a:solidFill>
              </a:rPr>
              <a:t>Challenge: Using LDD, draw a possible structure </a:t>
            </a:r>
            <a:r>
              <a:rPr lang="en-CA" dirty="0" smtClean="0">
                <a:solidFill>
                  <a:schemeClr val="bg1">
                    <a:lumMod val="10000"/>
                  </a:schemeClr>
                </a:solidFill>
              </a:rPr>
              <a:t>for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S</a:t>
            </a:r>
            <a:r>
              <a:rPr lang="en-US" baseline="-25000" dirty="0" smtClean="0">
                <a:solidFill>
                  <a:schemeClr val="bg1">
                    <a:lumMod val="10000"/>
                  </a:schemeClr>
                </a:solidFill>
              </a:rPr>
              <a:t>8</a:t>
            </a:r>
            <a:r>
              <a:rPr lang="en-CA" baseline="-25000" dirty="0" smtClean="0">
                <a:solidFill>
                  <a:schemeClr val="bg1">
                    <a:lumMod val="10000"/>
                  </a:schemeClr>
                </a:solidFill>
              </a:rPr>
              <a:t>(s)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and P</a:t>
            </a:r>
            <a:r>
              <a:rPr lang="en-US" baseline="-25000" dirty="0" smtClean="0">
                <a:solidFill>
                  <a:schemeClr val="bg1">
                    <a:lumMod val="10000"/>
                  </a:schemeClr>
                </a:solidFill>
              </a:rPr>
              <a:t>4</a:t>
            </a:r>
            <a:r>
              <a:rPr lang="en-CA" baseline="-25000" dirty="0" smtClean="0">
                <a:solidFill>
                  <a:schemeClr val="bg1">
                    <a:lumMod val="10000"/>
                  </a:schemeClr>
                </a:solidFill>
              </a:rPr>
              <a:t>(s)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236983"/>
            <a:ext cx="2667000" cy="262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345609"/>
            <a:ext cx="1981200" cy="2512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001000" cy="5925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35421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0999"/>
            <a:ext cx="8458200" cy="557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568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382000" cy="592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800" cy="584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800" cy="563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46798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304800"/>
            <a:ext cx="840509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799"/>
            <a:ext cx="8458200" cy="618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45643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FF0000"/>
      </a:dk1>
      <a:lt1>
        <a:srgbClr val="EEEC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Polyatomic Elements</vt:lpstr>
      <vt:lpstr>Slide 13</vt:lpstr>
      <vt:lpstr>Slide 14</vt:lpstr>
      <vt:lpstr>Slide 15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1</cp:revision>
  <dcterms:created xsi:type="dcterms:W3CDTF">2011-09-13T16:34:00Z</dcterms:created>
  <dcterms:modified xsi:type="dcterms:W3CDTF">2011-09-13T16:46:17Z</dcterms:modified>
</cp:coreProperties>
</file>