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7" r:id="rId4"/>
    <p:sldId id="267" r:id="rId5"/>
    <p:sldId id="258"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74" y="-4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A2290-8758-4E5D-95CE-B50E2269DAED}" type="datetimeFigureOut">
              <a:rPr lang="en-US" smtClean="0"/>
              <a:pPr/>
              <a:t>5/28/2010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BD22C-5660-4070-9BBE-243CC87719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BD22C-5660-4070-9BBE-243CC877195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62F12-D1C2-430A-BF3F-9665D06ACC8A}" type="datetimeFigureOut">
              <a:rPr lang="en-US" smtClean="0"/>
              <a:pPr/>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62F12-D1C2-430A-BF3F-9665D06ACC8A}" type="datetimeFigureOut">
              <a:rPr lang="en-US" smtClean="0"/>
              <a:pPr/>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62F12-D1C2-430A-BF3F-9665D06ACC8A}" type="datetimeFigureOut">
              <a:rPr lang="en-US" smtClean="0"/>
              <a:pPr/>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62F12-D1C2-430A-BF3F-9665D06ACC8A}" type="datetimeFigureOut">
              <a:rPr lang="en-US" smtClean="0"/>
              <a:pPr/>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62F12-D1C2-430A-BF3F-9665D06ACC8A}" type="datetimeFigureOut">
              <a:rPr lang="en-US" smtClean="0"/>
              <a:pPr/>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62F12-D1C2-430A-BF3F-9665D06ACC8A}" type="datetimeFigureOut">
              <a:rPr lang="en-US" smtClean="0"/>
              <a:pPr/>
              <a:t>5/28/2010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62F12-D1C2-430A-BF3F-9665D06ACC8A}" type="datetimeFigureOut">
              <a:rPr lang="en-US" smtClean="0"/>
              <a:pPr/>
              <a:t>5/28/2010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62F12-D1C2-430A-BF3F-9665D06ACC8A}" type="datetimeFigureOut">
              <a:rPr lang="en-US" smtClean="0"/>
              <a:pPr/>
              <a:t>5/28/2010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62F12-D1C2-430A-BF3F-9665D06ACC8A}" type="datetimeFigureOut">
              <a:rPr lang="en-US" smtClean="0"/>
              <a:pPr/>
              <a:t>5/28/2010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62F12-D1C2-430A-BF3F-9665D06ACC8A}" type="datetimeFigureOut">
              <a:rPr lang="en-US" smtClean="0"/>
              <a:pPr/>
              <a:t>5/28/2010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62F12-D1C2-430A-BF3F-9665D06ACC8A}" type="datetimeFigureOut">
              <a:rPr lang="en-US" smtClean="0"/>
              <a:pPr/>
              <a:t>5/28/2010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623D-CD6E-4B63-88BB-ED2C990B4B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2F12-D1C2-430A-BF3F-9665D06ACC8A}" type="datetimeFigureOut">
              <a:rPr lang="en-US" smtClean="0"/>
              <a:pPr/>
              <a:t>5/28/2010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0623D-CD6E-4B63-88BB-ED2C990B4B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6863046"/>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Nuclear Reactions</a:t>
            </a:r>
            <a:endParaRPr lang="en-US" dirty="0"/>
          </a:p>
        </p:txBody>
      </p:sp>
      <p:sp>
        <p:nvSpPr>
          <p:cNvPr id="3" name="Subtitle 2"/>
          <p:cNvSpPr>
            <a:spLocks noGrp="1"/>
          </p:cNvSpPr>
          <p:nvPr>
            <p:ph type="subTitle" idx="1"/>
          </p:nvPr>
        </p:nvSpPr>
        <p:spPr/>
        <p:txBody>
          <a:bodyPr/>
          <a:lstStyle/>
          <a:p>
            <a:r>
              <a:rPr lang="en-US" dirty="0" smtClean="0"/>
              <a:t>Lesson 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Nuclear Fusion</a:t>
            </a:r>
          </a:p>
        </p:txBody>
      </p:sp>
      <p:sp>
        <p:nvSpPr>
          <p:cNvPr id="3" name="Content Placeholder 2"/>
          <p:cNvSpPr>
            <a:spLocks noGrp="1"/>
          </p:cNvSpPr>
          <p:nvPr>
            <p:ph idx="1"/>
          </p:nvPr>
        </p:nvSpPr>
        <p:spPr>
          <a:xfrm>
            <a:off x="457200" y="1600201"/>
            <a:ext cx="8153400" cy="3200400"/>
          </a:xfrm>
        </p:spPr>
        <p:txBody>
          <a:bodyPr>
            <a:normAutofit fontScale="92500" lnSpcReduction="10000"/>
          </a:bodyPr>
          <a:lstStyle/>
          <a:p>
            <a:r>
              <a:rPr lang="en-CA" b="1" dirty="0" smtClean="0"/>
              <a:t>This can be thought of as the opposite of fission. </a:t>
            </a:r>
          </a:p>
          <a:p>
            <a:r>
              <a:rPr lang="en-CA" b="1" dirty="0" smtClean="0"/>
              <a:t>In fusion, smaller atoms are recombined into larger atoms. This process releases large amounts of energy.</a:t>
            </a:r>
          </a:p>
          <a:p>
            <a:r>
              <a:rPr lang="en-CA" b="1" dirty="0" smtClean="0"/>
              <a:t>The principle spot this takes place in is in the sun.</a:t>
            </a:r>
            <a:endParaRPr lang="en-US" dirty="0" smtClean="0"/>
          </a:p>
        </p:txBody>
      </p:sp>
      <p:pic>
        <p:nvPicPr>
          <p:cNvPr id="7170" name="Picture 2"/>
          <p:cNvPicPr>
            <a:picLocks noChangeAspect="1" noChangeArrowheads="1"/>
          </p:cNvPicPr>
          <p:nvPr/>
        </p:nvPicPr>
        <p:blipFill>
          <a:blip r:embed="rId2" cstate="print"/>
          <a:srcRect/>
          <a:stretch>
            <a:fillRect/>
          </a:stretch>
        </p:blipFill>
        <p:spPr bwMode="auto">
          <a:xfrm>
            <a:off x="1219200" y="5012924"/>
            <a:ext cx="6629400" cy="1845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a:t>
            </a:r>
            <a:endParaRPr lang="en-US" dirty="0"/>
          </a:p>
        </p:txBody>
      </p:sp>
      <p:sp>
        <p:nvSpPr>
          <p:cNvPr id="3" name="Content Placeholder 2"/>
          <p:cNvSpPr>
            <a:spLocks noGrp="1"/>
          </p:cNvSpPr>
          <p:nvPr>
            <p:ph idx="1"/>
          </p:nvPr>
        </p:nvSpPr>
        <p:spPr>
          <a:xfrm>
            <a:off x="457200" y="1600201"/>
            <a:ext cx="8077200" cy="3200400"/>
          </a:xfrm>
        </p:spPr>
        <p:txBody>
          <a:bodyPr>
            <a:normAutofit fontScale="92500" lnSpcReduction="10000"/>
          </a:bodyPr>
          <a:lstStyle/>
          <a:p>
            <a:r>
              <a:rPr lang="en-US" dirty="0" smtClean="0"/>
              <a:t>It is difficult to produce fusion reactions on Earth because the temperatures required to maintain a self sustaining thermonuclear reaction are very high. (4 x 10</a:t>
            </a:r>
            <a:r>
              <a:rPr lang="en-US" baseline="30000" dirty="0" smtClean="0"/>
              <a:t>8</a:t>
            </a:r>
            <a:r>
              <a:rPr lang="en-US" dirty="0" smtClean="0"/>
              <a:t> K)</a:t>
            </a:r>
          </a:p>
          <a:p>
            <a:r>
              <a:rPr lang="en-US" dirty="0" smtClean="0"/>
              <a:t>High temperatures are required to give the molecules enough kinetic energy to overcome the repulsion of the protons in each molecule</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04800" y="4724401"/>
            <a:ext cx="3324225" cy="21336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581400" y="4724400"/>
            <a:ext cx="526366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Reactions</a:t>
            </a:r>
            <a:endParaRPr lang="en-US" dirty="0"/>
          </a:p>
        </p:txBody>
      </p:sp>
      <p:sp>
        <p:nvSpPr>
          <p:cNvPr id="3" name="Content Placeholder 2"/>
          <p:cNvSpPr>
            <a:spLocks noGrp="1"/>
          </p:cNvSpPr>
          <p:nvPr>
            <p:ph idx="1"/>
          </p:nvPr>
        </p:nvSpPr>
        <p:spPr>
          <a:xfrm>
            <a:off x="457200" y="1600200"/>
            <a:ext cx="3200400" cy="4572000"/>
          </a:xfrm>
        </p:spPr>
        <p:txBody>
          <a:bodyPr/>
          <a:lstStyle/>
          <a:p>
            <a:r>
              <a:rPr lang="en-CA" b="1" dirty="0" smtClean="0"/>
              <a:t>As you can see, the amount of energy released by a nuclear reaction far outweighs that of a chemical reaction:</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848100" y="1600200"/>
            <a:ext cx="5295900" cy="3962400"/>
          </a:xfrm>
          <a:prstGeom prst="rect">
            <a:avLst/>
          </a:prstGeom>
          <a:noFill/>
          <a:ln w="9525">
            <a:noFill/>
            <a:miter lim="800000"/>
            <a:headEnd/>
            <a:tailEnd/>
          </a:ln>
        </p:spPr>
      </p:pic>
      <p:sp>
        <p:nvSpPr>
          <p:cNvPr id="5" name="TextBox 4"/>
          <p:cNvSpPr txBox="1"/>
          <p:nvPr/>
        </p:nvSpPr>
        <p:spPr>
          <a:xfrm>
            <a:off x="4572000" y="5791200"/>
            <a:ext cx="3200400" cy="646331"/>
          </a:xfrm>
          <a:prstGeom prst="rect">
            <a:avLst/>
          </a:prstGeom>
          <a:noFill/>
        </p:spPr>
        <p:txBody>
          <a:bodyPr wrap="square" rtlCol="0">
            <a:spAutoFit/>
          </a:bodyPr>
          <a:lstStyle/>
          <a:p>
            <a:r>
              <a:rPr lang="en-US" b="1" dirty="0" smtClean="0"/>
              <a:t>1 = Fat Man 22.5 </a:t>
            </a:r>
            <a:r>
              <a:rPr lang="en-US" b="1" dirty="0" err="1" smtClean="0"/>
              <a:t>kt</a:t>
            </a:r>
            <a:r>
              <a:rPr lang="en-US" b="1" dirty="0" smtClean="0"/>
              <a:t> bomb</a:t>
            </a:r>
          </a:p>
          <a:p>
            <a:r>
              <a:rPr lang="en-CA" b="1" dirty="0" smtClean="0"/>
              <a:t>2 = Castle Bravo 15 Mt bomb</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Fission to Fusion</a:t>
            </a:r>
            <a:endParaRPr lang="en-US" dirty="0"/>
          </a:p>
        </p:txBody>
      </p:sp>
      <p:sp>
        <p:nvSpPr>
          <p:cNvPr id="3" name="Content Placeholder 2"/>
          <p:cNvSpPr>
            <a:spLocks noGrp="1"/>
          </p:cNvSpPr>
          <p:nvPr>
            <p:ph idx="1"/>
          </p:nvPr>
        </p:nvSpPr>
        <p:spPr/>
        <p:txBody>
          <a:bodyPr/>
          <a:lstStyle/>
          <a:p>
            <a:r>
              <a:rPr lang="en-US" dirty="0" smtClean="0"/>
              <a:t>Similarities:</a:t>
            </a:r>
          </a:p>
          <a:p>
            <a:pPr lvl="1"/>
            <a:r>
              <a:rPr lang="en-US" dirty="0" smtClean="0"/>
              <a:t>Both nuclear</a:t>
            </a:r>
          </a:p>
          <a:p>
            <a:pPr lvl="1"/>
            <a:r>
              <a:rPr lang="en-US" dirty="0" smtClean="0"/>
              <a:t>Both release energy</a:t>
            </a:r>
          </a:p>
          <a:p>
            <a:r>
              <a:rPr lang="en-US" dirty="0" smtClean="0"/>
              <a:t>Differences:</a:t>
            </a:r>
          </a:p>
          <a:p>
            <a:pPr lvl="1"/>
            <a:r>
              <a:rPr lang="en-US" dirty="0" smtClean="0"/>
              <a:t>Fission is splitting; fusion is joining together</a:t>
            </a:r>
          </a:p>
          <a:p>
            <a:pPr lvl="1"/>
            <a:r>
              <a:rPr lang="en-US" dirty="0" smtClean="0"/>
              <a:t>Fission can be accomplished at easily attainable temperatures whereas fusion requires extremely high temperatures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Fission to Fusion</a:t>
            </a:r>
            <a:endParaRPr lang="en-US" dirty="0"/>
          </a:p>
        </p:txBody>
      </p:sp>
      <p:sp>
        <p:nvSpPr>
          <p:cNvPr id="3" name="Content Placeholder 2"/>
          <p:cNvSpPr>
            <a:spLocks noGrp="1"/>
          </p:cNvSpPr>
          <p:nvPr>
            <p:ph idx="1"/>
          </p:nvPr>
        </p:nvSpPr>
        <p:spPr/>
        <p:txBody>
          <a:bodyPr/>
          <a:lstStyle/>
          <a:p>
            <a:r>
              <a:rPr lang="en-US" dirty="0" smtClean="0"/>
              <a:t>Differences (</a:t>
            </a:r>
            <a:r>
              <a:rPr lang="en-US" dirty="0" err="1" smtClean="0"/>
              <a:t>con’t</a:t>
            </a:r>
            <a:r>
              <a:rPr lang="en-US" dirty="0" smtClean="0"/>
              <a:t>)</a:t>
            </a:r>
          </a:p>
          <a:p>
            <a:pPr lvl="1"/>
            <a:r>
              <a:rPr lang="en-US" dirty="0" smtClean="0"/>
              <a:t>Fission by-products are highly radioactive materials that are difficult to dispose of. Fusion products are simple, harmless molecules.</a:t>
            </a:r>
          </a:p>
          <a:p>
            <a:pPr lvl="1"/>
            <a:r>
              <a:rPr lang="en-US" dirty="0" smtClean="0"/>
              <a:t>Fission requires radioactive materials that are limited resources (such as uranium) and expensive to maintain. Hydrogen isotopes for fusion are plentiful and easy to obtain (deuterium is found in sea water)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CA" b="1" dirty="0" smtClean="0"/>
              <a:t>Fission and fusion seem to be reverse processes of one </a:t>
            </a:r>
            <a:r>
              <a:rPr lang="en-US" b="1" dirty="0" smtClean="0"/>
              <a:t>another:</a:t>
            </a:r>
            <a:endParaRPr lang="en-US" dirty="0"/>
          </a:p>
        </p:txBody>
      </p:sp>
      <p:sp>
        <p:nvSpPr>
          <p:cNvPr id="4" name="TextBox 3"/>
          <p:cNvSpPr txBox="1"/>
          <p:nvPr/>
        </p:nvSpPr>
        <p:spPr>
          <a:xfrm>
            <a:off x="685800" y="4876800"/>
            <a:ext cx="7239000" cy="1569660"/>
          </a:xfrm>
          <a:prstGeom prst="rect">
            <a:avLst/>
          </a:prstGeom>
          <a:noFill/>
        </p:spPr>
        <p:txBody>
          <a:bodyPr wrap="square" rtlCol="0">
            <a:spAutoFit/>
          </a:bodyPr>
          <a:lstStyle/>
          <a:p>
            <a:r>
              <a:rPr lang="en-CA" sz="3200" b="1" dirty="0" smtClean="0"/>
              <a:t>So why is it that there is energy released in both reactions? Shouldn't energy be absorbed in one reaction?</a:t>
            </a:r>
            <a:endParaRPr lang="en-US" sz="3200" dirty="0"/>
          </a:p>
        </p:txBody>
      </p:sp>
      <p:pic>
        <p:nvPicPr>
          <p:cNvPr id="10242" name="Picture 2"/>
          <p:cNvPicPr>
            <a:picLocks noChangeAspect="1" noChangeArrowheads="1"/>
          </p:cNvPicPr>
          <p:nvPr/>
        </p:nvPicPr>
        <p:blipFill>
          <a:blip r:embed="rId2" cstate="print"/>
          <a:srcRect/>
          <a:stretch>
            <a:fillRect/>
          </a:stretch>
        </p:blipFill>
        <p:spPr bwMode="auto">
          <a:xfrm>
            <a:off x="762000" y="2971800"/>
            <a:ext cx="7162800" cy="15180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457200" y="1600200"/>
            <a:ext cx="8305800" cy="5257800"/>
          </a:xfrm>
        </p:spPr>
        <p:txBody>
          <a:bodyPr>
            <a:normAutofit fontScale="85000" lnSpcReduction="20000"/>
          </a:bodyPr>
          <a:lstStyle/>
          <a:p>
            <a:r>
              <a:rPr lang="en-CA" b="1" dirty="0" smtClean="0"/>
              <a:t>In reality, there can be a net absorption of energy in fission or fusion. It just depends on the types of nuclei used.</a:t>
            </a:r>
          </a:p>
          <a:p>
            <a:r>
              <a:rPr lang="en-CA" b="1" dirty="0" smtClean="0"/>
              <a:t>Experiment has shown that iron has the largest binding energy per nucleon of all elements. It has also been shown that:</a:t>
            </a:r>
          </a:p>
          <a:p>
            <a:r>
              <a:rPr lang="en-US" b="1" dirty="0" smtClean="0"/>
              <a:t>Fusion </a:t>
            </a:r>
            <a:r>
              <a:rPr lang="en-CA" b="1" dirty="0" smtClean="0"/>
              <a:t>of two nuclei with masses less than iron releases </a:t>
            </a:r>
            <a:r>
              <a:rPr lang="en-US" b="1" dirty="0" smtClean="0"/>
              <a:t>energy</a:t>
            </a:r>
          </a:p>
          <a:p>
            <a:r>
              <a:rPr lang="en-US" b="1" dirty="0" smtClean="0"/>
              <a:t>Fusion </a:t>
            </a:r>
            <a:r>
              <a:rPr lang="en-CA" b="1" dirty="0" smtClean="0"/>
              <a:t>of two nuclei with masses more than iron absorbs </a:t>
            </a:r>
            <a:r>
              <a:rPr lang="en-US" b="1" dirty="0" smtClean="0"/>
              <a:t>energy.</a:t>
            </a:r>
          </a:p>
          <a:p>
            <a:r>
              <a:rPr lang="en-US" b="1" dirty="0" smtClean="0"/>
              <a:t>Fission </a:t>
            </a:r>
            <a:r>
              <a:rPr lang="en-CA" b="1" dirty="0" smtClean="0"/>
              <a:t>of nuclei with masses more than iron </a:t>
            </a:r>
            <a:r>
              <a:rPr lang="en-US" b="1" dirty="0" smtClean="0"/>
              <a:t>releases energy.</a:t>
            </a:r>
          </a:p>
          <a:p>
            <a:r>
              <a:rPr lang="en-US" b="1" dirty="0" smtClean="0"/>
              <a:t>Fission </a:t>
            </a:r>
            <a:r>
              <a:rPr lang="en-CA" b="1" dirty="0" smtClean="0"/>
              <a:t>of nuclei with masses less than iron absorbs </a:t>
            </a:r>
            <a:r>
              <a:rPr lang="en-US" b="1" dirty="0" smtClean="0"/>
              <a:t>energy.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fontScale="85000" lnSpcReduction="10000"/>
          </a:bodyPr>
          <a:lstStyle/>
          <a:p>
            <a:r>
              <a:rPr lang="en-CA" b="1" dirty="0" smtClean="0"/>
              <a:t>In order for fission to be energy profitable, we must use </a:t>
            </a:r>
            <a:r>
              <a:rPr lang="en-US" b="1" dirty="0" smtClean="0"/>
              <a:t>large nuclei (i.e. uranium, plutonium, etc).</a:t>
            </a:r>
          </a:p>
          <a:p>
            <a:r>
              <a:rPr lang="en-CA" b="1" dirty="0" smtClean="0"/>
              <a:t>In order for fusion to be energy profitable, we must use </a:t>
            </a:r>
            <a:r>
              <a:rPr lang="en-US" b="1" dirty="0" smtClean="0"/>
              <a:t>small nuclei (i.e. hydrogen).</a:t>
            </a:r>
          </a:p>
          <a:p>
            <a:r>
              <a:rPr lang="en-CA" b="1" dirty="0" smtClean="0"/>
              <a:t>The problem with fusion is that the conditions needed to fuse hydrogen are not easy to maintain. Temperatures </a:t>
            </a:r>
            <a:r>
              <a:rPr lang="en-US" b="1" dirty="0" smtClean="0"/>
              <a:t>of 45-400 </a:t>
            </a:r>
            <a:r>
              <a:rPr lang="en-CA" b="1" dirty="0" smtClean="0"/>
              <a:t>million K are needed to begin fusion, and special containment units are needed to contain all that hot gas. The fuel source must also be held together with a very strong magnetic field.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en-US" dirty="0"/>
          </a:p>
        </p:txBody>
      </p:sp>
      <p:sp>
        <p:nvSpPr>
          <p:cNvPr id="3" name="Content Placeholder 2"/>
          <p:cNvSpPr>
            <a:spLocks noGrp="1"/>
          </p:cNvSpPr>
          <p:nvPr>
            <p:ph idx="1"/>
          </p:nvPr>
        </p:nvSpPr>
        <p:spPr>
          <a:xfrm>
            <a:off x="4038600" y="1600200"/>
            <a:ext cx="4648200" cy="4876800"/>
          </a:xfrm>
        </p:spPr>
        <p:txBody>
          <a:bodyPr>
            <a:normAutofit fontScale="92500" lnSpcReduction="10000"/>
          </a:bodyPr>
          <a:lstStyle/>
          <a:p>
            <a:r>
              <a:rPr lang="en-CA" b="1" dirty="0" smtClean="0"/>
              <a:t>So far, we have been able to produce fusion small scale, but the amount of energy gain has been so small, it is not practical to use as an energy source.</a:t>
            </a:r>
          </a:p>
          <a:p>
            <a:r>
              <a:rPr lang="en-CA" b="1" dirty="0" smtClean="0"/>
              <a:t>We do use fusion as the </a:t>
            </a:r>
            <a:r>
              <a:rPr lang="en-US" b="1" dirty="0" smtClean="0"/>
              <a:t>ignition for the fission </a:t>
            </a:r>
            <a:r>
              <a:rPr lang="en-CA" b="1" dirty="0" smtClean="0"/>
              <a:t>reaction that takes place in </a:t>
            </a:r>
            <a:r>
              <a:rPr lang="en-US" b="1" dirty="0" smtClean="0"/>
              <a:t>nuclear explosions.</a:t>
            </a:r>
          </a:p>
          <a:p>
            <a:r>
              <a:rPr lang="en-US" b="1" smtClean="0"/>
              <a:t>Cold fusion????</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0" y="2438400"/>
            <a:ext cx="4206021" cy="3352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447800"/>
            <a:ext cx="4038600" cy="5029200"/>
          </a:xfrm>
        </p:spPr>
        <p:txBody>
          <a:bodyPr>
            <a:normAutofit lnSpcReduction="10000"/>
          </a:bodyPr>
          <a:lstStyle/>
          <a:p>
            <a:r>
              <a:rPr lang="en-US" dirty="0" smtClean="0"/>
              <a:t>Compare and contrast the characteristics of fission and fusion reactions</a:t>
            </a:r>
          </a:p>
          <a:p>
            <a:r>
              <a:rPr lang="en-US" dirty="0" smtClean="0"/>
              <a:t>Relate the energy released, both qualitatively and quantitatively, produced by fission and fusion</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495800" y="1495425"/>
            <a:ext cx="4105275" cy="536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Fission</a:t>
            </a:r>
            <a:endParaRPr lang="en-US" dirty="0"/>
          </a:p>
        </p:txBody>
      </p:sp>
      <p:sp>
        <p:nvSpPr>
          <p:cNvPr id="3" name="Content Placeholder 2"/>
          <p:cNvSpPr>
            <a:spLocks noGrp="1"/>
          </p:cNvSpPr>
          <p:nvPr>
            <p:ph idx="1"/>
          </p:nvPr>
        </p:nvSpPr>
        <p:spPr/>
        <p:txBody>
          <a:bodyPr/>
          <a:lstStyle/>
          <a:p>
            <a:r>
              <a:rPr lang="en-US" b="1" dirty="0" smtClean="0"/>
              <a:t>Fission is the process whereby complex nuclei break apart into smaller components and release energy.</a:t>
            </a:r>
          </a:p>
          <a:p>
            <a:r>
              <a:rPr lang="en-US" b="1" dirty="0" smtClean="0"/>
              <a:t>This process is done by artificial transmutation (ex: causing a nucleus to split into two different elements by colliding it with excess neutrons)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Fission</a:t>
            </a:r>
            <a:endParaRPr lang="en-US" dirty="0"/>
          </a:p>
        </p:txBody>
      </p:sp>
      <p:sp>
        <p:nvSpPr>
          <p:cNvPr id="3" name="Content Placeholder 2"/>
          <p:cNvSpPr>
            <a:spLocks noGrp="1"/>
          </p:cNvSpPr>
          <p:nvPr>
            <p:ph idx="1"/>
          </p:nvPr>
        </p:nvSpPr>
        <p:spPr/>
        <p:txBody>
          <a:bodyPr/>
          <a:lstStyle/>
          <a:p>
            <a:r>
              <a:rPr lang="en-CA" b="1" dirty="0" smtClean="0"/>
              <a:t>Just as radioactive nuclei can lose neutrons through alpha and beta decay, thus becoming a new element, we can "shoot" an alpha particle into a nucleus, causing it to </a:t>
            </a:r>
            <a:r>
              <a:rPr lang="en-US" b="1" dirty="0" smtClean="0"/>
              <a:t>artificially decay.</a:t>
            </a:r>
          </a:p>
          <a:p>
            <a:r>
              <a:rPr lang="en-US" b="1" dirty="0" smtClean="0"/>
              <a:t>ex) Natural Decay:</a:t>
            </a: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1905000" y="4800600"/>
            <a:ext cx="5417574"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Fission</a:t>
            </a:r>
            <a:endParaRPr lang="en-US" dirty="0"/>
          </a:p>
        </p:txBody>
      </p:sp>
      <p:sp>
        <p:nvSpPr>
          <p:cNvPr id="3" name="Content Placeholder 2"/>
          <p:cNvSpPr>
            <a:spLocks noGrp="1"/>
          </p:cNvSpPr>
          <p:nvPr>
            <p:ph idx="1"/>
          </p:nvPr>
        </p:nvSpPr>
        <p:spPr/>
        <p:txBody>
          <a:bodyPr/>
          <a:lstStyle/>
          <a:p>
            <a:r>
              <a:rPr lang="en-US" dirty="0" smtClean="0"/>
              <a:t>ex) Artificial Decay: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066799" y="2362200"/>
            <a:ext cx="7162801"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57200" y="1600200"/>
            <a:ext cx="8305800" cy="5257800"/>
          </a:xfrm>
        </p:spPr>
        <p:txBody>
          <a:bodyPr>
            <a:normAutofit lnSpcReduction="10000"/>
          </a:bodyPr>
          <a:lstStyle/>
          <a:p>
            <a:r>
              <a:rPr lang="en-CA" b="1" dirty="0" smtClean="0"/>
              <a:t>This was first carried out by Rutherford in 1919:</a:t>
            </a:r>
          </a:p>
          <a:p>
            <a:endParaRPr lang="en-CA" b="1" dirty="0" smtClean="0"/>
          </a:p>
          <a:p>
            <a:r>
              <a:rPr lang="en-CA" b="1" dirty="0" smtClean="0"/>
              <a:t>Later, in 1938, Fermi decided to shoot a neutron at the largest known element at the time: uranium.</a:t>
            </a:r>
          </a:p>
          <a:p>
            <a:endParaRPr lang="en-CA" b="1" dirty="0" smtClean="0"/>
          </a:p>
          <a:p>
            <a:r>
              <a:rPr lang="en-CA" b="1" dirty="0" smtClean="0"/>
              <a:t>What do you think happened when he took the largest known element and made it a little larger?</a:t>
            </a:r>
          </a:p>
        </p:txBody>
      </p:sp>
      <p:pic>
        <p:nvPicPr>
          <p:cNvPr id="4098" name="Picture 2"/>
          <p:cNvPicPr>
            <a:picLocks noChangeAspect="1" noChangeArrowheads="1"/>
          </p:cNvPicPr>
          <p:nvPr/>
        </p:nvPicPr>
        <p:blipFill>
          <a:blip r:embed="rId2" cstate="print"/>
          <a:srcRect/>
          <a:stretch>
            <a:fillRect/>
          </a:stretch>
        </p:blipFill>
        <p:spPr bwMode="auto">
          <a:xfrm>
            <a:off x="2133600" y="2209800"/>
            <a:ext cx="5603966" cy="6858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581400" y="4114799"/>
            <a:ext cx="4495800" cy="923245"/>
          </a:xfrm>
          <a:prstGeom prst="rect">
            <a:avLst/>
          </a:prstGeom>
          <a:noFill/>
          <a:ln w="9525">
            <a:noFill/>
            <a:miter lim="800000"/>
            <a:headEnd/>
            <a:tailEnd/>
          </a:ln>
        </p:spPr>
      </p:pic>
      <p:sp>
        <p:nvSpPr>
          <p:cNvPr id="7" name="TextBox 6"/>
          <p:cNvSpPr txBox="1"/>
          <p:nvPr/>
        </p:nvSpPr>
        <p:spPr>
          <a:xfrm>
            <a:off x="1524000" y="2514600"/>
            <a:ext cx="6858000" cy="369332"/>
          </a:xfrm>
          <a:prstGeom prst="rect">
            <a:avLst/>
          </a:prstGeom>
          <a:noFill/>
        </p:spPr>
        <p:txBody>
          <a:bodyPr wrap="square" rtlCol="0">
            <a:spAutoFit/>
          </a:bodyPr>
          <a:lstStyle/>
          <a:p>
            <a:endParaRPr lang="en-US" dirty="0"/>
          </a:p>
        </p:txBody>
      </p:sp>
      <p:pic>
        <p:nvPicPr>
          <p:cNvPr id="4100" name="Picture 4"/>
          <p:cNvPicPr>
            <a:picLocks noChangeAspect="1" noChangeArrowheads="1"/>
          </p:cNvPicPr>
          <p:nvPr/>
        </p:nvPicPr>
        <p:blipFill>
          <a:blip r:embed="rId4" cstate="print"/>
          <a:srcRect/>
          <a:stretch>
            <a:fillRect/>
          </a:stretch>
        </p:blipFill>
        <p:spPr bwMode="auto">
          <a:xfrm>
            <a:off x="1066800" y="2895600"/>
            <a:ext cx="7093527"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Reactions</a:t>
            </a:r>
            <a:endParaRPr lang="en-US" dirty="0"/>
          </a:p>
        </p:txBody>
      </p:sp>
      <p:sp>
        <p:nvSpPr>
          <p:cNvPr id="3" name="Content Placeholder 2"/>
          <p:cNvSpPr>
            <a:spLocks noGrp="1"/>
          </p:cNvSpPr>
          <p:nvPr>
            <p:ph idx="1"/>
          </p:nvPr>
        </p:nvSpPr>
        <p:spPr/>
        <p:txBody>
          <a:bodyPr>
            <a:normAutofit fontScale="85000" lnSpcReduction="20000"/>
          </a:bodyPr>
          <a:lstStyle/>
          <a:p>
            <a:r>
              <a:rPr lang="en-CA" b="1" dirty="0" smtClean="0"/>
              <a:t>This new isotope of uranium, U-236, was highly unstable and quickly split into two more stable isotopes.</a:t>
            </a:r>
          </a:p>
          <a:p>
            <a:endParaRPr lang="en-CA" b="1" dirty="0" smtClean="0"/>
          </a:p>
          <a:p>
            <a:endParaRPr lang="en-CA" b="1" dirty="0" smtClean="0"/>
          </a:p>
          <a:p>
            <a:r>
              <a:rPr lang="en-CA" b="1" dirty="0" smtClean="0"/>
              <a:t>This splitting apart of a nucleus is called nuclear fission. Notice that this (and most) reactions requires a neutron to initiate the process but 2 or more are released. These new neutrons are available to create other reactions.</a:t>
            </a:r>
          </a:p>
          <a:p>
            <a:r>
              <a:rPr lang="en-CA" b="1" dirty="0" smtClean="0"/>
              <a:t>This is the chain reaction that releases large amounts of energy in atomic bombs and nuclear reactions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914400" y="2667000"/>
            <a:ext cx="7559040" cy="7245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Time-Out</a:t>
            </a:r>
            <a:endParaRPr lang="en-US" dirty="0"/>
          </a:p>
        </p:txBody>
      </p:sp>
      <p:sp>
        <p:nvSpPr>
          <p:cNvPr id="3" name="Content Placeholder 2"/>
          <p:cNvSpPr>
            <a:spLocks noGrp="1"/>
          </p:cNvSpPr>
          <p:nvPr>
            <p:ph idx="1"/>
          </p:nvPr>
        </p:nvSpPr>
        <p:spPr>
          <a:xfrm>
            <a:off x="457200" y="1600201"/>
            <a:ext cx="8382000" cy="1295400"/>
          </a:xfrm>
        </p:spPr>
        <p:txBody>
          <a:bodyPr>
            <a:noAutofit/>
          </a:bodyPr>
          <a:lstStyle/>
          <a:p>
            <a:pPr>
              <a:buNone/>
            </a:pPr>
            <a:r>
              <a:rPr lang="en-US" sz="4400" dirty="0" smtClean="0"/>
              <a:t>Q: What did the nuclear physicist have for lunch?</a:t>
            </a:r>
            <a:endParaRPr lang="en-US" sz="4400" dirty="0"/>
          </a:p>
        </p:txBody>
      </p:sp>
      <p:sp>
        <p:nvSpPr>
          <p:cNvPr id="1843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r>
              <a:rPr kumimoji="0" lang="en-US" sz="2600" b="0" i="0" u="none" strike="noStrike" cap="none" normalizeH="0" baseline="0" smtClean="0">
                <a:ln>
                  <a:noFill/>
                </a:ln>
                <a:solidFill>
                  <a:schemeClr val="tx1"/>
                </a:solidFill>
                <a:effectLst/>
                <a:latin typeface="Arial" pitchFamily="34" charset="0"/>
              </a:rPr>
              <a:t>.</a:t>
            </a:r>
            <a:r>
              <a:rPr kumimoji="0" lang="en-US" sz="1800" b="0" i="0" u="none" strike="noStrike" cap="none" normalizeH="0" baseline="0" smtClean="0">
                <a:ln>
                  <a:noFill/>
                </a:ln>
                <a:solidFill>
                  <a:schemeClr val="tx1"/>
                </a:solidFill>
                <a:effectLst/>
                <a:latin typeface="Arial" pitchFamily="34" charset="0"/>
              </a:rPr>
              <a:t> </a:t>
            </a:r>
          </a:p>
        </p:txBody>
      </p:sp>
      <p:sp>
        <p:nvSpPr>
          <p:cNvPr id="7" name="TextBox 6"/>
          <p:cNvSpPr txBox="1"/>
          <p:nvPr/>
        </p:nvSpPr>
        <p:spPr>
          <a:xfrm>
            <a:off x="533400" y="3505200"/>
            <a:ext cx="6629400" cy="769441"/>
          </a:xfrm>
          <a:prstGeom prst="rect">
            <a:avLst/>
          </a:prstGeom>
          <a:noFill/>
        </p:spPr>
        <p:txBody>
          <a:bodyPr wrap="square" rtlCol="0">
            <a:spAutoFit/>
          </a:bodyPr>
          <a:lstStyle/>
          <a:p>
            <a:r>
              <a:rPr lang="en-US" sz="4400" dirty="0" smtClean="0"/>
              <a:t>A: Fission Chips</a:t>
            </a:r>
            <a:endParaRPr lang="en-US" sz="4400" dirty="0"/>
          </a:p>
        </p:txBody>
      </p:sp>
      <p:pic>
        <p:nvPicPr>
          <p:cNvPr id="6146" name="Picture 2"/>
          <p:cNvPicPr>
            <a:picLocks noChangeAspect="1" noChangeArrowheads="1"/>
          </p:cNvPicPr>
          <p:nvPr/>
        </p:nvPicPr>
        <p:blipFill>
          <a:blip r:embed="rId2" cstate="print"/>
          <a:srcRect/>
          <a:stretch>
            <a:fillRect/>
          </a:stretch>
        </p:blipFill>
        <p:spPr bwMode="auto">
          <a:xfrm>
            <a:off x="4572000" y="2514600"/>
            <a:ext cx="4120733" cy="2814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CA" b="1" dirty="0" smtClean="0"/>
              <a:t>ex) Determine the amount of energy released from the </a:t>
            </a:r>
            <a:r>
              <a:rPr lang="en-US" b="1" dirty="0" smtClean="0"/>
              <a:t>reaction: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2667000"/>
            <a:ext cx="7559040" cy="724509"/>
          </a:xfrm>
          <a:prstGeom prst="rect">
            <a:avLst/>
          </a:prstGeom>
          <a:noFill/>
          <a:ln w="9525">
            <a:noFill/>
            <a:miter lim="800000"/>
            <a:headEnd/>
            <a:tailEnd/>
          </a:ln>
        </p:spPr>
      </p:pic>
      <p:sp>
        <p:nvSpPr>
          <p:cNvPr id="5" name="TextBox 4"/>
          <p:cNvSpPr txBox="1"/>
          <p:nvPr/>
        </p:nvSpPr>
        <p:spPr>
          <a:xfrm>
            <a:off x="1219200" y="4038600"/>
            <a:ext cx="4343400" cy="1815882"/>
          </a:xfrm>
          <a:prstGeom prst="rect">
            <a:avLst/>
          </a:prstGeom>
          <a:noFill/>
        </p:spPr>
        <p:txBody>
          <a:bodyPr wrap="square" rtlCol="0">
            <a:spAutoFit/>
          </a:bodyPr>
          <a:lstStyle/>
          <a:p>
            <a:r>
              <a:rPr lang="en-US" sz="2800" b="1" dirty="0" smtClean="0"/>
              <a:t>m</a:t>
            </a:r>
            <a:r>
              <a:rPr lang="en-US" sz="2800" b="1" baseline="-25000" dirty="0" smtClean="0"/>
              <a:t>U-235 </a:t>
            </a:r>
            <a:r>
              <a:rPr lang="en-US" sz="2800" b="1" dirty="0" smtClean="0"/>
              <a:t>= 235.043903 u</a:t>
            </a:r>
          </a:p>
          <a:p>
            <a:r>
              <a:rPr lang="en-US" sz="2800" b="1" dirty="0" smtClean="0"/>
              <a:t>m</a:t>
            </a:r>
            <a:r>
              <a:rPr lang="en-US" sz="2800" b="1" baseline="-25000" dirty="0" smtClean="0"/>
              <a:t>Ba-141</a:t>
            </a:r>
            <a:r>
              <a:rPr lang="en-US" sz="2800" b="1" dirty="0" smtClean="0"/>
              <a:t> = 140.914412 u</a:t>
            </a:r>
          </a:p>
          <a:p>
            <a:r>
              <a:rPr lang="en-US" sz="2800" b="1" dirty="0" smtClean="0"/>
              <a:t>m</a:t>
            </a:r>
            <a:r>
              <a:rPr lang="en-US" sz="2800" b="1" baseline="-25000" dirty="0" smtClean="0"/>
              <a:t>Kr-92</a:t>
            </a:r>
            <a:r>
              <a:rPr lang="en-US" sz="2800" b="1" dirty="0" smtClean="0"/>
              <a:t> = 91.926156 u</a:t>
            </a:r>
          </a:p>
          <a:p>
            <a:r>
              <a:rPr lang="en-US" sz="2800" b="1" dirty="0" err="1" smtClean="0"/>
              <a:t>m</a:t>
            </a:r>
            <a:r>
              <a:rPr lang="en-US" sz="2800" b="1" baseline="-25000" dirty="0" err="1" smtClean="0"/>
              <a:t>n</a:t>
            </a:r>
            <a:r>
              <a:rPr lang="en-US" sz="2800" b="1" dirty="0" smtClean="0"/>
              <a:t> = 1.008665</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Sun">
  <a:themeElements>
    <a:clrScheme name="Custom 3">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Sun</Template>
  <TotalTime>1247</TotalTime>
  <Words>824</Words>
  <Application>Microsoft Office PowerPoint</Application>
  <PresentationFormat>On-screen Show (4:3)</PresentationFormat>
  <Paragraphs>76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Blue Sun</vt:lpstr>
      <vt:lpstr>Nuclear Reactions</vt:lpstr>
      <vt:lpstr>Objectives</vt:lpstr>
      <vt:lpstr>Fission</vt:lpstr>
      <vt:lpstr>Fission</vt:lpstr>
      <vt:lpstr>Fission</vt:lpstr>
      <vt:lpstr>Examples</vt:lpstr>
      <vt:lpstr>Chain Reactions</vt:lpstr>
      <vt:lpstr>Time-Out</vt:lpstr>
      <vt:lpstr>Examples</vt:lpstr>
      <vt:lpstr>Nuclear Fusion</vt:lpstr>
      <vt:lpstr>Fusion</vt:lpstr>
      <vt:lpstr>Comparing Reactions</vt:lpstr>
      <vt:lpstr>Comparing Fission to Fusion</vt:lpstr>
      <vt:lpstr>Comparing Fission to Fusion</vt:lpstr>
      <vt:lpstr>Question</vt:lpstr>
      <vt:lpstr>Answer</vt:lpstr>
      <vt:lpstr>Implications</vt:lpstr>
      <vt:lpstr>Finally…</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Reflection and Refraction</dc:title>
  <dc:creator>wayde putnam</dc:creator>
  <cp:lastModifiedBy>wayde putnam</cp:lastModifiedBy>
  <cp:revision>8</cp:revision>
  <dcterms:created xsi:type="dcterms:W3CDTF">2010-04-08T14:17:22Z</dcterms:created>
  <dcterms:modified xsi:type="dcterms:W3CDTF">2010-05-28T16:07:10Z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TC300024281033</vt:lpwstr>
  </property>
</Properties>
</file>