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Rectángulo redondeado"/>
          <p:cNvSpPr/>
          <p:nvPr userDrawn="1"/>
        </p:nvSpPr>
        <p:spPr>
          <a:xfrm>
            <a:off x="214282" y="142852"/>
            <a:ext cx="8715436" cy="1143008"/>
          </a:xfrm>
          <a:prstGeom prst="round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h2188_combined-mid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7CA2-F361-4F40-9E80-EFCC0C76CEE0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ln>
            <a:solidFill>
              <a:sysClr val="windowText" lastClr="000000"/>
            </a:solidFill>
          </a:ln>
          <a:solidFill>
            <a:srgbClr val="FFC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7800" y="609600"/>
            <a:ext cx="6400800" cy="1752600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Radioactive Half-Lives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00034" y="5500678"/>
            <a:ext cx="8143932" cy="1214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4600" y="4572000"/>
            <a:ext cx="7772400" cy="1470025"/>
          </a:xfrm>
        </p:spPr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8</a:t>
            </a:r>
            <a:endParaRPr lang="es-ES" dirty="0"/>
          </a:p>
        </p:txBody>
      </p:sp>
      <p:pic>
        <p:nvPicPr>
          <p:cNvPr id="13314" name="Picture 2" descr="http://deanupton.com/blog/wp-content/uploads/2010/02/pc_half_life_2_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3429000" cy="4829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Decays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b="1" dirty="0" smtClean="0"/>
              <a:t> We can calculate the number of half lives</a:t>
            </a:r>
          </a:p>
          <a:p>
            <a:r>
              <a:rPr lang="en-CA" sz="3200" b="1" dirty="0" smtClean="0"/>
              <a:t>   </a:t>
            </a:r>
            <a:r>
              <a:rPr lang="en-US" sz="3200" b="1" dirty="0" smtClean="0"/>
              <a:t>of a substance by </a:t>
            </a:r>
            <a:r>
              <a:rPr lang="en-CA" sz="3200" b="1" dirty="0" smtClean="0"/>
              <a:t>taking the time it is</a:t>
            </a:r>
          </a:p>
          <a:p>
            <a:r>
              <a:rPr lang="en-CA" sz="3200" b="1" dirty="0" smtClean="0"/>
              <a:t>   decaying for and dividing by the time of</a:t>
            </a:r>
          </a:p>
          <a:p>
            <a:r>
              <a:rPr lang="en-CA" sz="3200" b="1" dirty="0" smtClean="0"/>
              <a:t>   </a:t>
            </a:r>
            <a:r>
              <a:rPr lang="en-US" sz="3200" b="1" dirty="0" smtClean="0"/>
              <a:t>one half life.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0"/>
            <a:ext cx="6381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Radon-222 has a half-life </a:t>
            </a:r>
            <a:r>
              <a:rPr lang="en-CA" sz="3200" b="1" dirty="0" smtClean="0"/>
              <a:t>of 3.83 days.</a:t>
            </a:r>
          </a:p>
          <a:p>
            <a:r>
              <a:rPr lang="en-CA" sz="3200" b="1" dirty="0" smtClean="0"/>
              <a:t>   How many half-lives have passed after</a:t>
            </a:r>
          </a:p>
          <a:p>
            <a:r>
              <a:rPr lang="en-CA" sz="3200" b="1" dirty="0" smtClean="0"/>
              <a:t>   one year?</a:t>
            </a:r>
          </a:p>
          <a:p>
            <a:endParaRPr lang="en-CA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3200" b="1" dirty="0" smtClean="0"/>
              <a:t> If we start off with 10 mg of this sample,</a:t>
            </a:r>
          </a:p>
          <a:p>
            <a:r>
              <a:rPr lang="en-CA" sz="3200" b="1" dirty="0" smtClean="0"/>
              <a:t>  how much </a:t>
            </a:r>
            <a:r>
              <a:rPr lang="en-US" sz="3200" b="1" dirty="0" smtClean="0"/>
              <a:t>remains after a year?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124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Answer: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124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Answer: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502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2.05x10</a:t>
            </a:r>
            <a:r>
              <a:rPr lang="en-US" sz="3200" baseline="30000" dirty="0" smtClean="0">
                <a:solidFill>
                  <a:schemeClr val="bg1"/>
                </a:solidFill>
              </a:rPr>
              <a:t>-34 </a:t>
            </a:r>
            <a:r>
              <a:rPr lang="en-US" sz="32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g</a:t>
            </a:r>
            <a:endParaRPr lang="en-US" sz="3200" baseline="30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1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b="1" dirty="0" smtClean="0"/>
              <a:t>The t</a:t>
            </a:r>
            <a:r>
              <a:rPr lang="en-CA" sz="2800" b="1" baseline="-25000" dirty="0" smtClean="0"/>
              <a:t>1/2</a:t>
            </a:r>
            <a:r>
              <a:rPr lang="en-CA" sz="2800" b="1" dirty="0" smtClean="0"/>
              <a:t> of strontium is 28.5 years. What</a:t>
            </a:r>
          </a:p>
          <a:p>
            <a:r>
              <a:rPr lang="en-CA" sz="2800" b="1" dirty="0" smtClean="0"/>
              <a:t>   percentage of the original sample remains</a:t>
            </a:r>
          </a:p>
          <a:p>
            <a:r>
              <a:rPr lang="en-CA" sz="2800" b="1" dirty="0" smtClean="0"/>
              <a:t>   after 100 years?</a:t>
            </a:r>
          </a:p>
          <a:p>
            <a:endParaRPr lang="en-CA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800" b="1" dirty="0" smtClean="0"/>
              <a:t> A sample of putnamium-11</a:t>
            </a:r>
            <a:r>
              <a:rPr lang="en-US" sz="2800" b="1" dirty="0" smtClean="0"/>
              <a:t> has a half life of 20</a:t>
            </a:r>
          </a:p>
          <a:p>
            <a:r>
              <a:rPr lang="en-US" sz="2800" b="1" dirty="0" smtClean="0"/>
              <a:t>  weeks. After 52 weeks, its activity is 18.0 </a:t>
            </a:r>
            <a:r>
              <a:rPr lang="en-US" sz="2800" b="1" dirty="0" err="1" smtClean="0"/>
              <a:t>Bq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  What was the sample’s original activity?</a:t>
            </a:r>
            <a:endParaRPr lang="en-CA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Answer: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4648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Answer: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667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8.79%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4724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109 </a:t>
            </a:r>
            <a:r>
              <a:rPr lang="en-US" sz="3200" smtClean="0">
                <a:solidFill>
                  <a:schemeClr val="bg1"/>
                </a:solidFill>
              </a:rPr>
              <a:t>Bq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perform simple, non-logarithmic half life </a:t>
            </a:r>
            <a:r>
              <a:rPr lang="en-US" dirty="0" smtClean="0"/>
              <a:t>calculations.</a:t>
            </a:r>
          </a:p>
          <a:p>
            <a:r>
              <a:rPr lang="en-CA" dirty="0" smtClean="0"/>
              <a:t>graph data from radioactive decay and estimate half life </a:t>
            </a:r>
            <a:r>
              <a:rPr lang="en-US" dirty="0" smtClean="0"/>
              <a:t>values.</a:t>
            </a:r>
            <a:endParaRPr lang="en-CA" dirty="0" smtClean="0"/>
          </a:p>
          <a:p>
            <a:r>
              <a:rPr lang="en-CA" dirty="0" smtClean="0"/>
              <a:t>graph data from radioactive decay and infer an exponential relationship between measured radioactivity and elapsed time.</a:t>
            </a:r>
          </a:p>
          <a:p>
            <a:pPr>
              <a:buNone/>
            </a:pPr>
            <a:endParaRPr lang="en-CA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934200" cy="51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25146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Ans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2514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28956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715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Ans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5715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Half-Lives</a:t>
            </a:r>
            <a:endParaRPr lang="en-U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6002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In P30, we are concerned with the rate at which decay occurs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construct a graph of the number of atoms vs. time of a particular radioactive isotope, we would find the following: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5638800" cy="337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b="1" dirty="0" smtClean="0"/>
              <a:t> The graph is exponential, so there must</a:t>
            </a:r>
          </a:p>
          <a:p>
            <a:r>
              <a:rPr lang="en-CA" sz="3200" b="1" dirty="0" smtClean="0"/>
              <a:t>   be an exponential relationship between</a:t>
            </a:r>
          </a:p>
          <a:p>
            <a:r>
              <a:rPr lang="en-CA" sz="3200" b="1" dirty="0" smtClean="0"/>
              <a:t>   the number of nuclei </a:t>
            </a:r>
            <a:r>
              <a:rPr lang="en-US" sz="3200" b="1" dirty="0" smtClean="0"/>
              <a:t>decaying and</a:t>
            </a:r>
          </a:p>
          <a:p>
            <a:r>
              <a:rPr lang="en-US" sz="3200" b="1" dirty="0" smtClean="0"/>
              <a:t>   time.</a:t>
            </a:r>
          </a:p>
          <a:p>
            <a:pPr>
              <a:buFont typeface="Arial" pitchFamily="34" charset="0"/>
              <a:buChar char="•"/>
            </a:pPr>
            <a:r>
              <a:rPr lang="en-CA" sz="3200" b="1" dirty="0" smtClean="0"/>
              <a:t> In one period of time, one half of the</a:t>
            </a:r>
          </a:p>
          <a:p>
            <a:r>
              <a:rPr lang="en-CA" sz="3200" b="1" dirty="0" smtClean="0"/>
              <a:t>   initial nuclei, N</a:t>
            </a:r>
            <a:r>
              <a:rPr lang="en-CA" sz="3200" b="1" baseline="-25000" dirty="0" smtClean="0"/>
              <a:t>o</a:t>
            </a:r>
            <a:r>
              <a:rPr lang="en-CA" sz="3200" b="1" dirty="0" smtClean="0"/>
              <a:t>, decay. </a:t>
            </a:r>
          </a:p>
          <a:p>
            <a:pPr>
              <a:buFont typeface="Arial" pitchFamily="34" charset="0"/>
              <a:buChar char="•"/>
            </a:pPr>
            <a:r>
              <a:rPr lang="en-CA" sz="3200" b="1" dirty="0" smtClean="0"/>
              <a:t> In another period of time, one half of</a:t>
            </a:r>
          </a:p>
          <a:p>
            <a:r>
              <a:rPr lang="en-CA" sz="3200" b="1" dirty="0" smtClean="0"/>
              <a:t>   one half </a:t>
            </a:r>
            <a:r>
              <a:rPr lang="en-US" sz="3200" b="1" dirty="0" smtClean="0"/>
              <a:t>(1/4N</a:t>
            </a:r>
            <a:r>
              <a:rPr lang="en-US" sz="3200" b="1" baseline="-25000" dirty="0" smtClean="0"/>
              <a:t>o</a:t>
            </a:r>
            <a:r>
              <a:rPr lang="en-US" sz="3200" b="1" dirty="0" smtClean="0"/>
              <a:t>) decay.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Once a radioactive element has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undergone decay it is changed into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something else (</a:t>
            </a:r>
            <a:r>
              <a:rPr lang="en-US" sz="3200" dirty="0" err="1" smtClean="0">
                <a:solidFill>
                  <a:schemeClr val="bg1"/>
                </a:solidFill>
              </a:rPr>
              <a:t>trasmuted</a:t>
            </a:r>
            <a:r>
              <a:rPr lang="en-US" sz="3200" dirty="0" smtClean="0">
                <a:solidFill>
                  <a:schemeClr val="bg1"/>
                </a:solidFill>
              </a:rPr>
              <a:t>).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This means that the number of parent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nuclei is continuously decreasing.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 quantitative measure of longevity of 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particular isotope is its half-life.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This is the time it takes one half of 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radioactive sample to decay.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CA" sz="3200" b="1" dirty="0" smtClean="0"/>
              <a:t>A mathematical equation that can</a:t>
            </a:r>
          </a:p>
          <a:p>
            <a:r>
              <a:rPr lang="en-CA" sz="3200" b="1" dirty="0" smtClean="0"/>
              <a:t>   model this decay is: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647904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Units of 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b="1" dirty="0" smtClean="0"/>
              <a:t>Sometimes questions are phrased with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	N = number of nuclei</a:t>
            </a:r>
            <a:r>
              <a:rPr lang="en-US" sz="3200" b="1" dirty="0" smtClean="0"/>
              <a:t>,</a:t>
            </a:r>
          </a:p>
          <a:p>
            <a:r>
              <a:rPr lang="en-US" sz="3200" b="1" dirty="0" smtClean="0"/>
              <a:t>   </a:t>
            </a:r>
            <a:r>
              <a:rPr lang="en-CA" sz="3200" b="1" dirty="0" smtClean="0"/>
              <a:t>but this is not practical in real life. More</a:t>
            </a:r>
          </a:p>
          <a:p>
            <a:r>
              <a:rPr lang="en-CA" sz="3200" b="1" dirty="0" smtClean="0"/>
              <a:t>   often,</a:t>
            </a:r>
          </a:p>
          <a:p>
            <a:r>
              <a:rPr lang="en-US" sz="3200" b="1" dirty="0" smtClean="0"/>
              <a:t>	</a:t>
            </a:r>
            <a:r>
              <a:rPr lang="en-US" sz="3200" b="1" dirty="0" smtClean="0">
                <a:solidFill>
                  <a:srgbClr val="0070C0"/>
                </a:solidFill>
              </a:rPr>
              <a:t>N = a mass of a radioactive material (kg)</a:t>
            </a:r>
            <a:r>
              <a:rPr lang="en-US" sz="3200" b="1" dirty="0" smtClean="0"/>
              <a:t>.</a:t>
            </a:r>
          </a:p>
          <a:p>
            <a:r>
              <a:rPr lang="en-CA" sz="3200" b="1" dirty="0" smtClean="0"/>
              <a:t>   Other times, N is expressed as an activity,</a:t>
            </a:r>
          </a:p>
          <a:p>
            <a:r>
              <a:rPr lang="en-CA" sz="3200" b="1" dirty="0" smtClean="0"/>
              <a:t>   the number of </a:t>
            </a:r>
            <a:r>
              <a:rPr lang="en-US" sz="3200" b="1" dirty="0" smtClean="0"/>
              <a:t>decays per second:</a:t>
            </a:r>
          </a:p>
          <a:p>
            <a:r>
              <a:rPr lang="en-CA" sz="3200" b="1" dirty="0" smtClean="0"/>
              <a:t>	</a:t>
            </a:r>
            <a:r>
              <a:rPr lang="en-CA" sz="3200" b="1" dirty="0" smtClean="0">
                <a:solidFill>
                  <a:srgbClr val="00B050"/>
                </a:solidFill>
              </a:rPr>
              <a:t>N = activity of radioactive material (</a:t>
            </a:r>
            <a:r>
              <a:rPr lang="en-CA" sz="3200" b="1" dirty="0" err="1" smtClean="0">
                <a:solidFill>
                  <a:srgbClr val="00B050"/>
                </a:solidFill>
              </a:rPr>
              <a:t>Bq</a:t>
            </a:r>
            <a:r>
              <a:rPr lang="en-CA" sz="3200" b="1" dirty="0" smtClean="0">
                <a:solidFill>
                  <a:srgbClr val="00B050"/>
                </a:solidFill>
              </a:rPr>
              <a:t>)</a:t>
            </a:r>
            <a:r>
              <a:rPr lang="en-CA" sz="3200" b="1" dirty="0" smtClean="0"/>
              <a:t>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b="1" dirty="0" smtClean="0"/>
              <a:t>Some elements have very short half-lives:</a:t>
            </a:r>
          </a:p>
          <a:p>
            <a:r>
              <a:rPr lang="en-CA" sz="3200" b="1" dirty="0" smtClean="0"/>
              <a:t>   </a:t>
            </a:r>
            <a:r>
              <a:rPr lang="en-US" sz="3200" b="1" dirty="0" smtClean="0"/>
              <a:t>polonium-214 has a half-life of 1.64 x 10</a:t>
            </a:r>
            <a:r>
              <a:rPr lang="en-US" sz="3200" b="1" baseline="30000" dirty="0" smtClean="0"/>
              <a:t>-4</a:t>
            </a:r>
            <a:r>
              <a:rPr lang="en-US" sz="3200" b="1" dirty="0" smtClean="0"/>
              <a:t> s,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   krypton-89 is 3.16 min</a:t>
            </a:r>
          </a:p>
          <a:p>
            <a:endParaRPr lang="en-CA" sz="3200" b="1" dirty="0" smtClean="0"/>
          </a:p>
          <a:p>
            <a:r>
              <a:rPr lang="en-CA" sz="3200" b="1" dirty="0" smtClean="0"/>
              <a:t>   </a:t>
            </a:r>
            <a:r>
              <a:rPr lang="en-US" sz="3200" b="1" dirty="0" smtClean="0"/>
              <a:t>uranium-238 </a:t>
            </a:r>
            <a:r>
              <a:rPr lang="en-CA" sz="3200" b="1" dirty="0" smtClean="0"/>
              <a:t>is 4.47 x 10</a:t>
            </a:r>
            <a:r>
              <a:rPr lang="en-CA" sz="3200" b="1" baseline="30000" dirty="0" smtClean="0"/>
              <a:t>9</a:t>
            </a:r>
            <a:r>
              <a:rPr lang="en-CA" sz="3200" b="1" dirty="0" smtClean="0"/>
              <a:t> years</a:t>
            </a:r>
          </a:p>
          <a:p>
            <a:endParaRPr lang="en-CA" sz="3200" b="1" dirty="0" smtClean="0"/>
          </a:p>
          <a:p>
            <a:r>
              <a:rPr lang="en-CA" sz="3200" b="1" dirty="0" smtClean="0"/>
              <a:t>   </a:t>
            </a:r>
            <a:r>
              <a:rPr lang="en-US" sz="3200" b="1" dirty="0" smtClean="0"/>
              <a:t>indium-115 </a:t>
            </a:r>
            <a:r>
              <a:rPr lang="en-CA" sz="3200" b="1" dirty="0" smtClean="0"/>
              <a:t>is 4.41 x 10</a:t>
            </a:r>
            <a:r>
              <a:rPr lang="en-CA" sz="3200" b="1" baseline="30000" dirty="0" smtClean="0"/>
              <a:t>14</a:t>
            </a:r>
            <a:r>
              <a:rPr lang="en-CA" sz="3200" b="1" dirty="0" smtClean="0"/>
              <a:t> years.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996" y="2743200"/>
            <a:ext cx="133980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24400"/>
            <a:ext cx="1190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019800"/>
            <a:ext cx="1190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smart-elements.com/Angebote/Kr_neu8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33800"/>
            <a:ext cx="114300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eva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</Template>
  <TotalTime>7211</TotalTime>
  <Words>430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nueva</vt:lpstr>
      <vt:lpstr>Lesson 8</vt:lpstr>
      <vt:lpstr>Objectives</vt:lpstr>
      <vt:lpstr>Review Questions</vt:lpstr>
      <vt:lpstr>Half-Lives</vt:lpstr>
      <vt:lpstr>Explanation</vt:lpstr>
      <vt:lpstr>Formula</vt:lpstr>
      <vt:lpstr>Formula</vt:lpstr>
      <vt:lpstr>Three Units of N</vt:lpstr>
      <vt:lpstr>Half-Life Examples</vt:lpstr>
      <vt:lpstr>Number of Decays</vt:lpstr>
      <vt:lpstr>Example</vt:lpstr>
      <vt:lpstr>More Examples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</dc:title>
  <dc:creator>wayde putnam</dc:creator>
  <cp:lastModifiedBy>wayde putnam</cp:lastModifiedBy>
  <cp:revision>6</cp:revision>
  <dcterms:created xsi:type="dcterms:W3CDTF">2010-04-14T15:41:33Z</dcterms:created>
  <dcterms:modified xsi:type="dcterms:W3CDTF">2010-06-02T15:50:33Z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TC300068791033</vt:lpwstr>
  </property>
</Properties>
</file>