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73" r:id="rId5"/>
    <p:sldId id="274" r:id="rId6"/>
    <p:sldId id="275" r:id="rId7"/>
    <p:sldId id="257" r:id="rId8"/>
    <p:sldId id="261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4" r:id="rId18"/>
    <p:sldId id="265" r:id="rId19"/>
    <p:sldId id="267" r:id="rId20"/>
    <p:sldId id="284" r:id="rId21"/>
    <p:sldId id="285" r:id="rId22"/>
    <p:sldId id="269" r:id="rId23"/>
    <p:sldId id="286" r:id="rId24"/>
    <p:sldId id="270" r:id="rId25"/>
    <p:sldId id="287" r:id="rId26"/>
    <p:sldId id="271" r:id="rId27"/>
    <p:sldId id="288" r:id="rId28"/>
    <p:sldId id="290" r:id="rId29"/>
    <p:sldId id="289" r:id="rId30"/>
    <p:sldId id="29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8DCB-2252-4D45-AB36-1E228A2E9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00AE0-847F-4CDB-AE99-02262F74C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FADA5-1090-4C82-88EC-8B3CC5D8F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F5F6E-CC78-44D5-888A-1E2DACA0B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27246-DDCC-4F09-99DE-C0B1CE4CC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3EA4A-92F6-45CA-9F6B-C163166D2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4CB4-21A1-4A91-BB4F-7A6319018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C9286-BC05-42BD-B8AC-B2CD46FC6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DD521-969C-45D3-A444-6B59FF1C3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FAD83-6C5F-4065-9FC1-E19F7622D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FB2F-CE68-4D50-90B3-3C3A3C750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2309243-4A8F-4619-8F00-488CF3666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ado.edu/physics/2000/applets/twoslitsa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fPeprQ7oGc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a.gov/mission_pages/stereo/news/stereo3D_pres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oustics.salford.ac.uk/feschools/waves/diffract3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47800"/>
            <a:ext cx="9144000" cy="990599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Diffraction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5791200"/>
            <a:ext cx="5105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Lesson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7983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00800" y="5715000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Double Slit Laser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01000" cy="619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0999"/>
            <a:ext cx="8001000" cy="574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82000" cy="636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199"/>
            <a:ext cx="8229600" cy="563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05800" cy="53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24200" y="55626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Wave Particle Duality and the Double Slit Experiment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1234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Diffraction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en-CA" sz="2400" b="1" dirty="0" smtClean="0">
                <a:solidFill>
                  <a:schemeClr val="bg1"/>
                </a:solidFill>
                <a:latin typeface="Arial Black" pitchFamily="34" charset="0"/>
              </a:rPr>
              <a:t>In most practical situations, the angle of diffraction can be difficult to measure because it is small. The equation is used in these situations:</a:t>
            </a:r>
          </a:p>
          <a:p>
            <a:r>
              <a:rPr lang="en-CA" sz="2400" b="1" dirty="0" smtClean="0">
                <a:solidFill>
                  <a:schemeClr val="bg1"/>
                </a:solidFill>
                <a:latin typeface="Arial Black" pitchFamily="34" charset="0"/>
              </a:rPr>
              <a:t>Here, the angle of diffraction is 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approximated by tan</a:t>
            </a:r>
            <a:r>
              <a:rPr lang="el-GR" sz="2400" b="1" dirty="0" smtClean="0">
                <a:solidFill>
                  <a:schemeClr val="bg1"/>
                </a:solidFill>
                <a:latin typeface="Arial Black" pitchFamily="34" charset="0"/>
              </a:rPr>
              <a:t>θ = 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x/L</a:t>
            </a:r>
          </a:p>
          <a:p>
            <a:r>
              <a:rPr lang="en-CA" sz="2400" b="1" dirty="0" smtClean="0">
                <a:solidFill>
                  <a:schemeClr val="bg1"/>
                </a:solidFill>
                <a:latin typeface="Arial Black" pitchFamily="34" charset="0"/>
              </a:rPr>
              <a:t>This 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approximation works because for small angles, sin</a:t>
            </a:r>
            <a:r>
              <a:rPr lang="el-GR" sz="2400" b="1" dirty="0" smtClean="0">
                <a:solidFill>
                  <a:schemeClr val="bg1"/>
                </a:solidFill>
                <a:latin typeface="Arial Black" pitchFamily="34" charset="0"/>
              </a:rPr>
              <a:t>θ ≈ 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tan</a:t>
            </a:r>
            <a:r>
              <a:rPr lang="el-GR" sz="2400" b="1" dirty="0" smtClean="0">
                <a:solidFill>
                  <a:schemeClr val="bg1"/>
                </a:solidFill>
                <a:latin typeface="Arial Black" pitchFamily="34" charset="0"/>
              </a:rPr>
              <a:t>θ.</a:t>
            </a:r>
            <a:endParaRPr lang="en-US" sz="24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where</a:t>
            </a:r>
          </a:p>
          <a:p>
            <a:r>
              <a:rPr lang="el-GR" sz="1800" dirty="0" smtClean="0">
                <a:solidFill>
                  <a:schemeClr val="bg1">
                    <a:lumMod val="95000"/>
                  </a:schemeClr>
                </a:solidFill>
              </a:rPr>
              <a:t>λ =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wavelength</a:t>
            </a:r>
          </a:p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d = distance between slits</a:t>
            </a:r>
          </a:p>
          <a:p>
            <a:r>
              <a:rPr lang="en-CA" sz="1800" dirty="0" smtClean="0">
                <a:solidFill>
                  <a:schemeClr val="bg1">
                    <a:lumMod val="95000"/>
                  </a:schemeClr>
                </a:solidFill>
              </a:rPr>
              <a:t>l = distance from slits to </a:t>
            </a:r>
            <a:r>
              <a:rPr lang="en-CA" sz="1800" dirty="0" err="1" smtClean="0">
                <a:solidFill>
                  <a:schemeClr val="bg1">
                    <a:lumMod val="95000"/>
                  </a:schemeClr>
                </a:solidFill>
              </a:rPr>
              <a:t>antinode</a:t>
            </a:r>
            <a:r>
              <a:rPr lang="en-CA" sz="1800" dirty="0" smtClean="0">
                <a:solidFill>
                  <a:schemeClr val="bg1">
                    <a:lumMod val="95000"/>
                  </a:schemeClr>
                </a:solidFill>
              </a:rPr>
              <a:t>**</a:t>
            </a:r>
          </a:p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x = distance between fringes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**NOTE: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l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= distance to central maximum only if </a:t>
            </a: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Θ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&lt; 10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°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648200"/>
            <a:ext cx="1533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Example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CA" sz="2800" b="1" dirty="0" smtClean="0">
                <a:solidFill>
                  <a:schemeClr val="bg1">
                    <a:lumMod val="95000"/>
                  </a:schemeClr>
                </a:solidFill>
              </a:rPr>
              <a:t>1. Light falls on a pair of slits 1.28 x 10</a:t>
            </a:r>
            <a:r>
              <a:rPr lang="en-CA" sz="2800" b="1" baseline="30000" dirty="0" smtClean="0">
                <a:solidFill>
                  <a:schemeClr val="bg1">
                    <a:lumMod val="95000"/>
                  </a:schemeClr>
                </a:solidFill>
              </a:rPr>
              <a:t>-5</a:t>
            </a:r>
            <a:r>
              <a:rPr lang="en-CA" sz="2800" b="1" dirty="0" smtClean="0">
                <a:solidFill>
                  <a:schemeClr val="bg1">
                    <a:lumMod val="95000"/>
                  </a:schemeClr>
                </a:solidFill>
              </a:rPr>
              <a:t> m apart. The maxima are 4.11 x 10</a:t>
            </a:r>
            <a:r>
              <a:rPr lang="en-CA" sz="2800" b="1" baseline="30000" dirty="0" smtClean="0">
                <a:solidFill>
                  <a:schemeClr val="bg1">
                    <a:lumMod val="95000"/>
                  </a:schemeClr>
                </a:solidFill>
              </a:rPr>
              <a:t>-2 </a:t>
            </a:r>
            <a:r>
              <a:rPr lang="en-CA" sz="2800" b="1" dirty="0" smtClean="0">
                <a:solidFill>
                  <a:schemeClr val="bg1">
                    <a:lumMod val="95000"/>
                  </a:schemeClr>
                </a:solidFill>
              </a:rPr>
              <a:t>m apart and the screen is 1.00 m from the slits. What is the wavelength and color of the light? </a:t>
            </a:r>
          </a:p>
          <a:p>
            <a:r>
              <a:rPr lang="en-CA" sz="2800" b="1" dirty="0" smtClean="0">
                <a:solidFill>
                  <a:schemeClr val="bg1">
                    <a:lumMod val="95000"/>
                  </a:schemeClr>
                </a:solidFill>
              </a:rPr>
              <a:t>2. Monochromatic yellow light, wavelength 580nm, shines on a pair of slits. The second dark spot is 21.8cm from the central anti-node on a wall that is 5.00 m away. What is the separation of the slits?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Diffraction Grating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CA" sz="2800" b="1" dirty="0" smtClean="0">
                <a:solidFill>
                  <a:schemeClr val="bg1">
                    <a:lumMod val="95000"/>
                  </a:schemeClr>
                </a:solidFill>
              </a:rPr>
              <a:t>A device consisting of transparent glass with opaque scratches placed very close together such that it acts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like multiple slits.</a:t>
            </a:r>
          </a:p>
          <a:p>
            <a:r>
              <a:rPr lang="en-CA" sz="2800" b="1" dirty="0" smtClean="0">
                <a:solidFill>
                  <a:schemeClr val="bg1">
                    <a:lumMod val="95000"/>
                  </a:schemeClr>
                </a:solidFill>
              </a:rPr>
              <a:t>The formula for this device is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114800"/>
            <a:ext cx="21621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924800" cy="291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153400" cy="621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457200"/>
            <a:ext cx="830441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Using the Formula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CA" sz="2800" b="1" dirty="0" smtClean="0">
                <a:solidFill>
                  <a:schemeClr val="bg1">
                    <a:lumMod val="95000"/>
                  </a:schemeClr>
                </a:solidFill>
              </a:rPr>
              <a:t>When using diffraction gratings, the distance between the slits (d) is not given, rather the density of lines is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given (#lines/length).</a:t>
            </a:r>
          </a:p>
          <a:p>
            <a:r>
              <a:rPr lang="en-CA" sz="2800" b="1" dirty="0" smtClean="0">
                <a:solidFill>
                  <a:schemeClr val="bg1">
                    <a:lumMod val="95000"/>
                  </a:schemeClr>
                </a:solidFill>
              </a:rPr>
              <a:t>3. Example: A diffraction grating has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4000 lines/cm. Calculate the </a:t>
            </a:r>
            <a:r>
              <a:rPr lang="en-CA" sz="2800" b="1" dirty="0" smtClean="0">
                <a:solidFill>
                  <a:schemeClr val="bg1">
                    <a:lumMod val="95000"/>
                  </a:schemeClr>
                </a:solidFill>
              </a:rPr>
              <a:t>distance between adjacent lines (d).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5476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Examples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CA" sz="2800" b="1" dirty="0" smtClean="0">
                <a:solidFill>
                  <a:schemeClr val="bg1">
                    <a:lumMod val="95000"/>
                  </a:schemeClr>
                </a:solidFill>
              </a:rPr>
              <a:t>4. A diffraction grating has 5000 lines/cm and red light (700 nm) passes through it. Find the angle of deviation for the second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order maximum (second </a:t>
            </a:r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</a:rPr>
              <a:t>antinode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).</a:t>
            </a:r>
          </a:p>
          <a:p>
            <a:r>
              <a:rPr lang="en-CA" sz="2800" b="1" dirty="0" smtClean="0">
                <a:solidFill>
                  <a:schemeClr val="bg1">
                    <a:lumMod val="95000"/>
                  </a:schemeClr>
                </a:solidFill>
              </a:rPr>
              <a:t>5. Find the maximum order number for the above grating. The maximum n corresponds to a turning angle of 90º.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09866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Diffraction in Nature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CA" sz="2800" b="1" dirty="0" smtClean="0">
                <a:solidFill>
                  <a:schemeClr val="bg1">
                    <a:lumMod val="95000"/>
                  </a:schemeClr>
                </a:solidFill>
              </a:rPr>
              <a:t>When sunlight or moonlight passes through water droplets of nearly uniform size, it is diffracted in a circular pattern.</a:t>
            </a:r>
          </a:p>
          <a:p>
            <a:pPr>
              <a:buNone/>
            </a:pPr>
            <a:endParaRPr lang="en-CA" sz="28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endParaRPr lang="en-CA" sz="28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endParaRPr lang="en-CA" sz="28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endParaRPr lang="en-CA" sz="28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endParaRPr lang="en-CA" sz="28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r>
              <a:rPr lang="en-CA" sz="2800" b="1" dirty="0" smtClean="0">
                <a:solidFill>
                  <a:schemeClr val="bg1">
                    <a:lumMod val="95000"/>
                  </a:schemeClr>
                </a:solidFill>
              </a:rPr>
              <a:t>			</a:t>
            </a:r>
          </a:p>
          <a:p>
            <a:pPr>
              <a:buNone/>
            </a:pPr>
            <a:r>
              <a:rPr lang="en-CA" sz="2800" b="1" dirty="0" smtClean="0">
                <a:solidFill>
                  <a:schemeClr val="bg1">
                    <a:lumMod val="95000"/>
                  </a:schemeClr>
                </a:solidFill>
              </a:rPr>
              <a:t>					“Glory”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6628" name="Picture 4" descr="http://upload.wikimedia.org/wikipedia/commons/thumb/3/39/Mondhalo.jpg/150px-Mondha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00400"/>
            <a:ext cx="2209800" cy="2209800"/>
          </a:xfrm>
          <a:prstGeom prst="rect">
            <a:avLst/>
          </a:prstGeom>
          <a:noFill/>
        </p:spPr>
      </p:pic>
      <p:pic>
        <p:nvPicPr>
          <p:cNvPr id="26630" name="Picture 6" descr="http://inlinethumb19.webshots.com/6226/2401675230102347975S600x600Q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048000"/>
            <a:ext cx="47625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349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/>
          <a:lstStyle/>
          <a:p>
            <a:r>
              <a:rPr lang="en-CA" b="1" dirty="0" smtClean="0"/>
              <a:t>Light is said to be polarized if it vibrates in only one plane. Only transverse waves can be polarized.</a:t>
            </a:r>
          </a:p>
          <a:p>
            <a:r>
              <a:rPr lang="en-CA" b="1" dirty="0" smtClean="0"/>
              <a:t>A polarization disk is nothing more than a barrier with a slit (or series of slits) in it.</a:t>
            </a:r>
            <a:endParaRPr lang="en-CA" dirty="0" smtClean="0"/>
          </a:p>
          <a:p>
            <a:endParaRPr lang="en-US" dirty="0"/>
          </a:p>
        </p:txBody>
      </p:sp>
      <p:pic>
        <p:nvPicPr>
          <p:cNvPr id="1028" name="Picture 4" descr="http://whatis.techtarget.com/WhatIs/images/polariz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52800"/>
            <a:ext cx="3514725" cy="3048000"/>
          </a:xfrm>
          <a:prstGeom prst="rect">
            <a:avLst/>
          </a:prstGeom>
          <a:noFill/>
        </p:spPr>
      </p:pic>
      <p:pic>
        <p:nvPicPr>
          <p:cNvPr id="1030" name="Picture 6" descr="http://www.dkimages.com/discover/previews/822/5104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352800"/>
            <a:ext cx="4048125" cy="3057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03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86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Photography with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Other 3D pictures offset colors. Usually </a:t>
            </a:r>
            <a:r>
              <a:rPr lang="en-US" dirty="0" smtClean="0"/>
              <a:t>red and blue.</a:t>
            </a:r>
          </a:p>
          <a:p>
            <a:r>
              <a:rPr lang="en-US" dirty="0" smtClean="0">
                <a:hlinkClick r:id="rId2"/>
              </a:rPr>
              <a:t>http://www.nasa.gov/mission_pages/stereo/news/stereo3D_press.html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2303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0417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30194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43000"/>
            <a:ext cx="31527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410200" y="3124200"/>
            <a:ext cx="12954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Diffraction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Interference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Recall that waves interfere </a:t>
            </a:r>
            <a:r>
              <a:rPr lang="en-CA" b="1" dirty="0" smtClean="0">
                <a:solidFill>
                  <a:schemeClr val="bg1">
                    <a:lumMod val="95000"/>
                  </a:schemeClr>
                </a:solidFill>
              </a:rPr>
              <a:t>(superposition) in a predictable way.</a:t>
            </a:r>
          </a:p>
          <a:p>
            <a:r>
              <a:rPr lang="en-CA" b="1" dirty="0" smtClean="0">
                <a:solidFill>
                  <a:schemeClr val="bg1">
                    <a:lumMod val="95000"/>
                  </a:schemeClr>
                </a:solidFill>
              </a:rPr>
              <a:t>Where two crests meet we have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maximum displacement of the </a:t>
            </a:r>
            <a:r>
              <a:rPr lang="en-CA" b="1" dirty="0" smtClean="0">
                <a:solidFill>
                  <a:schemeClr val="bg1">
                    <a:lumMod val="95000"/>
                  </a:schemeClr>
                </a:solidFill>
              </a:rPr>
              <a:t>medium which is called an </a:t>
            </a:r>
            <a:r>
              <a:rPr lang="en-CA" b="1" dirty="0" err="1" smtClean="0">
                <a:solidFill>
                  <a:schemeClr val="bg1">
                    <a:lumMod val="95000"/>
                  </a:schemeClr>
                </a:solidFill>
              </a:rPr>
              <a:t>antinode</a:t>
            </a:r>
            <a:r>
              <a:rPr lang="en-CA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r>
              <a:rPr lang="en-CA" b="1" dirty="0" smtClean="0">
                <a:solidFill>
                  <a:schemeClr val="bg1">
                    <a:lumMod val="95000"/>
                  </a:schemeClr>
                </a:solidFill>
              </a:rPr>
              <a:t>Where a crest meets a trough we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have complete destructive </a:t>
            </a:r>
            <a:r>
              <a:rPr lang="en-CA" b="1" dirty="0" smtClean="0">
                <a:solidFill>
                  <a:schemeClr val="bg1">
                    <a:lumMod val="95000"/>
                  </a:schemeClr>
                </a:solidFill>
              </a:rPr>
              <a:t>interference and a node is formed.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Dispersion Compared to</a:t>
            </a:r>
            <a:b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Diffraction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>
                    <a:lumMod val="95000"/>
                  </a:schemeClr>
                </a:solidFill>
              </a:rPr>
              <a:t>Notice the order of colors.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590800"/>
            <a:ext cx="44386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des.memphis.edu/lurbano/vpython/matter_interactions/spectrum/spectrum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743200"/>
            <a:ext cx="4236501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800" cy="61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ace technolog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Space technology ppt</Template>
  <TotalTime>176</TotalTime>
  <Words>470</Words>
  <Application>Microsoft Office PowerPoint</Application>
  <PresentationFormat>On-screen Show (4:3)</PresentationFormat>
  <Paragraphs>47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Arial Black</vt:lpstr>
      <vt:lpstr>Century Gothic</vt:lpstr>
      <vt:lpstr>Space technology ppt</vt:lpstr>
      <vt:lpstr>Diffraction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Interference</vt:lpstr>
      <vt:lpstr>Dispersion Compared to Diffraction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Diffraction</vt:lpstr>
      <vt:lpstr>Example</vt:lpstr>
      <vt:lpstr>Diffraction Grating</vt:lpstr>
      <vt:lpstr>PowerPoint Presentation</vt:lpstr>
      <vt:lpstr>PowerPoint Presentation</vt:lpstr>
      <vt:lpstr>Using the Formula</vt:lpstr>
      <vt:lpstr>PowerPoint Presentation</vt:lpstr>
      <vt:lpstr>Examples</vt:lpstr>
      <vt:lpstr>PowerPoint Presentation</vt:lpstr>
      <vt:lpstr>Diffraction in Nature</vt:lpstr>
      <vt:lpstr>PowerPoint Presentation</vt:lpstr>
      <vt:lpstr>PowerPoint Presentation</vt:lpstr>
      <vt:lpstr>PowerPoint Presentation</vt:lpstr>
      <vt:lpstr>3D Photography with color</vt:lpstr>
    </vt:vector>
  </TitlesOfParts>
  <Company>Elk Island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Diffraction</dc:title>
  <dc:creator>wayde putnam</dc:creator>
  <cp:lastModifiedBy>Wayde Putnam LHS</cp:lastModifiedBy>
  <cp:revision>11</cp:revision>
  <dcterms:created xsi:type="dcterms:W3CDTF">2010-04-27T21:45:41Z</dcterms:created>
  <dcterms:modified xsi:type="dcterms:W3CDTF">2015-05-04T20:55:26Z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TC300060301033</vt:lpwstr>
  </property>
</Properties>
</file>