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70" r:id="rId7"/>
    <p:sldId id="260" r:id="rId8"/>
    <p:sldId id="271" r:id="rId9"/>
    <p:sldId id="261" r:id="rId10"/>
    <p:sldId id="262" r:id="rId11"/>
    <p:sldId id="263" r:id="rId12"/>
    <p:sldId id="264" r:id="rId13"/>
    <p:sldId id="265" r:id="rId14"/>
    <p:sldId id="266" r:id="rId15"/>
    <p:sldId id="267" r:id="rId16"/>
    <p:sldId id="268"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marL="0" indent="0" algn="ctr">
              <a:buNone/>
              <a:defRPr b="1" cap="none" spc="0">
                <a:ln w="6350">
                  <a:solidFill>
                    <a:schemeClr val="accent4"/>
                  </a:solidFill>
                  <a:prstDash val="solid"/>
                </a:ln>
                <a:solidFill>
                  <a:schemeClr val="accent3"/>
                </a:solidFill>
                <a:effectLst>
                  <a:glow rad="63500">
                    <a:schemeClr val="accent3">
                      <a:satMod val="175000"/>
                      <a:alpha val="40000"/>
                    </a:schemeClr>
                  </a:glow>
                  <a:outerShdw blurRad="88000" dist="50800" dir="5040000" algn="tl">
                    <a:schemeClr val="accent4">
                      <a:tint val="80000"/>
                      <a:satMod val="250000"/>
                      <a:alpha val="45000"/>
                    </a:schemeClr>
                  </a:outerShdw>
                  <a:reflection blurRad="6350" stA="60000" endA="900" endPos="580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E572DE-32C7-4AC9-916B-683BA5529A8C}"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125E6-36AF-411E-AEFD-C5EEFE257E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572DE-32C7-4AC9-916B-683BA5529A8C}"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125E6-36AF-411E-AEFD-C5EEFE257E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572DE-32C7-4AC9-916B-683BA5529A8C}"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125E6-36AF-411E-AEFD-C5EEFE257E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572DE-32C7-4AC9-916B-683BA5529A8C}"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125E6-36AF-411E-AEFD-C5EEFE257E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572DE-32C7-4AC9-916B-683BA5529A8C}"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125E6-36AF-411E-AEFD-C5EEFE257E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E572DE-32C7-4AC9-916B-683BA5529A8C}"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125E6-36AF-411E-AEFD-C5EEFE257E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E572DE-32C7-4AC9-916B-683BA5529A8C}" type="datetimeFigureOut">
              <a:rPr lang="en-US" smtClean="0"/>
              <a:pPr/>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D125E6-36AF-411E-AEFD-C5EEFE257E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E572DE-32C7-4AC9-916B-683BA5529A8C}" type="datetimeFigureOut">
              <a:rPr lang="en-US" smtClean="0"/>
              <a:pPr/>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D125E6-36AF-411E-AEFD-C5EEFE257E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572DE-32C7-4AC9-916B-683BA5529A8C}" type="datetimeFigureOut">
              <a:rPr lang="en-US" smtClean="0"/>
              <a:pPr/>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D125E6-36AF-411E-AEFD-C5EEFE257E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572DE-32C7-4AC9-916B-683BA5529A8C}"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125E6-36AF-411E-AEFD-C5EEFE257E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572DE-32C7-4AC9-916B-683BA5529A8C}"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125E6-36AF-411E-AEFD-C5EEFE257E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572DE-32C7-4AC9-916B-683BA5529A8C}" type="datetimeFigureOut">
              <a:rPr lang="en-US" smtClean="0"/>
              <a:pPr/>
              <a:t>4/21/2015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125E6-36AF-411E-AEFD-C5EEFE257E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kern="1200"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Light</a:t>
            </a:r>
            <a:endParaRPr lang="en-US" dirty="0"/>
          </a:p>
        </p:txBody>
      </p:sp>
      <p:sp>
        <p:nvSpPr>
          <p:cNvPr id="3" name="Subtitle 2"/>
          <p:cNvSpPr>
            <a:spLocks noGrp="1"/>
          </p:cNvSpPr>
          <p:nvPr>
            <p:ph type="subTitle" idx="1"/>
          </p:nvPr>
        </p:nvSpPr>
        <p:spPr/>
        <p:txBody>
          <a:bodyPr/>
          <a:lstStyle/>
          <a:p>
            <a:r>
              <a:rPr lang="en-US" dirty="0" smtClean="0"/>
              <a:t>Lesson 2</a:t>
            </a:r>
          </a:p>
          <a:p>
            <a:r>
              <a:rPr lang="en-CA" dirty="0" smtClean="0"/>
              <a:t>Measuring the Speed of Light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Roemer and Huygens</a:t>
            </a:r>
            <a:endParaRPr lang="en-US" dirty="0"/>
          </a:p>
        </p:txBody>
      </p:sp>
      <p:sp>
        <p:nvSpPr>
          <p:cNvPr id="3" name="Content Placeholder 2"/>
          <p:cNvSpPr>
            <a:spLocks noGrp="1"/>
          </p:cNvSpPr>
          <p:nvPr>
            <p:ph idx="1"/>
          </p:nvPr>
        </p:nvSpPr>
        <p:spPr/>
        <p:txBody>
          <a:bodyPr/>
          <a:lstStyle/>
          <a:p>
            <a:r>
              <a:rPr lang="en-CA" dirty="0" smtClean="0"/>
              <a:t>This “late” time was the time it took light to cover the extra distance.</a:t>
            </a:r>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600200" y="3124200"/>
            <a:ext cx="593407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Roemer and Huygens</a:t>
            </a:r>
            <a:endParaRPr lang="en-US" dirty="0"/>
          </a:p>
        </p:txBody>
      </p:sp>
      <p:sp>
        <p:nvSpPr>
          <p:cNvPr id="3" name="Content Placeholder 2"/>
          <p:cNvSpPr>
            <a:spLocks noGrp="1"/>
          </p:cNvSpPr>
          <p:nvPr>
            <p:ph idx="1"/>
          </p:nvPr>
        </p:nvSpPr>
        <p:spPr/>
        <p:txBody>
          <a:bodyPr>
            <a:normAutofit fontScale="70000" lnSpcReduction="20000"/>
          </a:bodyPr>
          <a:lstStyle/>
          <a:p>
            <a:r>
              <a:rPr lang="en-CA" dirty="0" smtClean="0"/>
              <a:t>Roemer could not calculate the speed of light because the distance from the Earth to the Sun (R</a:t>
            </a:r>
            <a:r>
              <a:rPr lang="en-CA" baseline="-25000" dirty="0" smtClean="0"/>
              <a:t>E</a:t>
            </a:r>
            <a:r>
              <a:rPr lang="en-CA" dirty="0" smtClean="0"/>
              <a:t>) was not known at this time.</a:t>
            </a:r>
          </a:p>
          <a:p>
            <a:r>
              <a:rPr lang="en-CA" dirty="0" smtClean="0"/>
              <a:t>Huygens estimated the diameter of the Earth's orbit around the Sun and used Roemer's data to calculate the speed of light. He obtained a value of 2.00 x 10 </a:t>
            </a:r>
            <a:r>
              <a:rPr lang="en-CA" baseline="30000" dirty="0" smtClean="0"/>
              <a:t>8</a:t>
            </a:r>
            <a:r>
              <a:rPr lang="en-CA" sz="2000" dirty="0" smtClean="0"/>
              <a:t>m/s</a:t>
            </a:r>
            <a:r>
              <a:rPr lang="en-CA" dirty="0" smtClean="0"/>
              <a:t>. </a:t>
            </a:r>
          </a:p>
          <a:p>
            <a:r>
              <a:rPr lang="en-CA" dirty="0" smtClean="0"/>
              <a:t>The error was due to the error in “late time” observed by Roemer. The actual late time is 16 </a:t>
            </a:r>
            <a:r>
              <a:rPr lang="en-CA" dirty="0" err="1" smtClean="0"/>
              <a:t>mins</a:t>
            </a:r>
            <a:r>
              <a:rPr lang="en-CA" dirty="0" smtClean="0"/>
              <a:t> and not the 22 </a:t>
            </a:r>
            <a:r>
              <a:rPr lang="en-CA" dirty="0" err="1" smtClean="0"/>
              <a:t>mins</a:t>
            </a:r>
            <a:r>
              <a:rPr lang="en-CA" dirty="0" smtClean="0"/>
              <a:t> that Roemer stated. </a:t>
            </a:r>
          </a:p>
          <a:p>
            <a:r>
              <a:rPr lang="en-CA" dirty="0" smtClean="0"/>
              <a:t>**The modern value for the speed of light in air is 3.00 x 10</a:t>
            </a:r>
            <a:r>
              <a:rPr lang="en-CA" baseline="30000" dirty="0" smtClean="0"/>
              <a:t>8</a:t>
            </a:r>
            <a:r>
              <a:rPr lang="en-CA" dirty="0" smtClean="0"/>
              <a:t> m/s.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Michelson’s Wheel</a:t>
            </a:r>
            <a:endParaRPr lang="en-US" dirty="0"/>
          </a:p>
        </p:txBody>
      </p:sp>
      <p:sp>
        <p:nvSpPr>
          <p:cNvPr id="3" name="Content Placeholder 2"/>
          <p:cNvSpPr>
            <a:spLocks noGrp="1"/>
          </p:cNvSpPr>
          <p:nvPr>
            <p:ph idx="1"/>
          </p:nvPr>
        </p:nvSpPr>
        <p:spPr>
          <a:xfrm>
            <a:off x="457200" y="1600201"/>
            <a:ext cx="4953000" cy="4267200"/>
          </a:xfrm>
        </p:spPr>
        <p:txBody>
          <a:bodyPr>
            <a:normAutofit fontScale="77500" lnSpcReduction="20000"/>
          </a:bodyPr>
          <a:lstStyle/>
          <a:p>
            <a:r>
              <a:rPr lang="en-US" dirty="0" smtClean="0"/>
              <a:t>The most accurate measurements were performed by A.A. Michelson </a:t>
            </a:r>
            <a:r>
              <a:rPr lang="en-CA" dirty="0" smtClean="0"/>
              <a:t>in the period between 1880 - </a:t>
            </a:r>
            <a:r>
              <a:rPr lang="en-US" dirty="0" smtClean="0"/>
              <a:t>1930.</a:t>
            </a:r>
          </a:p>
          <a:p>
            <a:r>
              <a:rPr lang="en-CA" dirty="0" smtClean="0"/>
              <a:t>In 1926 he measured the time required for light to travel through an evacuated pipe that </a:t>
            </a:r>
            <a:r>
              <a:rPr lang="en-US" dirty="0" smtClean="0"/>
              <a:t>was constructed between two mountains 35 km apart.</a:t>
            </a:r>
            <a:endParaRPr lang="en-US" dirty="0"/>
          </a:p>
        </p:txBody>
      </p:sp>
      <p:pic>
        <p:nvPicPr>
          <p:cNvPr id="2052" name="Picture 4" descr="http://www.biocrawler.com/w/images/d/de/Albert_Abraham_Michelson.jpg"/>
          <p:cNvPicPr>
            <a:picLocks noChangeAspect="1" noChangeArrowheads="1"/>
          </p:cNvPicPr>
          <p:nvPr/>
        </p:nvPicPr>
        <p:blipFill>
          <a:blip r:embed="rId2" cstate="print"/>
          <a:srcRect/>
          <a:stretch>
            <a:fillRect/>
          </a:stretch>
        </p:blipFill>
        <p:spPr bwMode="auto">
          <a:xfrm>
            <a:off x="5486400" y="1371600"/>
            <a:ext cx="2877159" cy="42513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Michelson’s Wheel</a:t>
            </a:r>
            <a:endParaRPr lang="en-US" dirty="0"/>
          </a:p>
        </p:txBody>
      </p:sp>
      <p:sp>
        <p:nvSpPr>
          <p:cNvPr id="3" name="Content Placeholder 2"/>
          <p:cNvSpPr>
            <a:spLocks noGrp="1"/>
          </p:cNvSpPr>
          <p:nvPr>
            <p:ph idx="1"/>
          </p:nvPr>
        </p:nvSpPr>
        <p:spPr/>
        <p:txBody>
          <a:bodyPr/>
          <a:lstStyle/>
          <a:p>
            <a:r>
              <a:rPr lang="en-CA" dirty="0" smtClean="0"/>
              <a:t>He used a high speed rotating octagonal mirror set up as follows.</a:t>
            </a:r>
            <a:endParaRPr lang="en-US" dirty="0"/>
          </a:p>
        </p:txBody>
      </p:sp>
      <p:pic>
        <p:nvPicPr>
          <p:cNvPr id="22551" name="Picture 23"/>
          <p:cNvPicPr>
            <a:picLocks noChangeAspect="1" noChangeArrowheads="1"/>
          </p:cNvPicPr>
          <p:nvPr/>
        </p:nvPicPr>
        <p:blipFill>
          <a:blip r:embed="rId2" cstate="print"/>
          <a:srcRect/>
          <a:stretch>
            <a:fillRect/>
          </a:stretch>
        </p:blipFill>
        <p:spPr bwMode="auto">
          <a:xfrm>
            <a:off x="1600200" y="3200400"/>
            <a:ext cx="6327859" cy="3429000"/>
          </a:xfrm>
          <a:prstGeom prst="rect">
            <a:avLst/>
          </a:prstGeom>
          <a:noFill/>
          <a:ln w="9525">
            <a:noFill/>
            <a:miter lim="800000"/>
            <a:headEnd/>
            <a:tailEnd/>
          </a:ln>
        </p:spPr>
      </p:pic>
      <p:sp>
        <p:nvSpPr>
          <p:cNvPr id="26" name="TextBox 25"/>
          <p:cNvSpPr txBox="1"/>
          <p:nvPr/>
        </p:nvSpPr>
        <p:spPr>
          <a:xfrm>
            <a:off x="4191000" y="4953000"/>
            <a:ext cx="228600" cy="369332"/>
          </a:xfrm>
          <a:prstGeom prst="rect">
            <a:avLst/>
          </a:prstGeom>
          <a:noFill/>
        </p:spPr>
        <p:txBody>
          <a:bodyPr wrap="square" rtlCol="0">
            <a:spAutoFit/>
          </a:bodyPr>
          <a:lstStyle/>
          <a:p>
            <a:r>
              <a:rPr lang="en-US" dirty="0" smtClean="0"/>
              <a:t>A</a:t>
            </a:r>
            <a:endParaRPr lang="en-US" dirty="0"/>
          </a:p>
        </p:txBody>
      </p:sp>
      <p:sp>
        <p:nvSpPr>
          <p:cNvPr id="27" name="TextBox 26"/>
          <p:cNvSpPr txBox="1"/>
          <p:nvPr/>
        </p:nvSpPr>
        <p:spPr>
          <a:xfrm>
            <a:off x="4724400" y="4800600"/>
            <a:ext cx="228600" cy="369332"/>
          </a:xfrm>
          <a:prstGeom prst="rect">
            <a:avLst/>
          </a:prstGeom>
          <a:noFill/>
        </p:spPr>
        <p:txBody>
          <a:bodyPr wrap="square" rtlCol="0">
            <a:spAutoFit/>
          </a:bodyPr>
          <a:lstStyle/>
          <a:p>
            <a:r>
              <a:rPr lang="en-US" dirty="0" smtClean="0"/>
              <a:t>B</a:t>
            </a:r>
            <a:endParaRPr lang="en-US" dirty="0"/>
          </a:p>
        </p:txBody>
      </p:sp>
      <p:sp>
        <p:nvSpPr>
          <p:cNvPr id="28" name="TextBox 27"/>
          <p:cNvSpPr txBox="1"/>
          <p:nvPr/>
        </p:nvSpPr>
        <p:spPr>
          <a:xfrm>
            <a:off x="5181600" y="4953000"/>
            <a:ext cx="228600" cy="369332"/>
          </a:xfrm>
          <a:prstGeom prst="rect">
            <a:avLst/>
          </a:prstGeom>
          <a:noFill/>
        </p:spPr>
        <p:txBody>
          <a:bodyPr wrap="square" rtlCol="0">
            <a:spAutoFit/>
          </a:bodyPr>
          <a:lstStyle/>
          <a:p>
            <a:r>
              <a:rPr lang="en-US" dirty="0" smtClean="0"/>
              <a:t>C</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Michelson’s Wheel</a:t>
            </a:r>
            <a:endParaRPr lang="en-US" dirty="0"/>
          </a:p>
        </p:txBody>
      </p:sp>
      <p:sp>
        <p:nvSpPr>
          <p:cNvPr id="3" name="Content Placeholder 2"/>
          <p:cNvSpPr>
            <a:spLocks noGrp="1"/>
          </p:cNvSpPr>
          <p:nvPr>
            <p:ph idx="1"/>
          </p:nvPr>
        </p:nvSpPr>
        <p:spPr/>
        <p:txBody>
          <a:bodyPr>
            <a:normAutofit lnSpcReduction="10000"/>
          </a:bodyPr>
          <a:lstStyle/>
          <a:p>
            <a:r>
              <a:rPr lang="en-CA" dirty="0" smtClean="0"/>
              <a:t>Line everything up while the 8 sided mirror </a:t>
            </a:r>
            <a:r>
              <a:rPr lang="en-US" dirty="0" smtClean="0"/>
              <a:t>is stationary.</a:t>
            </a:r>
          </a:p>
          <a:p>
            <a:r>
              <a:rPr lang="en-CA" dirty="0" smtClean="0"/>
              <a:t>The image (light) will return to the same position on the screen if side B moves to exactly the same position as side C was in the time that it takes the light to go to the plane mirrors and back. (1/8 of a revolution)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70000" lnSpcReduction="20000"/>
          </a:bodyPr>
          <a:lstStyle/>
          <a:p>
            <a:r>
              <a:rPr lang="en-CA" dirty="0" smtClean="0"/>
              <a:t>The octagonal wheel turns at 30000 RPM (frequency) and an image is seen on the screen.</a:t>
            </a:r>
          </a:p>
          <a:p>
            <a:pPr lvl="1"/>
            <a:r>
              <a:rPr lang="en-CA" dirty="0" smtClean="0"/>
              <a:t>How many times does the mirror turn in 1 </a:t>
            </a:r>
            <a:r>
              <a:rPr lang="en-CA" sz="2000" dirty="0" smtClean="0"/>
              <a:t>s</a:t>
            </a:r>
            <a:r>
              <a:rPr lang="en-CA" dirty="0" smtClean="0"/>
              <a:t>?</a:t>
            </a:r>
          </a:p>
          <a:p>
            <a:pPr lvl="1"/>
            <a:r>
              <a:rPr lang="en-CA" dirty="0" smtClean="0"/>
              <a:t>Determine the time required for the mirror to </a:t>
            </a:r>
            <a:r>
              <a:rPr lang="en-US" dirty="0" smtClean="0"/>
              <a:t>go totally around once.</a:t>
            </a:r>
          </a:p>
          <a:p>
            <a:pPr lvl="1"/>
            <a:r>
              <a:rPr lang="en-CA" dirty="0" smtClean="0"/>
              <a:t>Calculate the time for side B to get to side C.</a:t>
            </a:r>
          </a:p>
          <a:p>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r>
              <a:rPr lang="en-CA" dirty="0" smtClean="0"/>
              <a:t>This formula must be memorized!</a:t>
            </a:r>
            <a:endParaRPr lang="en-US" dirty="0"/>
          </a:p>
        </p:txBody>
      </p:sp>
      <p:graphicFrame>
        <p:nvGraphicFramePr>
          <p:cNvPr id="4" name="Object 3"/>
          <p:cNvGraphicFramePr>
            <a:graphicFrameLocks noChangeAspect="1"/>
          </p:cNvGraphicFramePr>
          <p:nvPr/>
        </p:nvGraphicFramePr>
        <p:xfrm>
          <a:off x="1676400" y="3886200"/>
          <a:ext cx="5829300" cy="1295400"/>
        </p:xfrm>
        <a:graphic>
          <a:graphicData uri="http://schemas.openxmlformats.org/presentationml/2006/ole">
            <mc:AlternateContent xmlns:mc="http://schemas.openxmlformats.org/markup-compatibility/2006">
              <mc:Choice xmlns:v="urn:schemas-microsoft-com:vml" Requires="v">
                <p:oleObj spid="_x0000_s23556" name="Equation" r:id="rId3" imgW="1942920" imgH="431640" progId="Equation.3">
                  <p:embed/>
                </p:oleObj>
              </mc:Choice>
              <mc:Fallback>
                <p:oleObj name="Equation" r:id="rId3" imgW="19429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886200"/>
                        <a:ext cx="5829300" cy="1295400"/>
                      </a:xfrm>
                      <a:prstGeom prst="rect">
                        <a:avLst/>
                      </a:prstGeom>
                      <a:solidFill>
                        <a:schemeClr val="bg1"/>
                      </a:solidFill>
                      <a:ln w="9525">
                        <a:solidFill>
                          <a:schemeClr val="tx1"/>
                        </a:solidFill>
                        <a:miter lim="800000"/>
                        <a:headEnd/>
                        <a:tailEnd/>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Using the currently accepted value for the speed of light, calculate how far apart the two mirrors would need to be placed if the octagonal mirror is able to turn at 30 000 </a:t>
            </a:r>
            <a:r>
              <a:rPr lang="en-US" dirty="0" smtClean="0"/>
              <a:t>RPM.</a:t>
            </a:r>
          </a:p>
          <a:p>
            <a:r>
              <a:rPr lang="en-CA" dirty="0" smtClean="0"/>
              <a:t>How fast would a hexagonal mirror need to turn if the stationary mirror is 20.0 km from </a:t>
            </a:r>
            <a:r>
              <a:rPr lang="en-US" dirty="0" smtClean="0"/>
              <a:t>the rotating mirror?</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p:cNvPicPr>
            <a:picLocks noChangeAspect="1" noChangeArrowheads="1"/>
          </p:cNvPicPr>
          <p:nvPr/>
        </p:nvPicPr>
        <p:blipFill>
          <a:blip r:embed="rId2" cstate="print"/>
          <a:srcRect/>
          <a:stretch>
            <a:fillRect/>
          </a:stretch>
        </p:blipFill>
        <p:spPr bwMode="auto">
          <a:xfrm>
            <a:off x="671513" y="457200"/>
            <a:ext cx="7800975" cy="5943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CA" dirty="0" smtClean="0"/>
              <a:t>You will be able to :</a:t>
            </a:r>
          </a:p>
          <a:p>
            <a:pPr lvl="1"/>
            <a:r>
              <a:rPr lang="en-US" dirty="0" smtClean="0"/>
              <a:t>Describe qualitatively some experiments </a:t>
            </a:r>
            <a:r>
              <a:rPr lang="en-CA" dirty="0" smtClean="0"/>
              <a:t>measuring the speed of light</a:t>
            </a:r>
          </a:p>
          <a:p>
            <a:pPr lvl="1"/>
            <a:r>
              <a:rPr lang="en-CA" dirty="0" smtClean="0"/>
              <a:t>Quantitatively calculate the speed of light </a:t>
            </a:r>
            <a:r>
              <a:rPr lang="en-US" dirty="0" smtClean="0"/>
              <a:t>using Michelson’s apparatus.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Sound</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It was known that the speed of sound was about 330 m/s. </a:t>
            </a:r>
          </a:p>
          <a:p>
            <a:r>
              <a:rPr lang="en-CA" dirty="0" smtClean="0"/>
              <a:t>One experiment was to place an observer on hill A and another on B. </a:t>
            </a:r>
          </a:p>
          <a:p>
            <a:r>
              <a:rPr lang="en-CA" dirty="0" smtClean="0"/>
              <a:t>Person at A fires a cannon and drops flag. Person at B starts water clock. When person at B hears sound the water clock is stopped. </a:t>
            </a:r>
          </a:p>
          <a:p>
            <a:r>
              <a:rPr lang="en-CA" dirty="0" smtClean="0"/>
              <a:t>The time that it took sound to get to person B could be measured. ( v = d/t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p:cNvPicPr>
            <a:picLocks noChangeAspect="1" noChangeArrowheads="1"/>
          </p:cNvPicPr>
          <p:nvPr/>
        </p:nvPicPr>
        <p:blipFill>
          <a:blip r:embed="rId2" cstate="print"/>
          <a:srcRect/>
          <a:stretch>
            <a:fillRect/>
          </a:stretch>
        </p:blipFill>
        <p:spPr bwMode="auto">
          <a:xfrm>
            <a:off x="657225" y="1033463"/>
            <a:ext cx="7829550"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Light</a:t>
            </a:r>
            <a:endParaRPr lang="en-US" dirty="0"/>
          </a:p>
        </p:txBody>
      </p:sp>
      <p:pic>
        <p:nvPicPr>
          <p:cNvPr id="31745" name="Picture 1"/>
          <p:cNvPicPr>
            <a:picLocks noGrp="1" noChangeAspect="1" noChangeArrowheads="1"/>
          </p:cNvPicPr>
          <p:nvPr>
            <p:ph idx="1"/>
          </p:nvPr>
        </p:nvPicPr>
        <p:blipFill>
          <a:blip r:embed="rId2" cstate="print"/>
          <a:srcRect/>
          <a:stretch>
            <a:fillRect/>
          </a:stretch>
        </p:blipFill>
        <p:spPr bwMode="auto">
          <a:xfrm>
            <a:off x="685800" y="1219200"/>
            <a:ext cx="7620000" cy="54997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9154" name="Picture 2"/>
          <p:cNvPicPr>
            <a:picLocks noChangeAspect="1" noChangeArrowheads="1"/>
          </p:cNvPicPr>
          <p:nvPr/>
        </p:nvPicPr>
        <p:blipFill>
          <a:blip r:embed="rId2" cstate="print"/>
          <a:srcRect/>
          <a:stretch>
            <a:fillRect/>
          </a:stretch>
        </p:blipFill>
        <p:spPr bwMode="auto">
          <a:xfrm>
            <a:off x="457200" y="533400"/>
            <a:ext cx="8229600" cy="4068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Roemer and Huygens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The difficulty in showing that light had a finite speed is apparent from the above example. </a:t>
            </a:r>
          </a:p>
          <a:p>
            <a:r>
              <a:rPr lang="en-CA" dirty="0" smtClean="0"/>
              <a:t>Not until distances become very great is one able to truly see that it </a:t>
            </a:r>
            <a:r>
              <a:rPr lang="en-US" dirty="0" smtClean="0"/>
              <a:t>is so.</a:t>
            </a:r>
          </a:p>
          <a:p>
            <a:r>
              <a:rPr lang="de-DE" dirty="0" smtClean="0"/>
              <a:t>Olaus Roemer was an astronomer in </a:t>
            </a:r>
            <a:r>
              <a:rPr lang="en-CA" dirty="0" smtClean="0"/>
              <a:t>1676. He studied the moon of Jupiter called Io and its 42.5 h orbit.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p:cNvPicPr>
            <a:picLocks noChangeAspect="1" noChangeArrowheads="1"/>
          </p:cNvPicPr>
          <p:nvPr/>
        </p:nvPicPr>
        <p:blipFill>
          <a:blip r:embed="rId2" cstate="print"/>
          <a:srcRect/>
          <a:stretch>
            <a:fillRect/>
          </a:stretch>
        </p:blipFill>
        <p:spPr bwMode="auto">
          <a:xfrm>
            <a:off x="609600" y="457200"/>
            <a:ext cx="8001000" cy="53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Roemer and Huygens</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He made 70 measurements and found that the time that Io would appear from behind Jupiter would vary by as much as 14 </a:t>
            </a:r>
            <a:r>
              <a:rPr lang="en-CA" sz="2200" dirty="0" smtClean="0"/>
              <a:t>s</a:t>
            </a:r>
            <a:r>
              <a:rPr lang="en-CA" dirty="0" smtClean="0"/>
              <a:t>. </a:t>
            </a:r>
          </a:p>
          <a:p>
            <a:r>
              <a:rPr lang="en-CA" dirty="0" smtClean="0"/>
              <a:t>He extrapolated his data and concluded that the maximum difference in </a:t>
            </a:r>
            <a:r>
              <a:rPr lang="en-CA" dirty="0" smtClean="0"/>
              <a:t>the time it takes to travel </a:t>
            </a:r>
            <a:r>
              <a:rPr lang="en-CA" smtClean="0"/>
              <a:t>to earth would </a:t>
            </a:r>
            <a:r>
              <a:rPr lang="en-CA" dirty="0" smtClean="0"/>
              <a:t>be 22 minutes and that it was due to the movement of the Earth away from Jupiter as it moves around </a:t>
            </a:r>
            <a:r>
              <a:rPr lang="en-US" dirty="0" smtClean="0"/>
              <a:t>the Sun.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pa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3">
      <a:majorFont>
        <a:latin typeface="Space Age"/>
        <a:ea typeface=""/>
        <a:cs typeface=""/>
      </a:majorFont>
      <a:minorFont>
        <a:latin typeface="ZeroHou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Space Theme</Template>
  <TotalTime>1370</TotalTime>
  <Words>625</Words>
  <Application>Microsoft Office PowerPoint</Application>
  <PresentationFormat>On-screen Show (4:3)</PresentationFormat>
  <Paragraphs>52</Paragraphs>
  <Slides>17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Space Age</vt:lpstr>
      <vt:lpstr>ZeroHour</vt:lpstr>
      <vt:lpstr>Space Theme</vt:lpstr>
      <vt:lpstr>Equation</vt:lpstr>
      <vt:lpstr>Light</vt:lpstr>
      <vt:lpstr>Objectives</vt:lpstr>
      <vt:lpstr>Speed of Sound</vt:lpstr>
      <vt:lpstr>PowerPoint Presentation</vt:lpstr>
      <vt:lpstr>Speed of Light</vt:lpstr>
      <vt:lpstr>PowerPoint Presentation</vt:lpstr>
      <vt:lpstr>Roemer and Huygens</vt:lpstr>
      <vt:lpstr>PowerPoint Presentation</vt:lpstr>
      <vt:lpstr>Roemer and Huygens</vt:lpstr>
      <vt:lpstr>Roemer and Huygens</vt:lpstr>
      <vt:lpstr>Roemer and Huygens</vt:lpstr>
      <vt:lpstr>Michelson’s Wheel</vt:lpstr>
      <vt:lpstr>Michelson’s Wheel</vt:lpstr>
      <vt:lpstr>Michelson’s Wheel</vt:lpstr>
      <vt:lpstr>Example</vt:lpstr>
      <vt:lpstr>Example</vt:lpstr>
      <vt:lpstr>PowerPoint Presentation</vt:lpstr>
    </vt:vector>
  </TitlesOfParts>
  <Company>Elk Island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wayde putnam</dc:creator>
  <cp:lastModifiedBy>Wayde Putnam LHS</cp:lastModifiedBy>
  <cp:revision>38</cp:revision>
  <dcterms:created xsi:type="dcterms:W3CDTF">2010-04-07T15:57:27Z</dcterms:created>
  <dcterms:modified xsi:type="dcterms:W3CDTF">2015-04-21T20:24:14Z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TC300082461033</vt:lpwstr>
  </property>
</Properties>
</file>