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14/04/2010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14/04/2010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14/04/2010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14/04/2010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6 Rectángulo redondeado"/>
          <p:cNvSpPr/>
          <p:nvPr userDrawn="1"/>
        </p:nvSpPr>
        <p:spPr>
          <a:xfrm>
            <a:off x="214282" y="142852"/>
            <a:ext cx="8715436" cy="1143008"/>
          </a:xfrm>
          <a:prstGeom prst="roundRect">
            <a:avLst/>
          </a:prstGeom>
          <a:solidFill>
            <a:schemeClr val="bg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14/04/2010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14/04/2010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14/04/2010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14/04/2010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14/04/2010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14/04/2010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B7CA2-F361-4F40-9E80-EFCC0C76CEE0}" type="datetimeFigureOut">
              <a:rPr lang="en-US" smtClean="0"/>
              <a:pPr/>
              <a:t>14/04/2010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sh2188_combined-mid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n-U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B7CA2-F361-4F40-9E80-EFCC0C76CEE0}" type="datetimeFigureOut">
              <a:rPr lang="en-US" smtClean="0"/>
              <a:pPr/>
              <a:t>14/04/2010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0C612-A919-44F7-BDDF-8F7F2380722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ln>
            <a:solidFill>
              <a:sysClr val="windowText" lastClr="000000"/>
            </a:solidFill>
          </a:ln>
          <a:solidFill>
            <a:srgbClr val="FFC00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47800" y="762000"/>
            <a:ext cx="6400800" cy="1752600"/>
          </a:xfrm>
        </p:spPr>
        <p:txBody>
          <a:bodyPr/>
          <a:lstStyle/>
          <a:p>
            <a:r>
              <a:rPr lang="en-US" sz="5400" dirty="0" smtClean="0">
                <a:solidFill>
                  <a:srgbClr val="FFFF00"/>
                </a:solidFill>
              </a:rPr>
              <a:t>Lenses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4" name="3 Rectángulo redondeado"/>
          <p:cNvSpPr/>
          <p:nvPr/>
        </p:nvSpPr>
        <p:spPr>
          <a:xfrm>
            <a:off x="500034" y="5500678"/>
            <a:ext cx="8143932" cy="121447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42910" y="5387975"/>
            <a:ext cx="7772400" cy="1470025"/>
          </a:xfrm>
        </p:spPr>
        <p:txBody>
          <a:bodyPr/>
          <a:lstStyle/>
          <a:p>
            <a:r>
              <a:rPr lang="es-ES" dirty="0" err="1" smtClean="0"/>
              <a:t>Lesson</a:t>
            </a:r>
            <a:r>
              <a:rPr lang="es-ES" dirty="0" smtClean="0"/>
              <a:t> 5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Lens Formulas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38200" y="21336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Formulas are the same as for mirrors: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4" name="Picture 2" descr="\frac{1}{d_\mathrm{o}}+ \frac{1}{d_\mathrm{i}} = \frac{1}{f}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819400"/>
            <a:ext cx="4114800" cy="1797732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5029200"/>
            <a:ext cx="4114800" cy="149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905000"/>
            <a:ext cx="7315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A 4.0-cm tall light bulb </a:t>
            </a:r>
            <a:r>
              <a:rPr lang="en-CA" sz="3200" dirty="0" smtClean="0">
                <a:solidFill>
                  <a:schemeClr val="bg1"/>
                </a:solidFill>
              </a:rPr>
              <a:t>is placed a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 distance </a:t>
            </a:r>
            <a:r>
              <a:rPr lang="en-CA" sz="3200" dirty="0" smtClean="0">
                <a:solidFill>
                  <a:schemeClr val="bg1"/>
                </a:solidFill>
              </a:rPr>
              <a:t>of 45.7 cm from a </a:t>
            </a:r>
            <a:r>
              <a:rPr lang="en-CA" sz="3200" dirty="0" smtClean="0">
                <a:solidFill>
                  <a:schemeClr val="bg1"/>
                </a:solidFill>
              </a:rPr>
              <a:t>double convex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 lens </a:t>
            </a:r>
            <a:r>
              <a:rPr lang="en-CA" sz="3200" dirty="0" smtClean="0">
                <a:solidFill>
                  <a:schemeClr val="bg1"/>
                </a:solidFill>
              </a:rPr>
              <a:t>having a focal length of </a:t>
            </a:r>
            <a:r>
              <a:rPr lang="en-CA" sz="3200" dirty="0" smtClean="0">
                <a:solidFill>
                  <a:schemeClr val="bg1"/>
                </a:solidFill>
              </a:rPr>
              <a:t>15.2 cm.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 Determine </a:t>
            </a:r>
            <a:r>
              <a:rPr lang="en-CA" sz="3200" dirty="0" smtClean="0">
                <a:solidFill>
                  <a:schemeClr val="bg1"/>
                </a:solidFill>
              </a:rPr>
              <a:t>the image distance and </a:t>
            </a:r>
            <a:r>
              <a:rPr lang="en-CA" sz="3200" dirty="0" smtClean="0">
                <a:solidFill>
                  <a:schemeClr val="bg1"/>
                </a:solidFill>
              </a:rPr>
              <a:t>the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image </a:t>
            </a:r>
            <a:r>
              <a:rPr lang="en-US" sz="3200" dirty="0" smtClean="0">
                <a:solidFill>
                  <a:schemeClr val="bg1"/>
                </a:solidFill>
              </a:rPr>
              <a:t>size.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conventions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447801"/>
            <a:ext cx="7315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f </a:t>
            </a:r>
            <a:r>
              <a:rPr lang="en-CA" sz="2800" dirty="0" smtClean="0">
                <a:solidFill>
                  <a:schemeClr val="bg1"/>
                </a:solidFill>
              </a:rPr>
              <a:t>is + if the lens is a double convex </a:t>
            </a:r>
            <a:r>
              <a:rPr lang="en-CA" sz="2800" dirty="0" smtClean="0">
                <a:solidFill>
                  <a:schemeClr val="bg1"/>
                </a:solidFill>
              </a:rPr>
              <a:t>lens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(converging lens)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f </a:t>
            </a:r>
            <a:r>
              <a:rPr lang="en-CA" sz="2800" dirty="0" smtClean="0">
                <a:solidFill>
                  <a:schemeClr val="bg1"/>
                </a:solidFill>
              </a:rPr>
              <a:t>is - if the lens is a double concave </a:t>
            </a:r>
            <a:r>
              <a:rPr lang="en-CA" sz="2800" dirty="0" smtClean="0">
                <a:solidFill>
                  <a:schemeClr val="bg1"/>
                </a:solidFill>
              </a:rPr>
              <a:t>lens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(diverging </a:t>
            </a:r>
            <a:r>
              <a:rPr lang="en-US" sz="2800" dirty="0" smtClean="0">
                <a:solidFill>
                  <a:schemeClr val="bg1"/>
                </a:solidFill>
              </a:rPr>
              <a:t>lens)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</a:rPr>
              <a:t>d</a:t>
            </a:r>
            <a:r>
              <a:rPr lang="en-CA" sz="2800" baseline="-25000" dirty="0" err="1" smtClean="0">
                <a:solidFill>
                  <a:schemeClr val="bg1"/>
                </a:solidFill>
              </a:rPr>
              <a:t>i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is + if the image is a real image </a:t>
            </a:r>
            <a:r>
              <a:rPr lang="en-CA" sz="2800" dirty="0" smtClean="0">
                <a:solidFill>
                  <a:schemeClr val="bg1"/>
                </a:solidFill>
              </a:rPr>
              <a:t>and located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on </a:t>
            </a:r>
            <a:r>
              <a:rPr lang="en-CA" sz="2800" dirty="0" smtClean="0">
                <a:solidFill>
                  <a:schemeClr val="bg1"/>
                </a:solidFill>
              </a:rPr>
              <a:t>the opposite side of the lens.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err="1" smtClean="0">
                <a:solidFill>
                  <a:schemeClr val="bg1"/>
                </a:solidFill>
              </a:rPr>
              <a:t>d</a:t>
            </a:r>
            <a:r>
              <a:rPr lang="en-CA" sz="2800" baseline="-25000" dirty="0" err="1" smtClean="0">
                <a:solidFill>
                  <a:schemeClr val="bg1"/>
                </a:solidFill>
              </a:rPr>
              <a:t>i</a:t>
            </a:r>
            <a:r>
              <a:rPr lang="en-CA" sz="2800" baseline="-25000" dirty="0" smtClean="0">
                <a:solidFill>
                  <a:schemeClr val="bg1"/>
                </a:solidFill>
              </a:rPr>
              <a:t>  </a:t>
            </a:r>
            <a:r>
              <a:rPr lang="en-CA" sz="2800" dirty="0" smtClean="0">
                <a:solidFill>
                  <a:schemeClr val="bg1"/>
                </a:solidFill>
              </a:rPr>
              <a:t>is </a:t>
            </a:r>
            <a:r>
              <a:rPr lang="en-CA" sz="2800" dirty="0" smtClean="0">
                <a:solidFill>
                  <a:schemeClr val="bg1"/>
                </a:solidFill>
              </a:rPr>
              <a:t>- if the image is a virtual image </a:t>
            </a:r>
            <a:r>
              <a:rPr lang="en-CA" sz="2800" dirty="0" smtClean="0">
                <a:solidFill>
                  <a:schemeClr val="bg1"/>
                </a:solidFill>
              </a:rPr>
              <a:t>and located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 on </a:t>
            </a:r>
            <a:r>
              <a:rPr lang="en-CA" sz="2800" dirty="0" smtClean="0">
                <a:solidFill>
                  <a:schemeClr val="bg1"/>
                </a:solidFill>
              </a:rPr>
              <a:t>the object's side of the lens.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h</a:t>
            </a:r>
            <a:r>
              <a:rPr lang="en-CA" sz="2800" baseline="-25000" dirty="0" smtClean="0">
                <a:solidFill>
                  <a:schemeClr val="bg1"/>
                </a:solidFill>
              </a:rPr>
              <a:t>i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is + if the image is an upright </a:t>
            </a:r>
            <a:r>
              <a:rPr lang="en-CA" sz="2800" dirty="0" smtClean="0">
                <a:solidFill>
                  <a:schemeClr val="bg1"/>
                </a:solidFill>
              </a:rPr>
              <a:t>image (and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therefore</a:t>
            </a:r>
            <a:r>
              <a:rPr lang="en-US" sz="2800" dirty="0" smtClean="0">
                <a:solidFill>
                  <a:schemeClr val="bg1"/>
                </a:solidFill>
              </a:rPr>
              <a:t>, also virtual)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h</a:t>
            </a:r>
            <a:r>
              <a:rPr lang="en-CA" sz="2800" baseline="-25000" dirty="0" smtClean="0">
                <a:solidFill>
                  <a:schemeClr val="bg1"/>
                </a:solidFill>
              </a:rPr>
              <a:t>i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is - if the image an inverted </a:t>
            </a:r>
            <a:r>
              <a:rPr lang="en-CA" sz="2800" dirty="0" smtClean="0">
                <a:solidFill>
                  <a:schemeClr val="bg1"/>
                </a:solidFill>
              </a:rPr>
              <a:t>image (and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therefore</a:t>
            </a:r>
            <a:r>
              <a:rPr lang="en-US" sz="2800" dirty="0" smtClean="0">
                <a:solidFill>
                  <a:schemeClr val="bg1"/>
                </a:solidFill>
              </a:rPr>
              <a:t>, also real)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1295400"/>
            <a:ext cx="7772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The </a:t>
            </a:r>
            <a:r>
              <a:rPr lang="en-CA" sz="2800" dirty="0" smtClean="0">
                <a:solidFill>
                  <a:schemeClr val="bg1"/>
                </a:solidFill>
              </a:rPr>
              <a:t>image will be inverted, 1.99-cm tall </a:t>
            </a:r>
            <a:r>
              <a:rPr lang="en-CA" sz="2800" dirty="0" smtClean="0">
                <a:solidFill>
                  <a:schemeClr val="bg1"/>
                </a:solidFill>
              </a:rPr>
              <a:t>and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  located </a:t>
            </a:r>
            <a:r>
              <a:rPr lang="en-CA" sz="2800" dirty="0" smtClean="0">
                <a:solidFill>
                  <a:schemeClr val="bg1"/>
                </a:solidFill>
              </a:rPr>
              <a:t>22.8 cm from the lens. The results of </a:t>
            </a:r>
            <a:r>
              <a:rPr lang="en-CA" sz="2800" dirty="0" smtClean="0">
                <a:solidFill>
                  <a:schemeClr val="bg1"/>
                </a:solidFill>
              </a:rPr>
              <a:t>this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 calculation </a:t>
            </a:r>
            <a:r>
              <a:rPr lang="en-CA" sz="2800" dirty="0" smtClean="0">
                <a:solidFill>
                  <a:schemeClr val="bg1"/>
                </a:solidFill>
              </a:rPr>
              <a:t>agree with the principles </a:t>
            </a:r>
            <a:r>
              <a:rPr lang="en-CA" sz="2800" dirty="0" smtClean="0">
                <a:solidFill>
                  <a:schemeClr val="bg1"/>
                </a:solidFill>
              </a:rPr>
              <a:t>discussed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 earlier </a:t>
            </a:r>
            <a:r>
              <a:rPr lang="en-CA" sz="2800" dirty="0" smtClean="0">
                <a:solidFill>
                  <a:schemeClr val="bg1"/>
                </a:solidFill>
              </a:rPr>
              <a:t>in this lesson. In this case, the object </a:t>
            </a:r>
            <a:r>
              <a:rPr lang="en-CA" sz="2800" dirty="0" smtClean="0">
                <a:solidFill>
                  <a:schemeClr val="bg1"/>
                </a:solidFill>
              </a:rPr>
              <a:t>is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 located </a:t>
            </a:r>
            <a:r>
              <a:rPr lang="en-CA" sz="2800" i="1" dirty="0" smtClean="0">
                <a:solidFill>
                  <a:schemeClr val="bg1"/>
                </a:solidFill>
              </a:rPr>
              <a:t>beyond the center of curvature (</a:t>
            </a:r>
            <a:r>
              <a:rPr lang="en-CA" sz="2800" i="1" dirty="0" smtClean="0">
                <a:solidFill>
                  <a:schemeClr val="bg1"/>
                </a:solidFill>
              </a:rPr>
              <a:t>which</a:t>
            </a:r>
          </a:p>
          <a:p>
            <a:r>
              <a:rPr lang="en-CA" sz="2800" i="1" dirty="0" smtClean="0">
                <a:solidFill>
                  <a:schemeClr val="bg1"/>
                </a:solidFill>
              </a:rPr>
              <a:t> </a:t>
            </a:r>
            <a:r>
              <a:rPr lang="en-CA" sz="2800" i="1" dirty="0" smtClean="0">
                <a:solidFill>
                  <a:schemeClr val="bg1"/>
                </a:solidFill>
              </a:rPr>
              <a:t>  </a:t>
            </a:r>
            <a:r>
              <a:rPr lang="en-CA" sz="2800" dirty="0" smtClean="0">
                <a:solidFill>
                  <a:schemeClr val="bg1"/>
                </a:solidFill>
              </a:rPr>
              <a:t>would </a:t>
            </a:r>
            <a:r>
              <a:rPr lang="en-CA" sz="2800" dirty="0" smtClean="0">
                <a:solidFill>
                  <a:schemeClr val="bg1"/>
                </a:solidFill>
              </a:rPr>
              <a:t>be two focal lengths from the lens), and </a:t>
            </a:r>
            <a:r>
              <a:rPr lang="en-CA" sz="2800" dirty="0" smtClean="0">
                <a:solidFill>
                  <a:schemeClr val="bg1"/>
                </a:solidFill>
              </a:rPr>
              <a:t>the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 image </a:t>
            </a:r>
            <a:r>
              <a:rPr lang="en-CA" sz="2800" dirty="0" smtClean="0">
                <a:solidFill>
                  <a:schemeClr val="bg1"/>
                </a:solidFill>
              </a:rPr>
              <a:t>is located between the center of </a:t>
            </a:r>
            <a:r>
              <a:rPr lang="en-CA" sz="2800" dirty="0" smtClean="0">
                <a:solidFill>
                  <a:schemeClr val="bg1"/>
                </a:solidFill>
              </a:rPr>
              <a:t>curvature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and </a:t>
            </a:r>
            <a:r>
              <a:rPr lang="en-US" sz="2800" dirty="0" smtClean="0">
                <a:solidFill>
                  <a:schemeClr val="bg1"/>
                </a:solidFill>
              </a:rPr>
              <a:t>the focal point.</a:t>
            </a:r>
          </a:p>
          <a:p>
            <a:pPr>
              <a:buFont typeface="Arial" pitchFamily="34" charset="0"/>
              <a:buChar char="•"/>
            </a:pPr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The </a:t>
            </a:r>
            <a:r>
              <a:rPr lang="en-CA" sz="2800" dirty="0" smtClean="0">
                <a:solidFill>
                  <a:schemeClr val="bg1"/>
                </a:solidFill>
              </a:rPr>
              <a:t>negative values for image height indicate </a:t>
            </a:r>
            <a:r>
              <a:rPr lang="en-CA" sz="2800" dirty="0" smtClean="0">
                <a:solidFill>
                  <a:schemeClr val="bg1"/>
                </a:solidFill>
              </a:rPr>
              <a:t>that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 the image </a:t>
            </a:r>
            <a:r>
              <a:rPr lang="en-CA" sz="2800" dirty="0" smtClean="0">
                <a:solidFill>
                  <a:schemeClr val="bg1"/>
                </a:solidFill>
              </a:rPr>
              <a:t>is an inverted image. In the case of </a:t>
            </a:r>
            <a:r>
              <a:rPr lang="en-CA" sz="2800" dirty="0" smtClean="0">
                <a:solidFill>
                  <a:schemeClr val="bg1"/>
                </a:solidFill>
              </a:rPr>
              <a:t>the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 image height</a:t>
            </a:r>
            <a:r>
              <a:rPr lang="en-CA" sz="2800" dirty="0" smtClean="0">
                <a:solidFill>
                  <a:schemeClr val="bg1"/>
                </a:solidFill>
              </a:rPr>
              <a:t>, a negative value always indicates </a:t>
            </a:r>
            <a:r>
              <a:rPr lang="en-CA" sz="2800" dirty="0" smtClean="0">
                <a:solidFill>
                  <a:schemeClr val="bg1"/>
                </a:solidFill>
              </a:rPr>
              <a:t>an</a:t>
            </a:r>
          </a:p>
          <a:p>
            <a:r>
              <a:rPr lang="en-CA" sz="2800" dirty="0" smtClean="0">
                <a:solidFill>
                  <a:schemeClr val="bg1"/>
                </a:solidFill>
              </a:rPr>
              <a:t> </a:t>
            </a:r>
            <a:r>
              <a:rPr lang="en-CA" sz="2800" dirty="0" smtClean="0">
                <a:solidFill>
                  <a:schemeClr val="bg1"/>
                </a:solidFill>
              </a:rPr>
              <a:t>  inverted </a:t>
            </a:r>
            <a:r>
              <a:rPr lang="en-CA" sz="2800" dirty="0" smtClean="0">
                <a:solidFill>
                  <a:schemeClr val="bg1"/>
                </a:solidFill>
              </a:rPr>
              <a:t>image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Anatomy of a </a:t>
            </a:r>
            <a:r>
              <a:rPr lang="en-US" dirty="0" smtClean="0">
                <a:solidFill>
                  <a:srgbClr val="FFFF00"/>
                </a:solidFill>
              </a:rPr>
              <a:t>Lens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en-CA" dirty="0" smtClean="0"/>
              <a:t>Transparent </a:t>
            </a:r>
            <a:r>
              <a:rPr lang="en-CA" dirty="0" smtClean="0"/>
              <a:t>material is capable </a:t>
            </a:r>
            <a:r>
              <a:rPr lang="en-CA" dirty="0" smtClean="0"/>
              <a:t>of causing </a:t>
            </a:r>
            <a:r>
              <a:rPr lang="en-CA" dirty="0" smtClean="0"/>
              <a:t>parallel rays to either </a:t>
            </a:r>
            <a:r>
              <a:rPr lang="en-CA" dirty="0" smtClean="0"/>
              <a:t>converge or </a:t>
            </a:r>
            <a:r>
              <a:rPr lang="en-CA" dirty="0" smtClean="0"/>
              <a:t>diverge depending upon its shape.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200400"/>
            <a:ext cx="6174641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Convex Lenses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5240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 A </a:t>
            </a:r>
            <a:r>
              <a:rPr lang="en-CA" sz="3200" dirty="0" smtClean="0">
                <a:solidFill>
                  <a:schemeClr val="bg1"/>
                </a:solidFill>
              </a:rPr>
              <a:t>double convex lens will cause light </a:t>
            </a:r>
            <a:r>
              <a:rPr lang="en-CA" sz="3200" dirty="0" smtClean="0">
                <a:solidFill>
                  <a:schemeClr val="bg1"/>
                </a:solidFill>
              </a:rPr>
              <a:t>rays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  that approach </a:t>
            </a:r>
            <a:r>
              <a:rPr lang="en-CA" sz="3200" dirty="0" smtClean="0">
                <a:solidFill>
                  <a:schemeClr val="bg1"/>
                </a:solidFill>
              </a:rPr>
              <a:t>parallel to the principal axis </a:t>
            </a:r>
            <a:r>
              <a:rPr lang="en-CA" sz="3200" dirty="0" smtClean="0">
                <a:solidFill>
                  <a:schemeClr val="bg1"/>
                </a:solidFill>
              </a:rPr>
              <a:t>to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  converge </a:t>
            </a:r>
            <a:r>
              <a:rPr lang="en-CA" sz="3200" dirty="0" smtClean="0">
                <a:solidFill>
                  <a:schemeClr val="bg1"/>
                </a:solidFill>
              </a:rPr>
              <a:t>to a point called the focal point.</a:t>
            </a:r>
          </a:p>
          <a:p>
            <a:pPr>
              <a:buFont typeface="Arial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 The </a:t>
            </a:r>
            <a:r>
              <a:rPr lang="en-CA" sz="3200" dirty="0" smtClean="0">
                <a:solidFill>
                  <a:schemeClr val="bg1"/>
                </a:solidFill>
              </a:rPr>
              <a:t>distance between the central axis </a:t>
            </a:r>
            <a:r>
              <a:rPr lang="en-CA" sz="3200" dirty="0" smtClean="0">
                <a:solidFill>
                  <a:schemeClr val="bg1"/>
                </a:solidFill>
              </a:rPr>
              <a:t>and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  the </a:t>
            </a:r>
            <a:r>
              <a:rPr lang="en-CA" sz="3200" dirty="0" smtClean="0">
                <a:solidFill>
                  <a:schemeClr val="bg1"/>
                </a:solidFill>
              </a:rPr>
              <a:t>focal point is known as the focal length</a:t>
            </a:r>
            <a:r>
              <a:rPr lang="en-CA" sz="3200" dirty="0" smtClean="0">
                <a:solidFill>
                  <a:schemeClr val="bg1"/>
                </a:solidFill>
              </a:rPr>
              <a:t>.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114800"/>
            <a:ext cx="547078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1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78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Object </a:t>
            </a:r>
            <a:r>
              <a:rPr lang="en-C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is located beyond </a:t>
            </a:r>
            <a:r>
              <a:rPr lang="en-C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2F</a:t>
            </a:r>
          </a:p>
          <a:p>
            <a:pPr>
              <a:buFont typeface="Arial" pitchFamily="34" charset="0"/>
              <a:buChar char="•"/>
            </a:pPr>
            <a:endParaRPr lang="en-CA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CA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CA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CA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CA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Font typeface="Arial" pitchFamily="34" charset="0"/>
              <a:buChar char="•"/>
            </a:pPr>
            <a:endParaRPr lang="en-CA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n-CA" sz="3200" dirty="0" smtClean="0">
                <a:solidFill>
                  <a:schemeClr val="bg1"/>
                </a:solidFill>
              </a:rPr>
              <a:t>• The image is inverted, smaller, </a:t>
            </a:r>
            <a:r>
              <a:rPr lang="en-CA" sz="3200" dirty="0" smtClean="0">
                <a:solidFill>
                  <a:schemeClr val="bg1"/>
                </a:solidFill>
              </a:rPr>
              <a:t>real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  and </a:t>
            </a:r>
            <a:r>
              <a:rPr lang="en-CA" sz="3200" dirty="0" smtClean="0">
                <a:solidFill>
                  <a:schemeClr val="bg1"/>
                </a:solidFill>
              </a:rPr>
              <a:t>closer </a:t>
            </a:r>
            <a:r>
              <a:rPr lang="en-CA" sz="3200" dirty="0" smtClean="0">
                <a:solidFill>
                  <a:schemeClr val="bg1"/>
                </a:solidFill>
              </a:rPr>
              <a:t>to the </a:t>
            </a:r>
            <a:r>
              <a:rPr lang="en-CA" sz="3200" dirty="0" smtClean="0">
                <a:solidFill>
                  <a:schemeClr val="bg1"/>
                </a:solidFill>
              </a:rPr>
              <a:t>lens than the object.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175" y="2528888"/>
            <a:ext cx="63436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90600" y="1676400"/>
            <a:ext cx="7239000" cy="457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Object located at 2F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CA" sz="3200" dirty="0" smtClean="0">
                <a:solidFill>
                  <a:schemeClr val="bg1"/>
                </a:solidFill>
              </a:rPr>
              <a:t>• The image is inverted, same </a:t>
            </a:r>
            <a:r>
              <a:rPr lang="en-CA" sz="3200" dirty="0" smtClean="0">
                <a:solidFill>
                  <a:schemeClr val="bg1"/>
                </a:solidFill>
              </a:rPr>
              <a:t>size,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  real </a:t>
            </a:r>
            <a:r>
              <a:rPr lang="en-CA" sz="3200" dirty="0" smtClean="0">
                <a:solidFill>
                  <a:schemeClr val="bg1"/>
                </a:solidFill>
              </a:rPr>
              <a:t>and </a:t>
            </a:r>
            <a:r>
              <a:rPr lang="en-CA" sz="3200" dirty="0" smtClean="0">
                <a:solidFill>
                  <a:schemeClr val="bg1"/>
                </a:solidFill>
              </a:rPr>
              <a:t>same distance </a:t>
            </a:r>
            <a:r>
              <a:rPr lang="en-CA" sz="3200" dirty="0" smtClean="0">
                <a:solidFill>
                  <a:schemeClr val="bg1"/>
                </a:solidFill>
              </a:rPr>
              <a:t>from the </a:t>
            </a:r>
            <a:r>
              <a:rPr lang="en-CA" sz="3200" dirty="0" smtClean="0">
                <a:solidFill>
                  <a:schemeClr val="bg1"/>
                </a:solidFill>
              </a:rPr>
              <a:t>lens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  as </a:t>
            </a:r>
            <a:r>
              <a:rPr lang="en-CA" sz="3200" dirty="0" smtClean="0">
                <a:solidFill>
                  <a:schemeClr val="bg1"/>
                </a:solidFill>
              </a:rPr>
              <a:t>the object is</a:t>
            </a:r>
            <a:r>
              <a:rPr lang="en-CA" sz="3200" dirty="0" smtClean="0"/>
              <a:t>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2552700"/>
            <a:ext cx="65722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3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1752600"/>
            <a:ext cx="7239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Object </a:t>
            </a:r>
            <a:r>
              <a:rPr lang="en-CA" sz="3200" dirty="0" smtClean="0">
                <a:solidFill>
                  <a:schemeClr val="bg1"/>
                </a:solidFill>
              </a:rPr>
              <a:t>between F and </a:t>
            </a:r>
            <a:r>
              <a:rPr lang="en-CA" sz="3200" dirty="0" smtClean="0">
                <a:solidFill>
                  <a:schemeClr val="bg1"/>
                </a:solidFill>
              </a:rPr>
              <a:t>2F</a:t>
            </a:r>
          </a:p>
          <a:p>
            <a:pPr>
              <a:buFont typeface="Arial" pitchFamily="34" charset="0"/>
              <a:buChar char="•"/>
            </a:pPr>
            <a:endParaRPr lang="en-CA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3200" dirty="0" smtClean="0">
              <a:solidFill>
                <a:schemeClr val="bg1"/>
              </a:solidFill>
            </a:endParaRPr>
          </a:p>
          <a:p>
            <a:r>
              <a:rPr lang="en-CA" sz="3200" dirty="0" smtClean="0">
                <a:solidFill>
                  <a:schemeClr val="bg1"/>
                </a:solidFill>
              </a:rPr>
              <a:t>• The image is inverted, larger, real </a:t>
            </a:r>
            <a:r>
              <a:rPr lang="en-CA" sz="3200" dirty="0" smtClean="0">
                <a:solidFill>
                  <a:schemeClr val="bg1"/>
                </a:solidFill>
              </a:rPr>
              <a:t>and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  further </a:t>
            </a:r>
            <a:r>
              <a:rPr lang="en-CA" sz="3200" dirty="0" smtClean="0">
                <a:solidFill>
                  <a:schemeClr val="bg1"/>
                </a:solidFill>
              </a:rPr>
              <a:t>away </a:t>
            </a:r>
            <a:r>
              <a:rPr lang="en-CA" sz="3200" dirty="0" smtClean="0">
                <a:solidFill>
                  <a:schemeClr val="bg1"/>
                </a:solidFill>
              </a:rPr>
              <a:t>than the </a:t>
            </a:r>
            <a:r>
              <a:rPr lang="en-CA" sz="3200" dirty="0" smtClean="0">
                <a:solidFill>
                  <a:schemeClr val="bg1"/>
                </a:solidFill>
              </a:rPr>
              <a:t>object is from </a:t>
            </a:r>
            <a:r>
              <a:rPr lang="en-CA" sz="3200" dirty="0" smtClean="0">
                <a:solidFill>
                  <a:schemeClr val="bg1"/>
                </a:solidFill>
              </a:rPr>
              <a:t>the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  lens</a:t>
            </a:r>
            <a:r>
              <a:rPr lang="en-CA" sz="3200" dirty="0" smtClean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1088" y="2486025"/>
            <a:ext cx="69818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4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160020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Object at </a:t>
            </a:r>
            <a:r>
              <a:rPr lang="en-US" sz="3200" dirty="0" smtClean="0">
                <a:solidFill>
                  <a:schemeClr val="bg1"/>
                </a:solidFill>
              </a:rPr>
              <a:t>F</a:t>
            </a: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Refracted </a:t>
            </a:r>
            <a:r>
              <a:rPr lang="en-CA" sz="3200" dirty="0" smtClean="0">
                <a:solidFill>
                  <a:schemeClr val="bg1"/>
                </a:solidFill>
              </a:rPr>
              <a:t>rays are parallel so </a:t>
            </a:r>
            <a:r>
              <a:rPr lang="en-CA" sz="3200" dirty="0" smtClean="0">
                <a:solidFill>
                  <a:schemeClr val="bg1"/>
                </a:solidFill>
              </a:rPr>
              <a:t>no 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  image </a:t>
            </a:r>
            <a:r>
              <a:rPr lang="en-CA" sz="3200" dirty="0" smtClean="0">
                <a:solidFill>
                  <a:schemeClr val="bg1"/>
                </a:solidFill>
              </a:rPr>
              <a:t>is formed.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88" y="2390775"/>
            <a:ext cx="6600825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90600" y="1600200"/>
            <a:ext cx="7162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Object between F and the </a:t>
            </a:r>
            <a:r>
              <a:rPr lang="en-CA" sz="3200" dirty="0" smtClean="0">
                <a:solidFill>
                  <a:schemeClr val="bg1"/>
                </a:solidFill>
              </a:rPr>
              <a:t>lens</a:t>
            </a:r>
            <a:endParaRPr lang="en-CA" sz="3200" dirty="0" smtClean="0"/>
          </a:p>
          <a:p>
            <a:pPr>
              <a:buFont typeface="Arial" pitchFamily="34" charset="0"/>
              <a:buChar char="•"/>
            </a:pPr>
            <a:endParaRPr lang="en-CA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CA" sz="3200" dirty="0" smtClean="0">
              <a:solidFill>
                <a:schemeClr val="bg1"/>
              </a:solidFill>
            </a:endParaRPr>
          </a:p>
          <a:p>
            <a:endParaRPr lang="en-CA" sz="32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The </a:t>
            </a:r>
            <a:r>
              <a:rPr lang="en-CA" sz="3200" dirty="0" smtClean="0">
                <a:solidFill>
                  <a:schemeClr val="bg1"/>
                </a:solidFill>
              </a:rPr>
              <a:t>image is erect , larger and on </a:t>
            </a:r>
            <a:r>
              <a:rPr lang="en-CA" sz="3200" dirty="0" smtClean="0">
                <a:solidFill>
                  <a:schemeClr val="bg1"/>
                </a:solidFill>
              </a:rPr>
              <a:t>the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  same </a:t>
            </a:r>
            <a:r>
              <a:rPr lang="en-CA" sz="3200" dirty="0" smtClean="0">
                <a:solidFill>
                  <a:schemeClr val="bg1"/>
                </a:solidFill>
              </a:rPr>
              <a:t>side of the lens as </a:t>
            </a:r>
            <a:r>
              <a:rPr lang="en-CA" sz="3200" dirty="0" smtClean="0">
                <a:solidFill>
                  <a:schemeClr val="bg1"/>
                </a:solidFill>
              </a:rPr>
              <a:t>the </a:t>
            </a:r>
            <a:r>
              <a:rPr lang="en-US" sz="3200" dirty="0" smtClean="0">
                <a:solidFill>
                  <a:schemeClr val="bg1"/>
                </a:solidFill>
              </a:rPr>
              <a:t>object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(virtual</a:t>
            </a:r>
            <a:r>
              <a:rPr lang="en-US" sz="3200" dirty="0" smtClean="0">
                <a:solidFill>
                  <a:schemeClr val="bg1"/>
                </a:solidFill>
              </a:rPr>
              <a:t>).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0"/>
            <a:ext cx="655320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6 - diverging lens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1752600"/>
            <a:ext cx="6934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The </a:t>
            </a:r>
            <a:r>
              <a:rPr lang="en-CA" sz="3200" dirty="0" smtClean="0">
                <a:solidFill>
                  <a:schemeClr val="bg1"/>
                </a:solidFill>
              </a:rPr>
              <a:t>ray from the object to the </a:t>
            </a:r>
            <a:r>
              <a:rPr lang="en-CA" sz="3200" dirty="0" smtClean="0">
                <a:solidFill>
                  <a:schemeClr val="bg1"/>
                </a:solidFill>
              </a:rPr>
              <a:t>lens 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  parallel </a:t>
            </a:r>
            <a:r>
              <a:rPr lang="en-CA" sz="3200" dirty="0" smtClean="0">
                <a:solidFill>
                  <a:schemeClr val="bg1"/>
                </a:solidFill>
              </a:rPr>
              <a:t>to the axis is bent outward as </a:t>
            </a:r>
            <a:r>
              <a:rPr lang="en-CA" sz="3200" dirty="0" smtClean="0">
                <a:solidFill>
                  <a:schemeClr val="bg1"/>
                </a:solidFill>
              </a:rPr>
              <a:t>if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  it </a:t>
            </a:r>
            <a:r>
              <a:rPr lang="en-CA" sz="3200" dirty="0" smtClean="0">
                <a:solidFill>
                  <a:schemeClr val="bg1"/>
                </a:solidFill>
              </a:rPr>
              <a:t>had started from the first focal point</a:t>
            </a:r>
            <a:r>
              <a:rPr lang="en-CA" sz="3200" dirty="0" smtClean="0">
                <a:solidFill>
                  <a:schemeClr val="bg1"/>
                </a:solidFill>
              </a:rPr>
              <a:t>.</a:t>
            </a:r>
          </a:p>
          <a:p>
            <a:endParaRPr lang="en-CA" sz="3200" dirty="0" smtClean="0">
              <a:solidFill>
                <a:schemeClr val="bg1"/>
              </a:solidFill>
            </a:endParaRPr>
          </a:p>
          <a:p>
            <a:endParaRPr lang="en-CA" sz="3200" dirty="0" smtClean="0">
              <a:solidFill>
                <a:schemeClr val="bg1"/>
              </a:solidFill>
            </a:endParaRPr>
          </a:p>
          <a:p>
            <a:endParaRPr lang="en-CA" sz="3200" dirty="0" smtClean="0">
              <a:solidFill>
                <a:schemeClr val="bg1"/>
              </a:solidFill>
            </a:endParaRPr>
          </a:p>
          <a:p>
            <a:endParaRPr lang="en-CA" sz="3200" dirty="0" smtClean="0">
              <a:solidFill>
                <a:schemeClr val="bg1"/>
              </a:solidFill>
            </a:endParaRPr>
          </a:p>
          <a:p>
            <a:endParaRPr lang="en-CA" sz="3200" dirty="0" smtClean="0">
              <a:solidFill>
                <a:schemeClr val="bg1"/>
              </a:solidFill>
            </a:endParaRPr>
          </a:p>
          <a:p>
            <a:r>
              <a:rPr lang="en-CA" sz="3200" dirty="0" smtClean="0">
                <a:solidFill>
                  <a:schemeClr val="bg1"/>
                </a:solidFill>
              </a:rPr>
              <a:t>• </a:t>
            </a:r>
            <a:r>
              <a:rPr lang="en-CA" sz="3200" dirty="0" smtClean="0">
                <a:solidFill>
                  <a:schemeClr val="bg1"/>
                </a:solidFill>
              </a:rPr>
              <a:t>Image </a:t>
            </a:r>
            <a:r>
              <a:rPr lang="en-CA" sz="3200" dirty="0" smtClean="0">
                <a:solidFill>
                  <a:schemeClr val="bg1"/>
                </a:solidFill>
              </a:rPr>
              <a:t>is erect, smaller, virtual </a:t>
            </a:r>
            <a:r>
              <a:rPr lang="en-CA" sz="3200" dirty="0" smtClean="0">
                <a:solidFill>
                  <a:schemeClr val="bg1"/>
                </a:solidFill>
              </a:rPr>
              <a:t>and</a:t>
            </a:r>
          </a:p>
          <a:p>
            <a:r>
              <a:rPr lang="en-CA" sz="3200" dirty="0" smtClean="0">
                <a:solidFill>
                  <a:schemeClr val="bg1"/>
                </a:solidFill>
              </a:rPr>
              <a:t> </a:t>
            </a:r>
            <a:r>
              <a:rPr lang="en-CA" sz="3200" dirty="0" smtClean="0">
                <a:solidFill>
                  <a:schemeClr val="bg1"/>
                </a:solidFill>
              </a:rPr>
              <a:t>  between </a:t>
            </a:r>
            <a:r>
              <a:rPr lang="en-CA" sz="3200" dirty="0" smtClean="0">
                <a:solidFill>
                  <a:schemeClr val="bg1"/>
                </a:solidFill>
              </a:rPr>
              <a:t>object and lens.</a:t>
            </a: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276600"/>
            <a:ext cx="62103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uev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 smtClean="0">
            <a:solidFill>
              <a:schemeClr val="bg1"/>
            </a:solidFill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nueva</Template>
  <TotalTime>1459</TotalTime>
  <Words>542</Words>
  <Application>Microsoft Office PowerPoint</Application>
  <PresentationFormat>On-screen Show (4:3)</PresentationFormat>
  <Paragraphs>107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nueva</vt:lpstr>
      <vt:lpstr>Lesson 5</vt:lpstr>
      <vt:lpstr>Anatomy of a Lens</vt:lpstr>
      <vt:lpstr>Double Convex Lenses</vt:lpstr>
      <vt:lpstr>Case 1</vt:lpstr>
      <vt:lpstr>Case 2</vt:lpstr>
      <vt:lpstr>Case 3</vt:lpstr>
      <vt:lpstr>Case 4</vt:lpstr>
      <vt:lpstr>Case 5</vt:lpstr>
      <vt:lpstr>Case 6 - diverging lens</vt:lpstr>
      <vt:lpstr>Lens Formulas</vt:lpstr>
      <vt:lpstr>Example</vt:lpstr>
      <vt:lpstr>Sign conventions</vt:lpstr>
      <vt:lpstr>Solution</vt:lpstr>
    </vt:vector>
  </TitlesOfParts>
  <Company>Elk Island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5</dc:title>
  <dc:creator>wayde putnam</dc:creator>
  <cp:lastModifiedBy>wayde putnam</cp:lastModifiedBy>
  <cp:revision>3</cp:revision>
  <dcterms:created xsi:type="dcterms:W3CDTF">2010-04-14T15:41:33Z</dcterms:created>
  <dcterms:modified xsi:type="dcterms:W3CDTF">2010-04-15T16:01:03Z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TC300068791033</vt:lpwstr>
  </property>
</Properties>
</file>