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09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479A2B-ADC9-4991-87D4-92103905A984}"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5C35B-8AF3-4762-9CEB-26BA2BBA73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479A2B-ADC9-4991-87D4-92103905A984}"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5C35B-8AF3-4762-9CEB-26BA2BBA73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479A2B-ADC9-4991-87D4-92103905A984}"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5C35B-8AF3-4762-9CEB-26BA2BBA73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479A2B-ADC9-4991-87D4-92103905A984}"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5C35B-8AF3-4762-9CEB-26BA2BBA73C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479A2B-ADC9-4991-87D4-92103905A984}"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5C35B-8AF3-4762-9CEB-26BA2BBA73C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479A2B-ADC9-4991-87D4-92103905A984}" type="datetimeFigureOut">
              <a:rPr lang="en-US" smtClean="0"/>
              <a:pPr/>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55C35B-8AF3-4762-9CEB-26BA2BBA73C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479A2B-ADC9-4991-87D4-92103905A984}" type="datetimeFigureOut">
              <a:rPr lang="en-US" smtClean="0"/>
              <a:pPr/>
              <a:t>4/7/2015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55C35B-8AF3-4762-9CEB-26BA2BBA73C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479A2B-ADC9-4991-87D4-92103905A984}" type="datetimeFigureOut">
              <a:rPr lang="en-US" smtClean="0"/>
              <a:pPr/>
              <a:t>4/7/2015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55C35B-8AF3-4762-9CEB-26BA2BBA73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479A2B-ADC9-4991-87D4-92103905A984}" type="datetimeFigureOut">
              <a:rPr lang="en-US" smtClean="0"/>
              <a:pPr/>
              <a:t>4/7/2015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55C35B-8AF3-4762-9CEB-26BA2BBA73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479A2B-ADC9-4991-87D4-92103905A984}" type="datetimeFigureOut">
              <a:rPr lang="en-US" smtClean="0"/>
              <a:pPr/>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55C35B-8AF3-4762-9CEB-26BA2BBA73C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479A2B-ADC9-4991-87D4-92103905A984}" type="datetimeFigureOut">
              <a:rPr lang="en-US" smtClean="0"/>
              <a:pPr/>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55C35B-8AF3-4762-9CEB-26BA2BBA73C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img23.jp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479A2B-ADC9-4991-87D4-92103905A984}" type="datetimeFigureOut">
              <a:rPr lang="en-US" smtClean="0"/>
              <a:pPr/>
              <a:t>4/7/2015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55C35B-8AF3-4762-9CEB-26BA2BBA73C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9731"/>
            <a:ext cx="9144000" cy="6877731"/>
          </a:xfrm>
          <a:prstGeom prst="rect">
            <a:avLst/>
          </a:prstGeom>
          <a:noFill/>
          <a:ln w="9525">
            <a:noFill/>
            <a:miter lim="800000"/>
            <a:headEnd/>
            <a:tailEnd/>
          </a:ln>
        </p:spPr>
      </p:pic>
      <p:sp>
        <p:nvSpPr>
          <p:cNvPr id="2" name="Title 1"/>
          <p:cNvSpPr>
            <a:spLocks noGrp="1"/>
          </p:cNvSpPr>
          <p:nvPr>
            <p:ph type="ctrTitle"/>
          </p:nvPr>
        </p:nvSpPr>
        <p:spPr>
          <a:xfrm>
            <a:off x="685800" y="381000"/>
            <a:ext cx="7772400" cy="1470025"/>
          </a:xfrm>
        </p:spPr>
        <p:txBody>
          <a:bodyPr/>
          <a:lstStyle/>
          <a:p>
            <a:r>
              <a:rPr lang="en-US" b="1" dirty="0">
                <a:solidFill>
                  <a:srgbClr val="FF0000"/>
                </a:solidFill>
              </a:rPr>
              <a:t>Applications of</a:t>
            </a:r>
            <a:br>
              <a:rPr lang="en-US" b="1" dirty="0">
                <a:solidFill>
                  <a:srgbClr val="FF0000"/>
                </a:solidFill>
              </a:rPr>
            </a:br>
            <a:r>
              <a:rPr lang="en-US" b="1" dirty="0">
                <a:solidFill>
                  <a:srgbClr val="FF0000"/>
                </a:solidFill>
              </a:rPr>
              <a:t>Particle Deflection</a:t>
            </a:r>
            <a:endParaRPr lang="en-US" dirty="0">
              <a:solidFill>
                <a:srgbClr val="FF0000"/>
              </a:solidFill>
            </a:endParaRPr>
          </a:p>
        </p:txBody>
      </p:sp>
      <p:sp>
        <p:nvSpPr>
          <p:cNvPr id="3" name="Subtitle 2"/>
          <p:cNvSpPr>
            <a:spLocks noGrp="1"/>
          </p:cNvSpPr>
          <p:nvPr>
            <p:ph type="subTitle" idx="1"/>
          </p:nvPr>
        </p:nvSpPr>
        <p:spPr>
          <a:xfrm>
            <a:off x="1295400" y="5791200"/>
            <a:ext cx="6400800" cy="685800"/>
          </a:xfrm>
        </p:spPr>
        <p:txBody>
          <a:bodyPr/>
          <a:lstStyle/>
          <a:p>
            <a:r>
              <a:rPr lang="en-US" dirty="0" smtClean="0">
                <a:solidFill>
                  <a:srgbClr val="FF0000"/>
                </a:solidFill>
              </a:rPr>
              <a:t>Lesson 4</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Diploma Question Alert!</a:t>
            </a:r>
            <a:endParaRPr lang="en-US" dirty="0"/>
          </a:p>
        </p:txBody>
      </p:sp>
      <p:pic>
        <p:nvPicPr>
          <p:cNvPr id="22530" name="Picture 2"/>
          <p:cNvPicPr>
            <a:picLocks noChangeAspect="1" noChangeArrowheads="1"/>
          </p:cNvPicPr>
          <p:nvPr/>
        </p:nvPicPr>
        <p:blipFill>
          <a:blip r:embed="rId2" cstate="print"/>
          <a:srcRect/>
          <a:stretch>
            <a:fillRect/>
          </a:stretch>
        </p:blipFill>
        <p:spPr bwMode="auto">
          <a:xfrm>
            <a:off x="304799" y="1371600"/>
            <a:ext cx="8708571"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Diploma Question Alert!</a:t>
            </a:r>
            <a:endParaRPr lang="en-US" dirty="0"/>
          </a:p>
        </p:txBody>
      </p:sp>
      <p:sp>
        <p:nvSpPr>
          <p:cNvPr id="3" name="Content Placeholder 2"/>
          <p:cNvSpPr>
            <a:spLocks noGrp="1"/>
          </p:cNvSpPr>
          <p:nvPr>
            <p:ph idx="1"/>
          </p:nvPr>
        </p:nvSpPr>
        <p:spPr/>
        <p:txBody>
          <a:bodyPr>
            <a:normAutofit fontScale="92500" lnSpcReduction="20000"/>
          </a:bodyPr>
          <a:lstStyle/>
          <a:p>
            <a:r>
              <a:rPr lang="en-CA" b="1" dirty="0" smtClean="0"/>
              <a:t>The Earth is under continual bombardment from energetic, charged particles. The magnetic field of the Earth influences the path of these particles. Make a statement about whether these particles are more strongly deflected by the Earth's magnetic field as they approach along the poles or along the equator. In a few sentences, explain the reason for your statement. Use this to explain why Northern lights occur and why they usually only occur in the far southern or northern regions during certain times of the year.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2. Mass Spectrometers</a:t>
            </a:r>
            <a:endParaRPr lang="en-US" dirty="0">
              <a:solidFill>
                <a:srgbClr val="FF0000"/>
              </a:solidFill>
            </a:endParaRPr>
          </a:p>
        </p:txBody>
      </p:sp>
      <p:sp>
        <p:nvSpPr>
          <p:cNvPr id="3" name="Content Placeholder 2"/>
          <p:cNvSpPr>
            <a:spLocks noGrp="1"/>
          </p:cNvSpPr>
          <p:nvPr>
            <p:ph idx="1"/>
          </p:nvPr>
        </p:nvSpPr>
        <p:spPr>
          <a:xfrm>
            <a:off x="3962400" y="1752600"/>
            <a:ext cx="4191000" cy="2895600"/>
          </a:xfrm>
        </p:spPr>
        <p:txBody>
          <a:bodyPr>
            <a:normAutofit fontScale="85000" lnSpcReduction="20000"/>
          </a:bodyPr>
          <a:lstStyle/>
          <a:p>
            <a:r>
              <a:rPr lang="en-US" b="1" dirty="0" smtClean="0"/>
              <a:t>On CSI, Grissom sometimes </a:t>
            </a:r>
            <a:r>
              <a:rPr lang="en-CA" b="1" dirty="0" smtClean="0"/>
              <a:t>puts a material into a </a:t>
            </a:r>
            <a:r>
              <a:rPr lang="en-US" b="1" dirty="0" smtClean="0"/>
              <a:t>computer and BOOM!!! He instantly knows what </a:t>
            </a:r>
            <a:r>
              <a:rPr lang="en-CA" b="1" dirty="0" smtClean="0"/>
              <a:t>elements it is made up of!</a:t>
            </a:r>
          </a:p>
          <a:p>
            <a:r>
              <a:rPr lang="en-US" b="1" dirty="0" smtClean="0"/>
              <a:t>THAT’S a </a:t>
            </a:r>
            <a:r>
              <a:rPr lang="en-US" b="1" dirty="0" smtClean="0">
                <a:solidFill>
                  <a:srgbClr val="FF0000"/>
                </a:solidFill>
              </a:rPr>
              <a:t>Mass Spec</a:t>
            </a:r>
            <a:r>
              <a:rPr lang="en-US" b="1" dirty="0" smtClean="0"/>
              <a:t>.</a:t>
            </a:r>
            <a:endParaRPr lang="en-US" dirty="0"/>
          </a:p>
        </p:txBody>
      </p:sp>
      <p:pic>
        <p:nvPicPr>
          <p:cNvPr id="23555" name="Picture 3"/>
          <p:cNvPicPr>
            <a:picLocks noChangeAspect="1" noChangeArrowheads="1"/>
          </p:cNvPicPr>
          <p:nvPr/>
        </p:nvPicPr>
        <p:blipFill>
          <a:blip r:embed="rId2" cstate="print"/>
          <a:srcRect/>
          <a:stretch>
            <a:fillRect/>
          </a:stretch>
        </p:blipFill>
        <p:spPr bwMode="auto">
          <a:xfrm>
            <a:off x="1066800" y="1676400"/>
            <a:ext cx="2489766" cy="3581400"/>
          </a:xfrm>
          <a:prstGeom prst="rect">
            <a:avLst/>
          </a:prstGeom>
          <a:noFill/>
          <a:ln w="9525">
            <a:noFill/>
            <a:miter lim="800000"/>
            <a:headEnd/>
            <a:tailEnd/>
          </a:ln>
        </p:spPr>
      </p:pic>
      <p:pic>
        <p:nvPicPr>
          <p:cNvPr id="23556" name="Picture 4"/>
          <p:cNvPicPr>
            <a:picLocks noChangeAspect="1" noChangeArrowheads="1"/>
          </p:cNvPicPr>
          <p:nvPr/>
        </p:nvPicPr>
        <p:blipFill>
          <a:blip r:embed="rId3" cstate="print"/>
          <a:srcRect/>
          <a:stretch>
            <a:fillRect/>
          </a:stretch>
        </p:blipFill>
        <p:spPr bwMode="auto">
          <a:xfrm>
            <a:off x="4191000" y="4800600"/>
            <a:ext cx="2943225" cy="163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Purpose of a Mass Spec.</a:t>
            </a:r>
            <a:endParaRPr lang="en-US" dirty="0"/>
          </a:p>
        </p:txBody>
      </p:sp>
      <p:sp>
        <p:nvSpPr>
          <p:cNvPr id="3" name="Content Placeholder 2"/>
          <p:cNvSpPr>
            <a:spLocks noGrp="1"/>
          </p:cNvSpPr>
          <p:nvPr>
            <p:ph idx="1"/>
          </p:nvPr>
        </p:nvSpPr>
        <p:spPr/>
        <p:txBody>
          <a:bodyPr>
            <a:normAutofit/>
          </a:bodyPr>
          <a:lstStyle/>
          <a:p>
            <a:r>
              <a:rPr lang="en-US" b="1" dirty="0" smtClean="0"/>
              <a:t>To </a:t>
            </a:r>
            <a:r>
              <a:rPr lang="en-CA" b="1" dirty="0" smtClean="0"/>
              <a:t>determine the identity of an unknown matter </a:t>
            </a:r>
            <a:r>
              <a:rPr lang="en-US" b="1" smtClean="0"/>
              <a:t>sample, the </a:t>
            </a:r>
            <a:r>
              <a:rPr lang="en-CA" b="1" dirty="0" smtClean="0"/>
              <a:t>machine determines the mass using concepts of </a:t>
            </a:r>
            <a:r>
              <a:rPr lang="en-US" b="1" dirty="0" smtClean="0"/>
              <a:t>electromagnetism, especially particle deflection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Inner Workings of a Mass Spec.</a:t>
            </a:r>
            <a:endParaRPr lang="en-US" dirty="0"/>
          </a:p>
        </p:txBody>
      </p:sp>
      <p:sp>
        <p:nvSpPr>
          <p:cNvPr id="3" name="Content Placeholder 2"/>
          <p:cNvSpPr>
            <a:spLocks noGrp="1"/>
          </p:cNvSpPr>
          <p:nvPr>
            <p:ph idx="1"/>
          </p:nvPr>
        </p:nvSpPr>
        <p:spPr>
          <a:xfrm>
            <a:off x="457200" y="1600201"/>
            <a:ext cx="8229600" cy="2590800"/>
          </a:xfrm>
        </p:spPr>
        <p:txBody>
          <a:bodyPr>
            <a:normAutofit fontScale="85000" lnSpcReduction="20000"/>
          </a:bodyPr>
          <a:lstStyle/>
          <a:p>
            <a:r>
              <a:rPr lang="en-US" b="1" dirty="0" smtClean="0"/>
              <a:t>Consists of five main parts:</a:t>
            </a:r>
          </a:p>
          <a:p>
            <a:r>
              <a:rPr lang="en-CA" b="1" dirty="0" err="1" smtClean="0"/>
              <a:t>i</a:t>
            </a:r>
            <a:r>
              <a:rPr lang="en-CA" b="1" dirty="0" smtClean="0"/>
              <a:t>) an ion source (the sample which has been ionized)</a:t>
            </a:r>
          </a:p>
          <a:p>
            <a:r>
              <a:rPr lang="en-US" b="1" dirty="0" smtClean="0"/>
              <a:t>ii) acceleration plates</a:t>
            </a:r>
          </a:p>
          <a:p>
            <a:r>
              <a:rPr lang="en-US" b="1" dirty="0" smtClean="0"/>
              <a:t>iii) a velocity selector</a:t>
            </a:r>
          </a:p>
          <a:p>
            <a:r>
              <a:rPr lang="en-US" b="1" dirty="0" smtClean="0"/>
              <a:t>iv) a deflector array</a:t>
            </a:r>
          </a:p>
          <a:p>
            <a:r>
              <a:rPr lang="en-US" b="1" dirty="0" smtClean="0"/>
              <a:t>v) an ion detector/counter</a:t>
            </a:r>
            <a:endParaRPr lang="en-US" dirty="0"/>
          </a:p>
        </p:txBody>
      </p:sp>
      <p:pic>
        <p:nvPicPr>
          <p:cNvPr id="24578" name="Picture 2"/>
          <p:cNvPicPr>
            <a:picLocks noChangeAspect="1" noChangeArrowheads="1"/>
          </p:cNvPicPr>
          <p:nvPr/>
        </p:nvPicPr>
        <p:blipFill>
          <a:blip r:embed="rId2" cstate="print"/>
          <a:srcRect/>
          <a:stretch>
            <a:fillRect/>
          </a:stretch>
        </p:blipFill>
        <p:spPr bwMode="auto">
          <a:xfrm>
            <a:off x="1600200" y="4114800"/>
            <a:ext cx="6019800" cy="25579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4900" b="1" dirty="0" err="1" smtClean="0"/>
              <a:t>i</a:t>
            </a:r>
            <a:r>
              <a:rPr lang="en-US" sz="4900" b="1" dirty="0" smtClean="0"/>
              <a:t>) ion source</a:t>
            </a:r>
            <a:endParaRPr lang="en-US" sz="4900" dirty="0"/>
          </a:p>
        </p:txBody>
      </p:sp>
      <p:sp>
        <p:nvSpPr>
          <p:cNvPr id="3" name="Content Placeholder 2"/>
          <p:cNvSpPr>
            <a:spLocks noGrp="1"/>
          </p:cNvSpPr>
          <p:nvPr>
            <p:ph idx="1"/>
          </p:nvPr>
        </p:nvSpPr>
        <p:spPr/>
        <p:txBody>
          <a:bodyPr>
            <a:normAutofit/>
          </a:bodyPr>
          <a:lstStyle/>
          <a:p>
            <a:r>
              <a:rPr lang="en-US" b="1" dirty="0" smtClean="0"/>
              <a:t>The </a:t>
            </a:r>
            <a:r>
              <a:rPr lang="en-CA" b="1" dirty="0" smtClean="0"/>
              <a:t>sample is heated and turned to a gas </a:t>
            </a:r>
            <a:r>
              <a:rPr lang="en-US" b="1" dirty="0" smtClean="0"/>
              <a:t>one </a:t>
            </a:r>
            <a:r>
              <a:rPr lang="en-CA" b="1" dirty="0" smtClean="0"/>
              <a:t>or more electrons are removed to </a:t>
            </a:r>
            <a:r>
              <a:rPr lang="en-US" b="1" dirty="0" smtClean="0"/>
              <a:t>produce an ion</a:t>
            </a:r>
          </a:p>
          <a:p>
            <a:endParaRPr lang="en-US" b="1" dirty="0" smtClean="0"/>
          </a:p>
          <a:p>
            <a:pPr>
              <a:buNone/>
            </a:pPr>
            <a:endParaRPr lang="en-US" b="1" dirty="0" smtClean="0"/>
          </a:p>
          <a:p>
            <a:pPr>
              <a:buNone/>
            </a:pPr>
            <a:endParaRPr lang="en-US" b="1" dirty="0" smtClean="0"/>
          </a:p>
          <a:p>
            <a:r>
              <a:rPr lang="en-CA" b="1" dirty="0" smtClean="0"/>
              <a:t>Question: why is it necessary for an ion, not an </a:t>
            </a:r>
            <a:r>
              <a:rPr lang="en-US" b="1" dirty="0" smtClean="0"/>
              <a:t>atom, to be used?</a:t>
            </a:r>
            <a:endParaRPr lang="en-US" dirty="0"/>
          </a:p>
        </p:txBody>
      </p:sp>
      <p:pic>
        <p:nvPicPr>
          <p:cNvPr id="25602" name="Picture 2"/>
          <p:cNvPicPr>
            <a:picLocks noChangeAspect="1" noChangeArrowheads="1"/>
          </p:cNvPicPr>
          <p:nvPr/>
        </p:nvPicPr>
        <p:blipFill>
          <a:blip r:embed="rId2" cstate="print"/>
          <a:srcRect/>
          <a:stretch>
            <a:fillRect/>
          </a:stretch>
        </p:blipFill>
        <p:spPr bwMode="auto">
          <a:xfrm>
            <a:off x="3276601" y="2971800"/>
            <a:ext cx="185674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ii) acceleration plates</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b="1" dirty="0" smtClean="0"/>
              <a:t>The </a:t>
            </a:r>
            <a:r>
              <a:rPr lang="en-CA" b="1" dirty="0" smtClean="0"/>
              <a:t>ions move through a set of parallel plates with a potential difference between them </a:t>
            </a:r>
          </a:p>
          <a:p>
            <a:endParaRPr lang="en-CA" b="1" dirty="0" smtClean="0"/>
          </a:p>
          <a:p>
            <a:endParaRPr lang="en-CA" b="1" dirty="0" smtClean="0"/>
          </a:p>
          <a:p>
            <a:pPr>
              <a:buNone/>
            </a:pPr>
            <a:endParaRPr lang="en-CA" b="1" dirty="0" smtClean="0"/>
          </a:p>
          <a:p>
            <a:pPr>
              <a:buNone/>
            </a:pPr>
            <a:endParaRPr lang="en-CA" b="1" dirty="0" smtClean="0"/>
          </a:p>
          <a:p>
            <a:r>
              <a:rPr lang="en-US" b="1" dirty="0" smtClean="0"/>
              <a:t>there </a:t>
            </a:r>
            <a:r>
              <a:rPr lang="en-CA" b="1" dirty="0" smtClean="0"/>
              <a:t>is a hole in the plates for the ions to pass </a:t>
            </a:r>
            <a:r>
              <a:rPr lang="en-US" b="1" dirty="0" smtClean="0"/>
              <a:t>through </a:t>
            </a:r>
          </a:p>
          <a:p>
            <a:r>
              <a:rPr lang="en-US" b="1" dirty="0" smtClean="0"/>
              <a:t>the </a:t>
            </a:r>
            <a:r>
              <a:rPr lang="en-CA" b="1" dirty="0" smtClean="0"/>
              <a:t>ions are sped up to move into the velocity </a:t>
            </a:r>
            <a:r>
              <a:rPr lang="en-US" b="1" dirty="0" smtClean="0"/>
              <a:t>selector</a:t>
            </a:r>
            <a:endParaRPr lang="en-US" dirty="0"/>
          </a:p>
        </p:txBody>
      </p:sp>
      <p:pic>
        <p:nvPicPr>
          <p:cNvPr id="26626" name="Picture 2"/>
          <p:cNvPicPr>
            <a:picLocks noChangeAspect="1" noChangeArrowheads="1"/>
          </p:cNvPicPr>
          <p:nvPr/>
        </p:nvPicPr>
        <p:blipFill>
          <a:blip r:embed="rId2" cstate="print"/>
          <a:srcRect/>
          <a:stretch>
            <a:fillRect/>
          </a:stretch>
        </p:blipFill>
        <p:spPr bwMode="auto">
          <a:xfrm>
            <a:off x="2743200" y="2590800"/>
            <a:ext cx="3124200" cy="1841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iii) velocity selector</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Particle </a:t>
            </a:r>
            <a:r>
              <a:rPr lang="en-CA" b="1" dirty="0" smtClean="0"/>
              <a:t>enters into an area of perpendicular </a:t>
            </a:r>
            <a:r>
              <a:rPr lang="en-US" b="1" dirty="0" smtClean="0"/>
              <a:t>magnetic and electric fields</a:t>
            </a:r>
          </a:p>
          <a:p>
            <a:endParaRPr lang="en-US" b="1" dirty="0" smtClean="0"/>
          </a:p>
          <a:p>
            <a:endParaRPr lang="en-US" b="1" dirty="0" smtClean="0"/>
          </a:p>
          <a:p>
            <a:endParaRPr lang="en-US" b="1" dirty="0" smtClean="0"/>
          </a:p>
          <a:p>
            <a:endParaRPr lang="en-US" b="1" dirty="0" smtClean="0"/>
          </a:p>
          <a:p>
            <a:r>
              <a:rPr lang="en-US" b="1" dirty="0" smtClean="0"/>
              <a:t>These </a:t>
            </a:r>
            <a:r>
              <a:rPr lang="en-CA" b="1" dirty="0" smtClean="0"/>
              <a:t>fields are set so that particles do not deflect: if this happens, we can calculate the </a:t>
            </a:r>
            <a:r>
              <a:rPr lang="en-US" b="1" dirty="0" smtClean="0"/>
              <a:t>particle's velocity</a:t>
            </a:r>
            <a:endParaRPr lang="en-US" dirty="0"/>
          </a:p>
        </p:txBody>
      </p:sp>
      <p:pic>
        <p:nvPicPr>
          <p:cNvPr id="27650" name="Picture 2"/>
          <p:cNvPicPr>
            <a:picLocks noChangeAspect="1" noChangeArrowheads="1"/>
          </p:cNvPicPr>
          <p:nvPr/>
        </p:nvPicPr>
        <p:blipFill>
          <a:blip r:embed="rId2" cstate="print"/>
          <a:srcRect/>
          <a:stretch>
            <a:fillRect/>
          </a:stretch>
        </p:blipFill>
        <p:spPr bwMode="auto">
          <a:xfrm>
            <a:off x="1828800" y="2590799"/>
            <a:ext cx="4953000" cy="186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CA" b="1" dirty="0" smtClean="0"/>
              <a:t>What is the velocity of the particle if the E-field </a:t>
            </a:r>
            <a:r>
              <a:rPr lang="en-US" b="1" dirty="0" smtClean="0"/>
              <a:t>is </a:t>
            </a:r>
            <a:r>
              <a:rPr lang="en-CA" b="1" dirty="0" smtClean="0"/>
              <a:t>500 N/C and the B-field </a:t>
            </a:r>
            <a:r>
              <a:rPr lang="en-US" b="1" dirty="0" smtClean="0"/>
              <a:t>is 0.75 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iv) deflector array</a:t>
            </a:r>
            <a:endParaRPr lang="en-US" dirty="0"/>
          </a:p>
        </p:txBody>
      </p:sp>
      <p:sp>
        <p:nvSpPr>
          <p:cNvPr id="3" name="Content Placeholder 2"/>
          <p:cNvSpPr>
            <a:spLocks noGrp="1"/>
          </p:cNvSpPr>
          <p:nvPr>
            <p:ph idx="1"/>
          </p:nvPr>
        </p:nvSpPr>
        <p:spPr/>
        <p:txBody>
          <a:bodyPr>
            <a:normAutofit/>
          </a:bodyPr>
          <a:lstStyle/>
          <a:p>
            <a:r>
              <a:rPr lang="en-US" b="1" dirty="0" smtClean="0"/>
              <a:t>When </a:t>
            </a:r>
            <a:r>
              <a:rPr lang="en-CA" b="1" dirty="0" smtClean="0"/>
              <a:t>the particle enters the uniform B-field </a:t>
            </a:r>
            <a:r>
              <a:rPr lang="en-US" b="1" dirty="0" smtClean="0"/>
              <a:t>of </a:t>
            </a:r>
            <a:r>
              <a:rPr lang="en-CA" b="1" dirty="0" smtClean="0"/>
              <a:t>the deflector, it travels in a circular pattern with </a:t>
            </a:r>
            <a:r>
              <a:rPr lang="en-US" b="1" dirty="0" smtClean="0"/>
              <a:t>a radius, r</a:t>
            </a:r>
          </a:p>
          <a:p>
            <a:r>
              <a:rPr lang="en-US" b="1" dirty="0" smtClean="0"/>
              <a:t>Given </a:t>
            </a:r>
            <a:r>
              <a:rPr lang="en-CA" b="1" dirty="0" smtClean="0"/>
              <a:t>this radius, the velocity and the B-field, the </a:t>
            </a:r>
            <a:r>
              <a:rPr lang="en-CA" b="1" dirty="0" smtClean="0">
                <a:solidFill>
                  <a:srgbClr val="FF0000"/>
                </a:solidFill>
              </a:rPr>
              <a:t>charge to mass ratio </a:t>
            </a:r>
            <a:r>
              <a:rPr lang="en-CA" b="1" dirty="0" smtClean="0"/>
              <a:t>of the particle can be </a:t>
            </a:r>
            <a:r>
              <a:rPr lang="en-US" b="1" dirty="0" smtClean="0"/>
              <a:t>determined</a:t>
            </a:r>
            <a:endParaRPr lang="en-US" dirty="0"/>
          </a:p>
        </p:txBody>
      </p:sp>
      <p:pic>
        <p:nvPicPr>
          <p:cNvPr id="28674" name="Picture 2"/>
          <p:cNvPicPr>
            <a:picLocks noChangeAspect="1" noChangeArrowheads="1"/>
          </p:cNvPicPr>
          <p:nvPr/>
        </p:nvPicPr>
        <p:blipFill>
          <a:blip r:embed="rId2" cstate="print"/>
          <a:srcRect/>
          <a:stretch>
            <a:fillRect/>
          </a:stretch>
        </p:blipFill>
        <p:spPr bwMode="auto">
          <a:xfrm>
            <a:off x="4267200" y="4343400"/>
            <a:ext cx="1752600" cy="19308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CA" dirty="0" smtClean="0"/>
              <a:t>explain, quantitatively, how uniform magnetic and electric fields affect a moving electric charge, using the relationships among charge, motion, field direction and strength, when motion and field directions are mutually perpendicular.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b="1" dirty="0" smtClean="0"/>
              <a:t>Determine the charge-to-mass ratio of the particle </a:t>
            </a:r>
            <a:r>
              <a:rPr lang="en-CA" b="1" dirty="0" smtClean="0"/>
              <a:t>using the data from previous examples and given the particle deflects with r = 1.85 x 10</a:t>
            </a:r>
            <a:r>
              <a:rPr lang="en-CA" b="1" baseline="30000" dirty="0" smtClean="0"/>
              <a:t>-5</a:t>
            </a:r>
            <a:r>
              <a:rPr lang="en-CA" b="1" dirty="0" smtClean="0"/>
              <a:t> </a:t>
            </a:r>
            <a:r>
              <a:rPr lang="en-US" b="1" dirty="0" smtClean="0"/>
              <a:t>m.</a:t>
            </a:r>
          </a:p>
          <a:p>
            <a:r>
              <a:rPr lang="en-CA" b="1" dirty="0" smtClean="0">
                <a:solidFill>
                  <a:srgbClr val="FF0000"/>
                </a:solidFill>
              </a:rPr>
              <a:t>Step 1: Set F</a:t>
            </a:r>
            <a:r>
              <a:rPr lang="en-CA" b="1" baseline="-25000" dirty="0" smtClean="0">
                <a:solidFill>
                  <a:srgbClr val="FF0000"/>
                </a:solidFill>
              </a:rPr>
              <a:t>M</a:t>
            </a:r>
            <a:r>
              <a:rPr lang="en-CA" b="1" dirty="0" smtClean="0">
                <a:solidFill>
                  <a:srgbClr val="FF0000"/>
                </a:solidFill>
              </a:rPr>
              <a:t> </a:t>
            </a:r>
            <a:r>
              <a:rPr lang="en-CA" b="1" smtClean="0">
                <a:solidFill>
                  <a:srgbClr val="FF0000"/>
                </a:solidFill>
              </a:rPr>
              <a:t>= </a:t>
            </a:r>
            <a:r>
              <a:rPr lang="en-CA" b="1" smtClean="0">
                <a:solidFill>
                  <a:srgbClr val="FF0000"/>
                </a:solidFill>
              </a:rPr>
              <a:t>F</a:t>
            </a:r>
            <a:r>
              <a:rPr lang="en-CA" b="1" baseline="-25000" smtClean="0">
                <a:solidFill>
                  <a:srgbClr val="FF0000"/>
                </a:solidFill>
              </a:rPr>
              <a:t>c</a:t>
            </a:r>
            <a:endParaRPr lang="en-CA" b="1" dirty="0" smtClean="0">
              <a:solidFill>
                <a:srgbClr val="FF0000"/>
              </a:solidFill>
            </a:endParaRPr>
          </a:p>
          <a:p>
            <a:r>
              <a:rPr lang="en-CA" b="1" dirty="0" smtClean="0">
                <a:solidFill>
                  <a:srgbClr val="FF0000"/>
                </a:solidFill>
              </a:rPr>
              <a:t>Step 2: Solve for q/m.</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 detector/collector</a:t>
            </a:r>
            <a:endParaRPr lang="en-US" dirty="0"/>
          </a:p>
        </p:txBody>
      </p:sp>
      <p:sp>
        <p:nvSpPr>
          <p:cNvPr id="3" name="Content Placeholder 2"/>
          <p:cNvSpPr>
            <a:spLocks noGrp="1"/>
          </p:cNvSpPr>
          <p:nvPr>
            <p:ph idx="1"/>
          </p:nvPr>
        </p:nvSpPr>
        <p:spPr/>
        <p:txBody>
          <a:bodyPr>
            <a:normAutofit/>
          </a:bodyPr>
          <a:lstStyle/>
          <a:p>
            <a:r>
              <a:rPr lang="en-US" b="1" dirty="0" smtClean="0"/>
              <a:t>Particles have distinct charge-to-mass ratios: like a fingerprint</a:t>
            </a:r>
          </a:p>
          <a:p>
            <a:r>
              <a:rPr lang="en-US" b="1" dirty="0" smtClean="0"/>
              <a:t>By </a:t>
            </a:r>
            <a:r>
              <a:rPr lang="en-CA" b="1" dirty="0" smtClean="0"/>
              <a:t>determining the q/m ratio, the particle can be </a:t>
            </a:r>
            <a:r>
              <a:rPr lang="en-US" b="1" dirty="0" smtClean="0"/>
              <a:t>identified</a:t>
            </a:r>
          </a:p>
          <a:p>
            <a:endParaRPr lang="en-US" b="1" dirty="0" smtClean="0"/>
          </a:p>
          <a:p>
            <a:endParaRPr lang="en-US" b="1" dirty="0" smtClean="0"/>
          </a:p>
          <a:p>
            <a:r>
              <a:rPr lang="en-CA" b="1" dirty="0" smtClean="0"/>
              <a:t>ex) What is the particle we ran through our mass </a:t>
            </a:r>
            <a:r>
              <a:rPr lang="en-US" b="1" dirty="0" smtClean="0"/>
              <a:t>spec?</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b="1" dirty="0" smtClean="0"/>
              <a:t>Today, we look at some important  applications of </a:t>
            </a:r>
            <a:r>
              <a:rPr lang="en-US" sz="3600" b="1" dirty="0" smtClean="0"/>
              <a:t>particle deflection:</a:t>
            </a:r>
            <a:endParaRPr lang="en-US" sz="3600" dirty="0"/>
          </a:p>
        </p:txBody>
      </p:sp>
      <p:sp>
        <p:nvSpPr>
          <p:cNvPr id="3" name="Content Placeholder 2"/>
          <p:cNvSpPr>
            <a:spLocks noGrp="1"/>
          </p:cNvSpPr>
          <p:nvPr>
            <p:ph idx="1"/>
          </p:nvPr>
        </p:nvSpPr>
        <p:spPr/>
        <p:txBody>
          <a:bodyPr/>
          <a:lstStyle/>
          <a:p>
            <a:pPr marL="514350" indent="-514350">
              <a:buAutoNum type="arabicPeriod"/>
            </a:pPr>
            <a:r>
              <a:rPr lang="en-CA" b="1" dirty="0" smtClean="0"/>
              <a:t>The Aurora Borealis (Northern Lights)</a:t>
            </a:r>
          </a:p>
          <a:p>
            <a:pPr marL="514350" indent="-514350">
              <a:buAutoNum type="arabicPeriod"/>
            </a:pPr>
            <a:endParaRPr lang="en-CA" b="1" dirty="0" smtClean="0"/>
          </a:p>
          <a:p>
            <a:pPr marL="514350" indent="-514350">
              <a:buNone/>
            </a:pPr>
            <a:endParaRPr lang="en-CA" b="1" dirty="0" smtClean="0"/>
          </a:p>
          <a:p>
            <a:pPr marL="514350" indent="-514350">
              <a:buNone/>
            </a:pPr>
            <a:r>
              <a:rPr lang="en-US" b="1" dirty="0" smtClean="0"/>
              <a:t>2. Mass Spectrometers</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2819400" y="3886200"/>
            <a:ext cx="3467100" cy="258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The Aurora</a:t>
            </a:r>
            <a:endParaRPr lang="en-US" dirty="0"/>
          </a:p>
        </p:txBody>
      </p:sp>
      <p:sp>
        <p:nvSpPr>
          <p:cNvPr id="3" name="Content Placeholder 2"/>
          <p:cNvSpPr>
            <a:spLocks noGrp="1"/>
          </p:cNvSpPr>
          <p:nvPr>
            <p:ph idx="1"/>
          </p:nvPr>
        </p:nvSpPr>
        <p:spPr/>
        <p:txBody>
          <a:bodyPr/>
          <a:lstStyle/>
          <a:p>
            <a:r>
              <a:rPr lang="en-US" b="1" dirty="0" smtClean="0"/>
              <a:t>Occurs </a:t>
            </a:r>
            <a:r>
              <a:rPr lang="en-CA" b="1" dirty="0" smtClean="0"/>
              <a:t>at both poles: called "borealis" in the north and "</a:t>
            </a:r>
            <a:r>
              <a:rPr lang="en-CA" b="1" dirty="0" err="1" smtClean="0"/>
              <a:t>australus</a:t>
            </a:r>
            <a:r>
              <a:rPr lang="en-CA" b="1" dirty="0" smtClean="0"/>
              <a:t>" in the south.</a:t>
            </a:r>
          </a:p>
          <a:p>
            <a:r>
              <a:rPr lang="en-US" b="1" dirty="0" smtClean="0"/>
              <a:t>This </a:t>
            </a:r>
            <a:r>
              <a:rPr lang="en-CA" b="1" dirty="0" smtClean="0"/>
              <a:t>natural phenomenon all starts (like most </a:t>
            </a:r>
            <a:r>
              <a:rPr lang="en-US" b="1" dirty="0" smtClean="0"/>
              <a:t>things) at the sun...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38600"/>
            <a:ext cx="8229600" cy="2087563"/>
          </a:xfrm>
        </p:spPr>
        <p:txBody>
          <a:bodyPr>
            <a:normAutofit fontScale="77500" lnSpcReduction="20000"/>
          </a:bodyPr>
          <a:lstStyle/>
          <a:p>
            <a:r>
              <a:rPr lang="en-US" b="1" dirty="0" smtClean="0"/>
              <a:t>The </a:t>
            </a:r>
            <a:r>
              <a:rPr lang="en-CA" b="1" dirty="0" smtClean="0"/>
              <a:t>sun's surface (millions of degrees hot) produces large amounts of </a:t>
            </a:r>
            <a:r>
              <a:rPr lang="en-CA" b="1" dirty="0" smtClean="0">
                <a:solidFill>
                  <a:srgbClr val="FF0000"/>
                </a:solidFill>
              </a:rPr>
              <a:t>plasma</a:t>
            </a:r>
            <a:r>
              <a:rPr lang="en-CA" b="1" dirty="0" smtClean="0"/>
              <a:t>: hot, </a:t>
            </a:r>
            <a:r>
              <a:rPr lang="en-CA" b="1" dirty="0" smtClean="0">
                <a:solidFill>
                  <a:srgbClr val="00FF00"/>
                </a:solidFill>
              </a:rPr>
              <a:t>charged particles </a:t>
            </a:r>
            <a:r>
              <a:rPr lang="en-CA" b="1" dirty="0" smtClean="0"/>
              <a:t>(mostly electrons and small ions)</a:t>
            </a:r>
          </a:p>
          <a:p>
            <a:r>
              <a:rPr lang="en-US" b="1" dirty="0" smtClean="0"/>
              <a:t>This </a:t>
            </a:r>
            <a:r>
              <a:rPr lang="en-CA" b="1" dirty="0" smtClean="0"/>
              <a:t>plasma is thrown off the sun via huge magnetic solar flares, scattering particles throughout the solar </a:t>
            </a:r>
            <a:r>
              <a:rPr lang="en-US" b="1" dirty="0" smtClean="0"/>
              <a:t>system</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514600" y="228600"/>
            <a:ext cx="380047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lstStyle/>
          <a:p>
            <a:r>
              <a:rPr lang="en-US" b="1" dirty="0" smtClean="0"/>
              <a:t>These </a:t>
            </a:r>
            <a:r>
              <a:rPr lang="en-CA" b="1" dirty="0" smtClean="0"/>
              <a:t>particles form </a:t>
            </a:r>
            <a:r>
              <a:rPr lang="en-CA" b="1" dirty="0" smtClean="0">
                <a:solidFill>
                  <a:srgbClr val="00FF00"/>
                </a:solidFill>
              </a:rPr>
              <a:t>solar winds</a:t>
            </a:r>
            <a:r>
              <a:rPr lang="en-CA" b="1" dirty="0" smtClean="0"/>
              <a:t>, eventually transporting some of the charged particles to the Earth</a:t>
            </a:r>
          </a:p>
          <a:p>
            <a:r>
              <a:rPr lang="en-US" b="1" dirty="0" smtClean="0"/>
              <a:t>The </a:t>
            </a:r>
            <a:r>
              <a:rPr lang="en-CA" b="1" dirty="0" smtClean="0"/>
              <a:t>charged particles are deflected into our atmosphere </a:t>
            </a:r>
            <a:r>
              <a:rPr lang="en-US" b="1" dirty="0" smtClean="0"/>
              <a:t>by the Earth's B-field</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304800" y="3429000"/>
            <a:ext cx="3971925" cy="2905125"/>
          </a:xfrm>
          <a:prstGeom prst="rect">
            <a:avLst/>
          </a:prstGeom>
          <a:noFill/>
          <a:ln w="9525">
            <a:noFill/>
            <a:miter lim="800000"/>
            <a:headEnd/>
            <a:tailEnd/>
          </a:ln>
        </p:spPr>
      </p:pic>
      <p:sp>
        <p:nvSpPr>
          <p:cNvPr id="5" name="Rectangle 4"/>
          <p:cNvSpPr/>
          <p:nvPr/>
        </p:nvSpPr>
        <p:spPr>
          <a:xfrm>
            <a:off x="4343400" y="4419600"/>
            <a:ext cx="4572000" cy="646331"/>
          </a:xfrm>
          <a:prstGeom prst="rect">
            <a:avLst/>
          </a:prstGeom>
        </p:spPr>
        <p:txBody>
          <a:bodyPr>
            <a:spAutoFit/>
          </a:bodyPr>
          <a:lstStyle/>
          <a:p>
            <a:r>
              <a:rPr lang="en-US" b="1" dirty="0" smtClean="0"/>
              <a:t>As the </a:t>
            </a:r>
            <a:r>
              <a:rPr lang="en-US" b="1" dirty="0"/>
              <a:t>fields </a:t>
            </a:r>
            <a:r>
              <a:rPr lang="en-US" b="1" dirty="0" smtClean="0"/>
              <a:t>are strongest </a:t>
            </a:r>
            <a:r>
              <a:rPr lang="en-US" b="1" dirty="0"/>
              <a:t>at the poles,</a:t>
            </a:r>
          </a:p>
          <a:p>
            <a:r>
              <a:rPr lang="en-US" b="1" dirty="0"/>
              <a:t>most of the </a:t>
            </a:r>
            <a:r>
              <a:rPr lang="en-US" b="1" dirty="0" smtClean="0"/>
              <a:t>particles are </a:t>
            </a:r>
            <a:r>
              <a:rPr lang="en-US" b="1" dirty="0"/>
              <a:t>drawn in here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FF00"/>
                </a:solidFill>
              </a:rPr>
              <a:t>Space Tornadoes!</a:t>
            </a:r>
            <a:endParaRPr lang="en-US" dirty="0">
              <a:solidFill>
                <a:srgbClr val="00FF00"/>
              </a:solidFill>
            </a:endParaRPr>
          </a:p>
        </p:txBody>
      </p:sp>
      <p:sp>
        <p:nvSpPr>
          <p:cNvPr id="3" name="Content Placeholder 2"/>
          <p:cNvSpPr>
            <a:spLocks noGrp="1"/>
          </p:cNvSpPr>
          <p:nvPr>
            <p:ph idx="1"/>
          </p:nvPr>
        </p:nvSpPr>
        <p:spPr/>
        <p:txBody>
          <a:bodyPr/>
          <a:lstStyle/>
          <a:p>
            <a:r>
              <a:rPr lang="en-CA" b="1" dirty="0" smtClean="0"/>
              <a:t>When the particle's </a:t>
            </a:r>
            <a:r>
              <a:rPr lang="en-CA" b="1" dirty="0" smtClean="0">
                <a:solidFill>
                  <a:srgbClr val="00FF00"/>
                </a:solidFill>
              </a:rPr>
              <a:t>velocity</a:t>
            </a:r>
            <a:r>
              <a:rPr lang="en-CA" b="1" dirty="0" smtClean="0"/>
              <a:t> is at </a:t>
            </a:r>
            <a:r>
              <a:rPr lang="en-CA" b="1" dirty="0" smtClean="0">
                <a:solidFill>
                  <a:srgbClr val="FF0000"/>
                </a:solidFill>
              </a:rPr>
              <a:t>an angle to the </a:t>
            </a:r>
            <a:r>
              <a:rPr lang="en-CA" b="1" dirty="0" smtClean="0">
                <a:solidFill>
                  <a:srgbClr val="00FF00"/>
                </a:solidFill>
              </a:rPr>
              <a:t>field</a:t>
            </a:r>
            <a:r>
              <a:rPr lang="en-CA" b="1" dirty="0" smtClean="0"/>
              <a:t>, the particles </a:t>
            </a:r>
            <a:r>
              <a:rPr lang="en-CA" b="1" dirty="0" smtClean="0">
                <a:solidFill>
                  <a:srgbClr val="FF0000"/>
                </a:solidFill>
              </a:rPr>
              <a:t>spiral</a:t>
            </a:r>
            <a:r>
              <a:rPr lang="en-CA" b="1" dirty="0" smtClean="0"/>
              <a:t> down in a helical pattern.</a:t>
            </a:r>
          </a:p>
          <a:p>
            <a:endParaRPr lang="en-US" dirty="0"/>
          </a:p>
        </p:txBody>
      </p:sp>
      <p:pic>
        <p:nvPicPr>
          <p:cNvPr id="5124" name="Picture 4" descr="On the dark side of the Earth, the solar wind stretches out Earth's magnetic field, forming a region known as the magnetotail. When it is stretched too far, it snaps, releasing energy that creates a pair of counter-spiralling vortices in the solar wind. One vortex sends particles into Earth's ionosphere; charged particles return up through the other vortex, completing the electrical circuit (Illustration: A Keiling et al/THEMIS/NASA)"/>
          <p:cNvPicPr>
            <a:picLocks noChangeAspect="1" noChangeArrowheads="1"/>
          </p:cNvPicPr>
          <p:nvPr/>
        </p:nvPicPr>
        <p:blipFill>
          <a:blip r:embed="rId2" cstate="print"/>
          <a:srcRect/>
          <a:stretch>
            <a:fillRect/>
          </a:stretch>
        </p:blipFill>
        <p:spPr bwMode="auto">
          <a:xfrm>
            <a:off x="4648200" y="3276600"/>
            <a:ext cx="4191000" cy="3199131"/>
          </a:xfrm>
          <a:prstGeom prst="rect">
            <a:avLst/>
          </a:prstGeom>
          <a:noFill/>
        </p:spPr>
      </p:pic>
      <p:pic>
        <p:nvPicPr>
          <p:cNvPr id="5126" name="Picture 6" descr="http://www.cosmosmagazine.com/files/imagecache/news/files/20080502_magnetic-field.jpg"/>
          <p:cNvPicPr>
            <a:picLocks noChangeAspect="1" noChangeArrowheads="1"/>
          </p:cNvPicPr>
          <p:nvPr/>
        </p:nvPicPr>
        <p:blipFill>
          <a:blip r:embed="rId3" cstate="print"/>
          <a:srcRect/>
          <a:stretch>
            <a:fillRect/>
          </a:stretch>
        </p:blipFill>
        <p:spPr bwMode="auto">
          <a:xfrm>
            <a:off x="609600" y="3276600"/>
            <a:ext cx="3657600" cy="329184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4495800" cy="4953000"/>
          </a:xfrm>
        </p:spPr>
        <p:txBody>
          <a:bodyPr>
            <a:normAutofit fontScale="85000" lnSpcReduction="10000"/>
          </a:bodyPr>
          <a:lstStyle/>
          <a:p>
            <a:r>
              <a:rPr lang="en-CA" b="1" dirty="0" smtClean="0"/>
              <a:t>The direction the particles make with the Earth's B-field </a:t>
            </a:r>
            <a:r>
              <a:rPr lang="en-US" b="1" dirty="0" smtClean="0"/>
              <a:t>is quite important:</a:t>
            </a:r>
          </a:p>
          <a:p>
            <a:r>
              <a:rPr lang="en-US" b="1" dirty="0" smtClean="0"/>
              <a:t>The B-field is perpendicular in April and October, making the effect most noticeable at these times </a:t>
            </a:r>
          </a:p>
          <a:p>
            <a:r>
              <a:rPr lang="en-US" b="1" dirty="0" smtClean="0"/>
              <a:t>The effect is less noticeable when the </a:t>
            </a:r>
            <a:r>
              <a:rPr lang="en-CA" b="1" dirty="0" smtClean="0"/>
              <a:t>field and solar wind are </a:t>
            </a:r>
            <a:r>
              <a:rPr lang="en-US" b="1" dirty="0" smtClean="0"/>
              <a:t>not aligned, in winter and summer</a:t>
            </a:r>
            <a:endParaRPr lang="en-US" dirty="0"/>
          </a:p>
        </p:txBody>
      </p:sp>
      <p:pic>
        <p:nvPicPr>
          <p:cNvPr id="20482" name="Picture 2"/>
          <p:cNvPicPr>
            <a:picLocks noChangeAspect="1" noChangeArrowheads="1"/>
          </p:cNvPicPr>
          <p:nvPr/>
        </p:nvPicPr>
        <p:blipFill>
          <a:blip r:embed="rId2" cstate="print"/>
          <a:srcRect/>
          <a:stretch>
            <a:fillRect/>
          </a:stretch>
        </p:blipFill>
        <p:spPr bwMode="auto">
          <a:xfrm>
            <a:off x="5029200" y="1828800"/>
            <a:ext cx="3962400"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229600" cy="5410200"/>
          </a:xfrm>
        </p:spPr>
        <p:txBody>
          <a:bodyPr>
            <a:normAutofit fontScale="92500" lnSpcReduction="20000"/>
          </a:bodyPr>
          <a:lstStyle/>
          <a:p>
            <a:r>
              <a:rPr lang="en-US" dirty="0" smtClean="0">
                <a:latin typeface="Arial Black" pitchFamily="34" charset="0"/>
              </a:rPr>
              <a:t>When these high energy molecules hit air molecules in the atmosphere, they cause the molecules to excite and emit light.</a:t>
            </a:r>
          </a:p>
          <a:p>
            <a:r>
              <a:rPr lang="en-US" dirty="0" smtClean="0">
                <a:latin typeface="Arial Black" pitchFamily="34" charset="0"/>
              </a:rPr>
              <a:t>Nitrogen = </a:t>
            </a:r>
            <a:r>
              <a:rPr lang="en-US" dirty="0" smtClean="0">
                <a:solidFill>
                  <a:srgbClr val="0070C0"/>
                </a:solidFill>
                <a:latin typeface="Arial Black" pitchFamily="34" charset="0"/>
              </a:rPr>
              <a:t>blue</a:t>
            </a:r>
            <a:r>
              <a:rPr lang="en-US" dirty="0" smtClean="0">
                <a:latin typeface="Arial Black" pitchFamily="34" charset="0"/>
              </a:rPr>
              <a:t> and </a:t>
            </a:r>
            <a:r>
              <a:rPr lang="en-US" dirty="0" smtClean="0">
                <a:solidFill>
                  <a:srgbClr val="7030A0"/>
                </a:solidFill>
                <a:latin typeface="Arial Black" pitchFamily="34" charset="0"/>
              </a:rPr>
              <a:t>violet</a:t>
            </a:r>
          </a:p>
          <a:p>
            <a:r>
              <a:rPr lang="en-US" dirty="0" smtClean="0">
                <a:latin typeface="Arial Black" pitchFamily="34" charset="0"/>
              </a:rPr>
              <a:t>Oxygen = </a:t>
            </a:r>
            <a:r>
              <a:rPr lang="en-US" dirty="0" smtClean="0">
                <a:solidFill>
                  <a:srgbClr val="00FF00"/>
                </a:solidFill>
                <a:latin typeface="Arial Black" pitchFamily="34" charset="0"/>
              </a:rPr>
              <a:t>green </a:t>
            </a:r>
            <a:r>
              <a:rPr lang="en-US" dirty="0" smtClean="0">
                <a:latin typeface="Arial Black" pitchFamily="34" charset="0"/>
              </a:rPr>
              <a:t>and </a:t>
            </a:r>
            <a:r>
              <a:rPr lang="en-US" dirty="0" smtClean="0">
                <a:solidFill>
                  <a:srgbClr val="FF0000"/>
                </a:solidFill>
                <a:latin typeface="Arial Black" pitchFamily="34" charset="0"/>
              </a:rPr>
              <a:t>red</a:t>
            </a:r>
          </a:p>
          <a:p>
            <a:endParaRPr lang="en-US" dirty="0" smtClean="0">
              <a:latin typeface="Arial Black" pitchFamily="34" charset="0"/>
            </a:endParaRPr>
          </a:p>
          <a:p>
            <a:endParaRPr lang="en-US" dirty="0" smtClean="0">
              <a:latin typeface="Arial Black" pitchFamily="34" charset="0"/>
            </a:endParaRPr>
          </a:p>
          <a:p>
            <a:pPr>
              <a:buNone/>
            </a:pPr>
            <a:endParaRPr lang="en-US" dirty="0" smtClean="0">
              <a:latin typeface="Arial Black" pitchFamily="34" charset="0"/>
            </a:endParaRPr>
          </a:p>
          <a:p>
            <a:r>
              <a:rPr lang="en-US" dirty="0" smtClean="0"/>
              <a:t>The non-uniform field at the poles causes some particles to be deflected  to the other pole. This causes a cycle of particles called </a:t>
            </a:r>
            <a:r>
              <a:rPr lang="en-US" dirty="0" smtClean="0">
                <a:solidFill>
                  <a:srgbClr val="00FF00"/>
                </a:solidFill>
                <a:latin typeface="Arial Black" pitchFamily="34" charset="0"/>
              </a:rPr>
              <a:t>The Van Allen Belt</a:t>
            </a:r>
            <a:endParaRPr lang="en-US" dirty="0">
              <a:solidFill>
                <a:srgbClr val="00FF00"/>
              </a:solidFill>
              <a:latin typeface="Arial Black"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272</TotalTime>
  <Words>800</Words>
  <Application>Microsoft Office PowerPoint</Application>
  <PresentationFormat>On-screen Show (4:3)</PresentationFormat>
  <Paragraphs>81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Black</vt:lpstr>
      <vt:lpstr>Calibri</vt:lpstr>
      <vt:lpstr>Theme1</vt:lpstr>
      <vt:lpstr>Applications of Particle Deflection</vt:lpstr>
      <vt:lpstr>Objectives</vt:lpstr>
      <vt:lpstr>Today, we look at some important  applications of particle deflection:</vt:lpstr>
      <vt:lpstr>1. The Aurora</vt:lpstr>
      <vt:lpstr>PowerPoint Presentation</vt:lpstr>
      <vt:lpstr>PowerPoint Presentation</vt:lpstr>
      <vt:lpstr>Space Tornadoes!</vt:lpstr>
      <vt:lpstr>PowerPoint Presentation</vt:lpstr>
      <vt:lpstr>PowerPoint Presentation</vt:lpstr>
      <vt:lpstr>Diploma Question Alert!</vt:lpstr>
      <vt:lpstr>Diploma Question Alert!</vt:lpstr>
      <vt:lpstr>2. Mass Spectrometers</vt:lpstr>
      <vt:lpstr>Purpose of a Mass Spec.</vt:lpstr>
      <vt:lpstr>Inner Workings of a Mass Spec.</vt:lpstr>
      <vt:lpstr>i) ion source</vt:lpstr>
      <vt:lpstr>ii) acceleration plates</vt:lpstr>
      <vt:lpstr>iii) velocity selector</vt:lpstr>
      <vt:lpstr>Example</vt:lpstr>
      <vt:lpstr>iv) deflector array</vt:lpstr>
      <vt:lpstr>Example</vt:lpstr>
      <vt:lpstr>v) detector/collector</vt:lpstr>
    </vt:vector>
  </TitlesOfParts>
  <Company>Elk Island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Applications of Particle Deflection</dc:title>
  <dc:creator>wayde putnam</dc:creator>
  <cp:lastModifiedBy>Wayde Putnam LHS</cp:lastModifiedBy>
  <cp:revision>5</cp:revision>
  <dcterms:created xsi:type="dcterms:W3CDTF">2010-11-04T16:40:51Z</dcterms:created>
  <dcterms:modified xsi:type="dcterms:W3CDTF">2015-04-07T20:09:48Z</dcterms:modified>
</cp:coreProperties>
</file>