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55B6-6FB3-41D2-ACE9-4C8E3861BA6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88D6-7BAC-4747-9269-BCE0CCAF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/>
              <a:t>Electricity and</a:t>
            </a:r>
            <a:br>
              <a:rPr lang="en-US" b="1" dirty="0"/>
            </a:br>
            <a:r>
              <a:rPr lang="en-US" b="1" dirty="0"/>
              <a:t>Magnetism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Lesson 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91300" cy="36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“</a:t>
            </a:r>
            <a:r>
              <a:rPr lang="en-CA" b="1" dirty="0" smtClean="0"/>
              <a:t>I </a:t>
            </a:r>
            <a:r>
              <a:rPr lang="en-CA" b="1" dirty="0"/>
              <a:t>wanted an easy way of finding the direction </a:t>
            </a:r>
            <a:r>
              <a:rPr lang="en-CA" b="1" dirty="0" smtClean="0"/>
              <a:t>of the </a:t>
            </a:r>
            <a:r>
              <a:rPr lang="en-CA" b="1" dirty="0"/>
              <a:t>magnetic field produced by a current </a:t>
            </a:r>
            <a:r>
              <a:rPr lang="en-CA" b="1" dirty="0" smtClean="0"/>
              <a:t>carrying wire</a:t>
            </a:r>
            <a:r>
              <a:rPr lang="en-CA" b="1" dirty="0"/>
              <a:t>. So I took out my </a:t>
            </a:r>
            <a:r>
              <a:rPr lang="en-CA" b="1" dirty="0" err="1"/>
              <a:t>favorite</a:t>
            </a:r>
            <a:r>
              <a:rPr lang="en-CA" b="1" dirty="0"/>
              <a:t> hand (the left </a:t>
            </a:r>
            <a:r>
              <a:rPr lang="en-CA" b="1" dirty="0" smtClean="0"/>
              <a:t>one) and </a:t>
            </a:r>
            <a:r>
              <a:rPr lang="en-CA" b="1" dirty="0"/>
              <a:t>yelled at the top of my lungs...”</a:t>
            </a:r>
          </a:p>
          <a:p>
            <a:r>
              <a:rPr lang="en-US" b="1" dirty="0" smtClean="0"/>
              <a:t>“</a:t>
            </a:r>
            <a:r>
              <a:rPr lang="en-CA" b="1" dirty="0" smtClean="0">
                <a:solidFill>
                  <a:srgbClr val="C00000"/>
                </a:solidFill>
              </a:rPr>
              <a:t>POINT </a:t>
            </a:r>
            <a:r>
              <a:rPr lang="en-CA" b="1" dirty="0">
                <a:solidFill>
                  <a:srgbClr val="C00000"/>
                </a:solidFill>
              </a:rPr>
              <a:t>THE THUMB OF YOUR LEFT HAND </a:t>
            </a:r>
            <a:r>
              <a:rPr lang="en-CA" b="1" dirty="0" smtClean="0">
                <a:solidFill>
                  <a:srgbClr val="C00000"/>
                </a:solidFill>
              </a:rPr>
              <a:t>IN THE </a:t>
            </a:r>
            <a:r>
              <a:rPr lang="en-CA" b="1" dirty="0">
                <a:solidFill>
                  <a:srgbClr val="C00000"/>
                </a:solidFill>
              </a:rPr>
              <a:t>DIRECTION OF CURRENT FLOW! LET </a:t>
            </a:r>
            <a:r>
              <a:rPr lang="en-CA" b="1" dirty="0" smtClean="0">
                <a:solidFill>
                  <a:srgbClr val="C00000"/>
                </a:solidFill>
              </a:rPr>
              <a:t>YOUR FINGERS </a:t>
            </a:r>
            <a:r>
              <a:rPr lang="en-CA" b="1" dirty="0">
                <a:solidFill>
                  <a:srgbClr val="C00000"/>
                </a:solidFill>
              </a:rPr>
              <a:t>CURL AROUND THE WIRE! </a:t>
            </a:r>
            <a:r>
              <a:rPr lang="en-CA" b="1" dirty="0" smtClean="0">
                <a:solidFill>
                  <a:srgbClr val="C00000"/>
                </a:solidFill>
              </a:rPr>
              <a:t>THE DIRECTION </a:t>
            </a:r>
            <a:r>
              <a:rPr lang="en-CA" b="1" dirty="0">
                <a:solidFill>
                  <a:srgbClr val="C00000"/>
                </a:solidFill>
              </a:rPr>
              <a:t>OF YOUR FINGERS IS THE </a:t>
            </a:r>
            <a:r>
              <a:rPr lang="en-CA" b="1" dirty="0" smtClean="0">
                <a:solidFill>
                  <a:srgbClr val="C00000"/>
                </a:solidFill>
              </a:rPr>
              <a:t>DIRECTION </a:t>
            </a:r>
            <a:r>
              <a:rPr lang="en-US" b="1" dirty="0" smtClean="0">
                <a:solidFill>
                  <a:srgbClr val="C00000"/>
                </a:solidFill>
              </a:rPr>
              <a:t>OF </a:t>
            </a:r>
            <a:r>
              <a:rPr lang="en-US" b="1" dirty="0">
                <a:solidFill>
                  <a:srgbClr val="C00000"/>
                </a:solidFill>
              </a:rPr>
              <a:t>THE MAGNETIC FIELD!</a:t>
            </a:r>
            <a:r>
              <a:rPr lang="en-US" b="1" dirty="0"/>
              <a:t>”</a:t>
            </a:r>
          </a:p>
          <a:p>
            <a:r>
              <a:rPr lang="en-CA" b="1" dirty="0"/>
              <a:t>This has become known </a:t>
            </a:r>
            <a:r>
              <a:rPr lang="en-CA" b="1" dirty="0" smtClean="0"/>
              <a:t>as the </a:t>
            </a:r>
            <a:r>
              <a:rPr lang="en-CA" b="1" dirty="0"/>
              <a:t>First Left Hand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Left Hand Rule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159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4648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Thumb – current direction</a:t>
            </a:r>
          </a:p>
          <a:p>
            <a:r>
              <a:rPr lang="en-US" dirty="0" smtClean="0">
                <a:latin typeface="+mj-lt"/>
              </a:rPr>
              <a:t>Fingers – magnetic field direction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Don’t Be Shy and Fail...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92500"/>
          </a:bodyPr>
          <a:lstStyle/>
          <a:p>
            <a:r>
              <a:rPr lang="en-CA" b="1" dirty="0"/>
              <a:t>Get used to using </a:t>
            </a:r>
            <a:r>
              <a:rPr lang="en-CA" b="1" dirty="0" smtClean="0"/>
              <a:t>these hand </a:t>
            </a:r>
            <a:r>
              <a:rPr lang="en-CA" b="1" dirty="0"/>
              <a:t>rules…you need to </a:t>
            </a:r>
            <a:r>
              <a:rPr lang="en-CA" b="1" dirty="0" smtClean="0"/>
              <a:t>do </a:t>
            </a:r>
            <a:r>
              <a:rPr lang="en-US" b="1" dirty="0" smtClean="0"/>
              <a:t>these </a:t>
            </a:r>
            <a:r>
              <a:rPr lang="en-US" b="1" dirty="0"/>
              <a:t>hand </a:t>
            </a:r>
            <a:r>
              <a:rPr lang="en-US" b="1" dirty="0" smtClean="0"/>
              <a:t>actions! Don’t </a:t>
            </a:r>
            <a:r>
              <a:rPr lang="en-CA" b="1" dirty="0" smtClean="0"/>
              <a:t>just </a:t>
            </a:r>
            <a:r>
              <a:rPr lang="en-CA" b="1" dirty="0"/>
              <a:t>‘envision it in </a:t>
            </a:r>
            <a:r>
              <a:rPr lang="en-CA" b="1" dirty="0" smtClean="0"/>
              <a:t>your head</a:t>
            </a:r>
            <a:r>
              <a:rPr lang="en-CA" b="1" dirty="0"/>
              <a:t>’. That stuff is </a:t>
            </a:r>
            <a:r>
              <a:rPr lang="en-CA" b="1" dirty="0" smtClean="0"/>
              <a:t>for </a:t>
            </a:r>
            <a:r>
              <a:rPr lang="en-US" b="1" dirty="0" smtClean="0"/>
              <a:t>psychics</a:t>
            </a:r>
            <a:r>
              <a:rPr lang="en-US" b="1" dirty="0"/>
              <a:t>, not </a:t>
            </a:r>
            <a:r>
              <a:rPr lang="en-US" b="1" dirty="0" smtClean="0"/>
              <a:t>physicists! </a:t>
            </a:r>
            <a:r>
              <a:rPr lang="en-CA" b="1" dirty="0" smtClean="0"/>
              <a:t>You’re </a:t>
            </a:r>
            <a:r>
              <a:rPr lang="en-CA" b="1" dirty="0"/>
              <a:t>not a psychic, </a:t>
            </a:r>
            <a:r>
              <a:rPr lang="en-CA" b="1" dirty="0" smtClean="0"/>
              <a:t>are </a:t>
            </a:r>
            <a:r>
              <a:rPr lang="en-US" b="1" dirty="0" smtClean="0"/>
              <a:t>you</a:t>
            </a:r>
            <a:r>
              <a:rPr lang="en-US" b="1" dirty="0"/>
              <a:t>?!?!</a:t>
            </a:r>
            <a:endParaRPr lang="en-US" dirty="0"/>
          </a:p>
        </p:txBody>
      </p:sp>
      <p:pic>
        <p:nvPicPr>
          <p:cNvPr id="9218" name="Picture 2" descr="http://www.aclutx70th.com/wp-content/uploads/2009/03/free-psychic-chat-ro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1813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Conventions for Drawing Current Carrying Wires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724525" cy="47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Determine the direction of the </a:t>
            </a:r>
            <a:r>
              <a:rPr lang="en-CA" b="1" dirty="0" smtClean="0"/>
              <a:t>B-field </a:t>
            </a:r>
            <a:r>
              <a:rPr lang="en-US" b="1" dirty="0" smtClean="0"/>
              <a:t>around each wire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5867400" cy="250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What about my Right Hand?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We </a:t>
            </a:r>
            <a:r>
              <a:rPr lang="en-CA" b="1" dirty="0" smtClean="0"/>
              <a:t>would </a:t>
            </a:r>
            <a:r>
              <a:rPr lang="en-CA" b="1" dirty="0"/>
              <a:t>use the same rule with the right </a:t>
            </a:r>
            <a:r>
              <a:rPr lang="en-CA" b="1" dirty="0" smtClean="0"/>
              <a:t>hand </a:t>
            </a:r>
            <a:r>
              <a:rPr lang="en-US" b="1" dirty="0" smtClean="0"/>
              <a:t>for:</a:t>
            </a:r>
            <a:endParaRPr lang="en-US" b="1" dirty="0"/>
          </a:p>
          <a:p>
            <a:pP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		    Conventional current </a:t>
            </a:r>
          </a:p>
          <a:p>
            <a:pPr>
              <a:buNone/>
            </a:pPr>
            <a:r>
              <a:rPr lang="en-US" sz="4800" b="1" dirty="0">
                <a:solidFill>
                  <a:srgbClr val="C00000"/>
                </a:solidFill>
              </a:rPr>
              <a:t>	</a:t>
            </a:r>
            <a:r>
              <a:rPr lang="en-US" sz="4800" b="1" dirty="0" smtClean="0">
                <a:solidFill>
                  <a:srgbClr val="C00000"/>
                </a:solidFill>
              </a:rPr>
              <a:t>		    (</a:t>
            </a:r>
            <a:r>
              <a:rPr lang="en-US" sz="4800" b="1" dirty="0">
                <a:solidFill>
                  <a:srgbClr val="C00000"/>
                </a:solidFill>
              </a:rPr>
              <a:t>proton flow</a:t>
            </a:r>
            <a:r>
              <a:rPr lang="en-US" sz="48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latin typeface="+mj-lt"/>
              </a:rPr>
              <a:t>NOTE: conventional current is not actually possible but is still used in some questions to evaluate understanding of principles of magnetism!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Coiled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CA" b="1" dirty="0"/>
              <a:t>If a wire is coiled, a uniform field is produced </a:t>
            </a:r>
            <a:r>
              <a:rPr lang="en-CA" b="1" dirty="0" smtClean="0"/>
              <a:t>inside the </a:t>
            </a:r>
            <a:r>
              <a:rPr lang="en-CA" b="1" dirty="0"/>
              <a:t>coil. This field is similar to that produced by </a:t>
            </a:r>
            <a:r>
              <a:rPr lang="en-CA" b="1" dirty="0" smtClean="0"/>
              <a:t>a </a:t>
            </a:r>
            <a:r>
              <a:rPr lang="en-US" b="1" dirty="0" smtClean="0"/>
              <a:t>bar magnet.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r>
              <a:rPr lang="en-CA" b="1" dirty="0"/>
              <a:t>This effect leads to many important </a:t>
            </a:r>
            <a:r>
              <a:rPr lang="en-CA" b="1" dirty="0" smtClean="0"/>
              <a:t>technologies, </a:t>
            </a:r>
            <a:r>
              <a:rPr lang="en-US" b="1" dirty="0" smtClean="0"/>
              <a:t>like</a:t>
            </a:r>
            <a:r>
              <a:rPr lang="en-US" b="1" dirty="0"/>
              <a:t>...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715000" cy="181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Solenoids (Electromagnets)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</a:t>
            </a:r>
            <a:r>
              <a:rPr lang="en-CA" b="1" dirty="0" smtClean="0"/>
              <a:t>wires </a:t>
            </a:r>
            <a:r>
              <a:rPr lang="en-CA" b="1" dirty="0"/>
              <a:t>produce a magnetic field (electromagnet).</a:t>
            </a:r>
          </a:p>
          <a:p>
            <a:r>
              <a:rPr lang="en-US" b="1" dirty="0" smtClean="0"/>
              <a:t>The B-field </a:t>
            </a:r>
            <a:r>
              <a:rPr lang="en-CA" b="1" dirty="0" smtClean="0"/>
              <a:t>is </a:t>
            </a:r>
            <a:r>
              <a:rPr lang="en-CA" b="1" dirty="0"/>
              <a:t>uniform and straight inside </a:t>
            </a:r>
            <a:r>
              <a:rPr lang="en-CA" b="1" dirty="0" smtClean="0"/>
              <a:t>the </a:t>
            </a:r>
            <a:r>
              <a:rPr lang="en-US" b="1" dirty="0" smtClean="0"/>
              <a:t>solenoid</a:t>
            </a:r>
            <a:r>
              <a:rPr lang="en-US" b="1" dirty="0"/>
              <a:t>.</a:t>
            </a:r>
          </a:p>
          <a:p>
            <a:r>
              <a:rPr lang="en-US" b="1" dirty="0" smtClean="0"/>
              <a:t>Outside </a:t>
            </a:r>
            <a:r>
              <a:rPr lang="en-CA" b="1" dirty="0" smtClean="0"/>
              <a:t>the </a:t>
            </a:r>
            <a:r>
              <a:rPr lang="en-CA" b="1" dirty="0"/>
              <a:t>solenoid, the field is </a:t>
            </a:r>
            <a:r>
              <a:rPr lang="en-CA" b="1" dirty="0" smtClean="0"/>
              <a:t>comparatively weak </a:t>
            </a:r>
            <a:r>
              <a:rPr lang="en-CA" b="1" dirty="0"/>
              <a:t>and is the same shape as a field around a </a:t>
            </a:r>
            <a:r>
              <a:rPr lang="en-CA" b="1" dirty="0" smtClean="0"/>
              <a:t>bar </a:t>
            </a:r>
            <a:r>
              <a:rPr lang="en-US" b="1" dirty="0" smtClean="0"/>
              <a:t>magnet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190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CA" sz="4000" b="1" dirty="0"/>
              <a:t>Question: How can we determine the direction of</a:t>
            </a:r>
            <a:br>
              <a:rPr lang="en-CA" sz="4000" b="1" dirty="0"/>
            </a:br>
            <a:r>
              <a:rPr lang="en-US" sz="4000" b="1" dirty="0"/>
              <a:t>the </a:t>
            </a:r>
            <a:r>
              <a:rPr lang="en-US" sz="4000" b="1" dirty="0" smtClean="0"/>
              <a:t>B-field in </a:t>
            </a:r>
            <a:r>
              <a:rPr lang="en-US" sz="4000" b="1" dirty="0"/>
              <a:t>a solenoid?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	Answer</a:t>
            </a:r>
            <a:r>
              <a:rPr lang="en-CA" b="1" dirty="0"/>
              <a:t>: Develop another Left Hand Rule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486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Left Hand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 </a:t>
            </a:r>
            <a:r>
              <a:rPr lang="en-CA" b="1" dirty="0" smtClean="0"/>
              <a:t>determine </a:t>
            </a:r>
            <a:r>
              <a:rPr lang="en-CA" b="1" dirty="0"/>
              <a:t>the direction of </a:t>
            </a:r>
            <a:r>
              <a:rPr lang="en-CA" b="1" dirty="0" smtClean="0"/>
              <a:t>current/B-field </a:t>
            </a:r>
            <a:r>
              <a:rPr lang="en-US" b="1" dirty="0" smtClean="0"/>
              <a:t>in a solenoid, curl </a:t>
            </a:r>
            <a:r>
              <a:rPr lang="en-CA" b="1" dirty="0" smtClean="0"/>
              <a:t>your </a:t>
            </a:r>
            <a:r>
              <a:rPr lang="en-CA" b="1" dirty="0"/>
              <a:t>fingers and point your </a:t>
            </a:r>
            <a:r>
              <a:rPr lang="en-CA" b="1" dirty="0" smtClean="0"/>
              <a:t>thumb, </a:t>
            </a:r>
            <a:r>
              <a:rPr lang="en-US" b="1" dirty="0" smtClean="0"/>
              <a:t>the </a:t>
            </a:r>
            <a:r>
              <a:rPr lang="en-CA" b="1" dirty="0" smtClean="0"/>
              <a:t>fingers </a:t>
            </a:r>
            <a:r>
              <a:rPr lang="en-CA" b="1" dirty="0"/>
              <a:t>move in the direction of current </a:t>
            </a:r>
            <a:r>
              <a:rPr lang="en-CA" b="1" dirty="0" smtClean="0"/>
              <a:t>flow </a:t>
            </a:r>
            <a:r>
              <a:rPr lang="en-US" b="1" dirty="0" smtClean="0"/>
              <a:t>the </a:t>
            </a:r>
            <a:r>
              <a:rPr lang="en-CA" b="1" dirty="0" smtClean="0"/>
              <a:t>thumb </a:t>
            </a:r>
            <a:r>
              <a:rPr lang="en-CA" b="1" dirty="0"/>
              <a:t>moves in the direction of the </a:t>
            </a:r>
            <a:r>
              <a:rPr lang="en-CA" b="1" dirty="0" smtClean="0"/>
              <a:t>B-field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4191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describe how the discoveries of </a:t>
            </a:r>
            <a:r>
              <a:rPr lang="en-CA" dirty="0" err="1"/>
              <a:t>Oersted</a:t>
            </a:r>
            <a:r>
              <a:rPr lang="en-CA" dirty="0"/>
              <a:t> and Faraday form the foundation of the </a:t>
            </a:r>
            <a:r>
              <a:rPr lang="en-CA" dirty="0" smtClean="0"/>
              <a:t>theory </a:t>
            </a:r>
            <a:r>
              <a:rPr lang="en-US" dirty="0" smtClean="0"/>
              <a:t>relating </a:t>
            </a:r>
            <a:r>
              <a:rPr lang="en-US" dirty="0"/>
              <a:t>electricity to magnetism.</a:t>
            </a:r>
          </a:p>
          <a:p>
            <a:r>
              <a:rPr lang="en-CA" dirty="0" smtClean="0"/>
              <a:t>describe</a:t>
            </a:r>
            <a:r>
              <a:rPr lang="en-CA" dirty="0"/>
              <a:t>, qualitatively, a moving charge as the source of a magnetic field and predict </a:t>
            </a:r>
            <a:r>
              <a:rPr lang="en-CA" dirty="0" smtClean="0"/>
              <a:t>the orientation </a:t>
            </a:r>
            <a:r>
              <a:rPr lang="en-CA" dirty="0"/>
              <a:t>of the magnetic field from the direction of motion.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Determine the direction of the </a:t>
            </a:r>
            <a:r>
              <a:rPr lang="en-CA" b="1" dirty="0" smtClean="0"/>
              <a:t>B-field </a:t>
            </a:r>
            <a:r>
              <a:rPr lang="en-US" b="1" dirty="0" smtClean="0"/>
              <a:t>in this electromagnet. </a:t>
            </a:r>
            <a:r>
              <a:rPr lang="en-CA" b="1" dirty="0" smtClean="0"/>
              <a:t>Label </a:t>
            </a:r>
            <a:r>
              <a:rPr lang="en-CA" b="1" dirty="0"/>
              <a:t>the N and S poles on the magnet.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3000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Interactions of </a:t>
            </a:r>
            <a:r>
              <a:rPr lang="en-US" b="1" dirty="0" smtClean="0"/>
              <a:t>B-Fields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Field </a:t>
            </a:r>
            <a:r>
              <a:rPr lang="en-CA" b="1" dirty="0"/>
              <a:t>Lines move out from north poles </a:t>
            </a:r>
            <a:r>
              <a:rPr lang="en-CA" b="1" dirty="0" smtClean="0"/>
              <a:t>into </a:t>
            </a:r>
            <a:r>
              <a:rPr lang="en-US" b="1" dirty="0" smtClean="0"/>
              <a:t>south </a:t>
            </a:r>
            <a:r>
              <a:rPr lang="en-US" b="1" dirty="0"/>
              <a:t>poles.</a:t>
            </a:r>
          </a:p>
          <a:p>
            <a:r>
              <a:rPr lang="en-US" b="1" dirty="0" smtClean="0"/>
              <a:t>Like </a:t>
            </a:r>
            <a:r>
              <a:rPr lang="en-US" b="1" dirty="0"/>
              <a:t>poles repel…</a:t>
            </a:r>
          </a:p>
          <a:p>
            <a:r>
              <a:rPr lang="en-US" b="1" dirty="0" smtClean="0"/>
              <a:t>Unlike </a:t>
            </a:r>
            <a:r>
              <a:rPr lang="en-US" b="1" dirty="0"/>
              <a:t>poles attract…</a:t>
            </a:r>
          </a:p>
          <a:p>
            <a:r>
              <a:rPr lang="en-CA" b="1" dirty="0" smtClean="0"/>
              <a:t>What </a:t>
            </a:r>
            <a:r>
              <a:rPr lang="en-CA" b="1" dirty="0"/>
              <a:t>about current carrying wires?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0"/>
            <a:ext cx="3505200" cy="1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To determine the interaction between two </a:t>
            </a:r>
            <a:r>
              <a:rPr lang="en-CA" b="1" dirty="0" smtClean="0"/>
              <a:t>current </a:t>
            </a:r>
            <a:r>
              <a:rPr lang="en-US" b="1" dirty="0" smtClean="0"/>
              <a:t>carrying </a:t>
            </a:r>
            <a:r>
              <a:rPr lang="en-US" b="1" dirty="0"/>
              <a:t>wires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r>
              <a:rPr lang="en-CA" dirty="0" smtClean="0"/>
              <a:t>Draw </a:t>
            </a:r>
            <a:r>
              <a:rPr lang="en-CA" dirty="0"/>
              <a:t>the wires and direction of magnetic field.</a:t>
            </a:r>
          </a:p>
          <a:p>
            <a:r>
              <a:rPr lang="en-CA" dirty="0" smtClean="0"/>
              <a:t>Recall</a:t>
            </a:r>
            <a:r>
              <a:rPr lang="en-CA" dirty="0"/>
              <a:t>: direction of magnetic field is direction that a compass points.</a:t>
            </a:r>
          </a:p>
          <a:p>
            <a:r>
              <a:rPr lang="en-CA" dirty="0" smtClean="0"/>
              <a:t>Place </a:t>
            </a:r>
            <a:r>
              <a:rPr lang="en-CA" dirty="0"/>
              <a:t>a small imaginary bar magnet along each field line.</a:t>
            </a:r>
          </a:p>
          <a:p>
            <a:r>
              <a:rPr lang="en-CA" dirty="0" smtClean="0"/>
              <a:t>Check </a:t>
            </a:r>
            <a:r>
              <a:rPr lang="en-CA" dirty="0"/>
              <a:t>if the wires repel or attract.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581400" cy="98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CA" b="1" dirty="0"/>
              <a:t>What is the interaction between the wires?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2362200"/>
            <a:ext cx="56881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858000" cy="42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086600" cy="403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359769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24325"/>
            <a:ext cx="6019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1"/>
            <a:ext cx="6324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6482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Electricity and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Early physicists treated electricity and </a:t>
            </a:r>
            <a:r>
              <a:rPr lang="en-CA" b="1" dirty="0" smtClean="0"/>
              <a:t>magnetism </a:t>
            </a:r>
            <a:r>
              <a:rPr lang="en-US" b="1" dirty="0" smtClean="0"/>
              <a:t>as two different </a:t>
            </a:r>
            <a:r>
              <a:rPr lang="en-US" b="1" dirty="0"/>
              <a:t>disciplines.</a:t>
            </a:r>
          </a:p>
          <a:p>
            <a:r>
              <a:rPr lang="en-CA" b="1" dirty="0"/>
              <a:t>They saw no reasons the two should be related.</a:t>
            </a:r>
          </a:p>
          <a:p>
            <a:r>
              <a:rPr lang="en-CA" b="1" dirty="0"/>
              <a:t>And everyone was OK with that</a:t>
            </a:r>
            <a:r>
              <a:rPr lang="en-CA" b="1" dirty="0" smtClean="0"/>
              <a:t>...</a:t>
            </a:r>
          </a:p>
          <a:p>
            <a:pPr>
              <a:buNone/>
            </a:pPr>
            <a:endParaRPr lang="en-CA" b="1" dirty="0"/>
          </a:p>
          <a:p>
            <a:r>
              <a:rPr lang="en-US" b="1" dirty="0"/>
              <a:t>everyone but...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Hans Christian </a:t>
            </a:r>
            <a:r>
              <a:rPr lang="en-US" b="1" dirty="0" err="1" smtClean="0"/>
              <a:t>Oersted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physics teacher</a:t>
            </a:r>
            <a:endParaRPr lang="en-US" b="1" dirty="0"/>
          </a:p>
          <a:p>
            <a:r>
              <a:rPr lang="en-US" b="1" dirty="0" smtClean="0"/>
              <a:t>great lecturer</a:t>
            </a:r>
            <a:endParaRPr lang="en-US" b="1" dirty="0"/>
          </a:p>
          <a:p>
            <a:r>
              <a:rPr lang="en-US" b="1" dirty="0" smtClean="0"/>
              <a:t>easy to excite</a:t>
            </a:r>
            <a:endParaRPr lang="en-US" b="1" dirty="0"/>
          </a:p>
          <a:p>
            <a:r>
              <a:rPr lang="en-US" b="1" dirty="0" smtClean="0"/>
              <a:t>one of </a:t>
            </a:r>
            <a:r>
              <a:rPr lang="en-US" b="1" dirty="0"/>
              <a:t>the first </a:t>
            </a:r>
            <a:r>
              <a:rPr lang="en-US" b="1" dirty="0" smtClean="0"/>
              <a:t>to determine </a:t>
            </a:r>
            <a:r>
              <a:rPr lang="en-US" b="1" dirty="0"/>
              <a:t>a </a:t>
            </a:r>
            <a:r>
              <a:rPr lang="en-US" b="1" dirty="0" smtClean="0"/>
              <a:t>relationship between </a:t>
            </a:r>
            <a:r>
              <a:rPr lang="en-US" b="1" dirty="0"/>
              <a:t>electricity </a:t>
            </a:r>
            <a:r>
              <a:rPr lang="en-US" b="1" dirty="0" smtClean="0"/>
              <a:t>and magnetism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story goes like so...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“</a:t>
            </a:r>
            <a:r>
              <a:rPr lang="en-CA" b="1" dirty="0" smtClean="0"/>
              <a:t>I </a:t>
            </a:r>
            <a:r>
              <a:rPr lang="en-CA" b="1" dirty="0"/>
              <a:t>was performing an experiment with </a:t>
            </a:r>
            <a:r>
              <a:rPr lang="en-CA" b="1" dirty="0" smtClean="0"/>
              <a:t>a </a:t>
            </a:r>
            <a:r>
              <a:rPr lang="en-US" b="1" dirty="0" smtClean="0"/>
              <a:t>wire </a:t>
            </a:r>
            <a:r>
              <a:rPr lang="en-US" b="1" dirty="0"/>
              <a:t>and a battery</a:t>
            </a:r>
            <a:r>
              <a:rPr lang="en-US" b="1" dirty="0" smtClean="0"/>
              <a:t>.”</a:t>
            </a:r>
            <a:endParaRPr lang="en-US" b="1" dirty="0"/>
          </a:p>
          <a:p>
            <a:r>
              <a:rPr lang="en-US" b="1" dirty="0" smtClean="0"/>
              <a:t>“</a:t>
            </a:r>
            <a:r>
              <a:rPr lang="en-CA" b="1" dirty="0" smtClean="0"/>
              <a:t>There </a:t>
            </a:r>
            <a:r>
              <a:rPr lang="en-CA" b="1" dirty="0"/>
              <a:t>was a current passing through </a:t>
            </a:r>
            <a:r>
              <a:rPr lang="en-CA" b="1" dirty="0" smtClean="0"/>
              <a:t>the </a:t>
            </a:r>
            <a:r>
              <a:rPr lang="en-US" b="1" dirty="0" smtClean="0"/>
              <a:t>wire...”</a:t>
            </a:r>
            <a:endParaRPr lang="en-US" b="1" dirty="0"/>
          </a:p>
          <a:p>
            <a:r>
              <a:rPr lang="en-US" b="1" dirty="0" smtClean="0"/>
              <a:t>“…</a:t>
            </a:r>
            <a:r>
              <a:rPr lang="en-CA" b="1" dirty="0" smtClean="0"/>
              <a:t>and </a:t>
            </a:r>
            <a:r>
              <a:rPr lang="en-CA" b="1" dirty="0"/>
              <a:t>I noticed my compass (which </a:t>
            </a:r>
            <a:r>
              <a:rPr lang="en-CA" b="1" dirty="0" smtClean="0"/>
              <a:t>I </a:t>
            </a:r>
            <a:r>
              <a:rPr lang="en-US" b="1" dirty="0" smtClean="0"/>
              <a:t>always </a:t>
            </a:r>
            <a:r>
              <a:rPr lang="en-US" b="1" dirty="0"/>
              <a:t>have with me</a:t>
            </a:r>
            <a:r>
              <a:rPr lang="en-US" b="1" dirty="0" smtClean="0"/>
              <a:t>)”</a:t>
            </a:r>
            <a:endParaRPr lang="en-US" b="1" dirty="0"/>
          </a:p>
          <a:p>
            <a:r>
              <a:rPr lang="en-US" b="1" dirty="0" smtClean="0"/>
              <a:t>“…</a:t>
            </a:r>
            <a:r>
              <a:rPr lang="en-CA" b="1" dirty="0" smtClean="0"/>
              <a:t>started </a:t>
            </a:r>
            <a:r>
              <a:rPr lang="en-CA" b="1" dirty="0"/>
              <a:t>to do some very </a:t>
            </a:r>
            <a:r>
              <a:rPr lang="en-CA" b="1" dirty="0" smtClean="0"/>
              <a:t>unusual </a:t>
            </a:r>
            <a:r>
              <a:rPr lang="en-US" b="1" dirty="0" smtClean="0"/>
              <a:t>things...”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1371600" cy="11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39267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228600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CA" b="1" dirty="0" smtClean="0"/>
              <a:t>when </a:t>
            </a:r>
            <a:r>
              <a:rPr lang="en-CA" b="1" dirty="0"/>
              <a:t>the current was passing through the </a:t>
            </a:r>
            <a:r>
              <a:rPr lang="en-CA" b="1" dirty="0" smtClean="0"/>
              <a:t>wire, the </a:t>
            </a:r>
            <a:r>
              <a:rPr lang="en-CA" b="1" dirty="0"/>
              <a:t>compass deflected from north</a:t>
            </a:r>
            <a:r>
              <a:rPr lang="en-CA" b="1" dirty="0" smtClean="0"/>
              <a:t>...”</a:t>
            </a:r>
            <a:endParaRPr lang="en-CA" b="1" dirty="0"/>
          </a:p>
          <a:p>
            <a:r>
              <a:rPr lang="en-US" b="1" dirty="0" smtClean="0"/>
              <a:t>“…</a:t>
            </a:r>
            <a:r>
              <a:rPr lang="en-CA" b="1" dirty="0" smtClean="0"/>
              <a:t>but </a:t>
            </a:r>
            <a:r>
              <a:rPr lang="en-CA" b="1" dirty="0"/>
              <a:t>when the current was turned off, the </a:t>
            </a:r>
            <a:r>
              <a:rPr lang="en-CA" b="1" dirty="0" smtClean="0"/>
              <a:t>needle </a:t>
            </a:r>
            <a:r>
              <a:rPr lang="en-US" b="1" dirty="0" smtClean="0"/>
              <a:t>went </a:t>
            </a:r>
            <a:r>
              <a:rPr lang="en-US" b="1" dirty="0"/>
              <a:t>back to normal."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895600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/>
              <a:t>It was if </a:t>
            </a:r>
            <a:r>
              <a:rPr lang="en-CA" sz="6000" b="1" dirty="0">
                <a:solidFill>
                  <a:srgbClr val="FF0000"/>
                </a:solidFill>
              </a:rPr>
              <a:t>a current </a:t>
            </a:r>
            <a:r>
              <a:rPr lang="en-CA" sz="6000" b="1" dirty="0" smtClean="0">
                <a:solidFill>
                  <a:srgbClr val="FF0000"/>
                </a:solidFill>
              </a:rPr>
              <a:t>in </a:t>
            </a:r>
            <a:r>
              <a:rPr lang="en-US" sz="6000" b="1" dirty="0" smtClean="0">
                <a:solidFill>
                  <a:srgbClr val="FF0000"/>
                </a:solidFill>
              </a:rPr>
              <a:t>a </a:t>
            </a:r>
            <a:r>
              <a:rPr lang="en-US" sz="6000" b="1" dirty="0">
                <a:solidFill>
                  <a:srgbClr val="FF0000"/>
                </a:solidFill>
              </a:rPr>
              <a:t>wire produced </a:t>
            </a:r>
            <a:r>
              <a:rPr lang="en-US" sz="6000" b="1" dirty="0" smtClean="0">
                <a:solidFill>
                  <a:srgbClr val="FF0000"/>
                </a:solidFill>
              </a:rPr>
              <a:t>a magnetic </a:t>
            </a:r>
            <a:r>
              <a:rPr lang="en-US" sz="6000" b="1" dirty="0">
                <a:solidFill>
                  <a:srgbClr val="FF0000"/>
                </a:solidFill>
              </a:rPr>
              <a:t>field!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643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Electricity and Magnetism</vt:lpstr>
      <vt:lpstr>Objectives</vt:lpstr>
      <vt:lpstr>Slide 3</vt:lpstr>
      <vt:lpstr>Diploma Question Alert!</vt:lpstr>
      <vt:lpstr>Diploma Question Alert!</vt:lpstr>
      <vt:lpstr>Electricity and Magnetism</vt:lpstr>
      <vt:lpstr>Hans Christian Oersted</vt:lpstr>
      <vt:lpstr>The story goes like so...</vt:lpstr>
      <vt:lpstr>Slide 9</vt:lpstr>
      <vt:lpstr>Slide 10</vt:lpstr>
      <vt:lpstr>First Left Hand Rule</vt:lpstr>
      <vt:lpstr>Don’t Be Shy and Fail...</vt:lpstr>
      <vt:lpstr>Conventions for Drawing Current Carrying Wires</vt:lpstr>
      <vt:lpstr>Examples</vt:lpstr>
      <vt:lpstr>What about my Right Hand?</vt:lpstr>
      <vt:lpstr>Coiled Wires</vt:lpstr>
      <vt:lpstr>Solenoids (Electromagnets)</vt:lpstr>
      <vt:lpstr>Question: How can we determine the direction of the B-field in a solenoid?</vt:lpstr>
      <vt:lpstr>Second Left Hand Rule</vt:lpstr>
      <vt:lpstr>Example</vt:lpstr>
      <vt:lpstr>Interactions of B-Fields</vt:lpstr>
      <vt:lpstr>Slide 22</vt:lpstr>
      <vt:lpstr>Example</vt:lpstr>
      <vt:lpstr>Diploma Question Alert!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wayde putnam</dc:creator>
  <cp:lastModifiedBy>wayde putnam</cp:lastModifiedBy>
  <cp:revision>3</cp:revision>
  <dcterms:created xsi:type="dcterms:W3CDTF">2010-10-28T20:51:03Z</dcterms:created>
  <dcterms:modified xsi:type="dcterms:W3CDTF">2010-10-29T19:55:16Z</dcterms:modified>
</cp:coreProperties>
</file>