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A2A2-9888-46EE-BA3E-95FF7ADE260E}" type="datetimeFigureOut">
              <a:rPr lang="en-US" smtClean="0"/>
              <a:pPr/>
              <a:t>12/9/2010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3C2B-3CC4-41F1-A77B-6E9D56EB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earnalberta.ca/content/sep30/movieResourceLauncher.htm?movie=smil/staticelectricity_magic.smil&amp;launch=tru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olorado.edu/physics/2000/waves_particles/wavpart2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alberta.ca/content/sep30/movieResourceLauncher.htm?movie=smil/staticelectricity_induced.smil&amp;launch=true" TargetMode="External"/><Relationship Id="rId2" Type="http://schemas.openxmlformats.org/officeDocument/2006/relationships/hyperlink" Target="http://learnalberta.ca/content/sep30/movieResourceLauncher.htm?movie=smil/staticelectricity_atomic.smil&amp;launch=tru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oreescience.ca/images/electricit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 2: Electric Fields and Forces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762000"/>
          </a:xfrm>
        </p:spPr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Conductors and Insulators: Grade 7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b="1" dirty="0" smtClean="0"/>
              <a:t>Materials which allow electrons to flow through them easily are called conductors (ex: metals, tap water).</a:t>
            </a:r>
          </a:p>
          <a:p>
            <a:r>
              <a:rPr lang="en-CA" b="1" dirty="0" smtClean="0"/>
              <a:t>Materials that don’t allow electrons to flow through them easily are called insulators (ex. Amber, glass, </a:t>
            </a:r>
            <a:r>
              <a:rPr lang="en-US" b="1" dirty="0" smtClean="0"/>
              <a:t>rubber, plastics, pure water*).</a:t>
            </a:r>
          </a:p>
          <a:p>
            <a:r>
              <a:rPr lang="en-CA" b="1" dirty="0" smtClean="0"/>
              <a:t>Metals make good conductors because they have free electrons which are not bound to one atom in particular, and are free to flow.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Semiconductors: materials which are good </a:t>
            </a:r>
            <a:r>
              <a:rPr lang="en-CA" b="1" dirty="0" smtClean="0"/>
              <a:t>conductors in some situations, good insulators in others (ex, silicon, selenium). Read page 514.</a:t>
            </a:r>
          </a:p>
          <a:p>
            <a:r>
              <a:rPr lang="en-US" b="1" dirty="0" smtClean="0"/>
              <a:t>Superconductors: materials which allow charge to </a:t>
            </a:r>
            <a:r>
              <a:rPr lang="en-CA" b="1" dirty="0" smtClean="0"/>
              <a:t>pass through them with very little to no resistance (ex. </a:t>
            </a:r>
            <a:r>
              <a:rPr lang="en-CA" b="1" dirty="0" err="1" smtClean="0"/>
              <a:t>supercooled</a:t>
            </a:r>
            <a:r>
              <a:rPr lang="en-CA" b="1" dirty="0" smtClean="0"/>
              <a:t> mercury). Read page 515.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6553200" cy="4800600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 smtClean="0"/>
              <a:t>You’ve probably conducted simple experiments with electricity at home or in earlier science course, such as picking up bits of paper with a balloon. </a:t>
            </a:r>
          </a:p>
          <a:p>
            <a:r>
              <a:rPr lang="en-CA" b="1" dirty="0" smtClean="0"/>
              <a:t>You probably knew static electricity was at work when picking up those pieces of paper or frizzing up your hair.</a:t>
            </a:r>
          </a:p>
          <a:p>
            <a:r>
              <a:rPr lang="en-US" b="1" dirty="0" smtClean="0"/>
              <a:t>Interesting note: combing your </a:t>
            </a:r>
            <a:r>
              <a:rPr lang="en-CA" b="1" dirty="0" smtClean="0"/>
              <a:t>hair can build up to around 1000 volts of electricity, but virtually </a:t>
            </a:r>
            <a:r>
              <a:rPr lang="en-US" b="1" dirty="0" smtClean="0"/>
              <a:t>no current!</a:t>
            </a:r>
            <a:endParaRPr lang="en-US" dirty="0"/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2514600" y="56388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Magic in Physics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133600"/>
            <a:ext cx="1981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Mythbusting</a:t>
            </a:r>
            <a:r>
              <a:rPr lang="en-US" b="1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2620963"/>
          </a:xfrm>
        </p:spPr>
        <p:txBody>
          <a:bodyPr>
            <a:normAutofit/>
          </a:bodyPr>
          <a:lstStyle/>
          <a:p>
            <a:r>
              <a:rPr lang="en-US" b="1" dirty="0" smtClean="0"/>
              <a:t>Statement “ </a:t>
            </a:r>
            <a:r>
              <a:rPr lang="en-CA" b="1" dirty="0" smtClean="0"/>
              <a:t>Static electricity is when electrons don‘t </a:t>
            </a:r>
            <a:r>
              <a:rPr lang="en-US" b="1" dirty="0" smtClean="0"/>
              <a:t>move anywhere".</a:t>
            </a:r>
          </a:p>
          <a:p>
            <a:r>
              <a:rPr lang="en-US" b="1" dirty="0" smtClean="0"/>
              <a:t>Statement “ </a:t>
            </a:r>
            <a:r>
              <a:rPr lang="en-CA" b="1" dirty="0" smtClean="0"/>
              <a:t>Static electricity is just like the stuff that runs </a:t>
            </a:r>
            <a:r>
              <a:rPr lang="en-US" b="1" dirty="0" smtClean="0"/>
              <a:t>light bulbs: only weaker."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MYTH! Electrons </a:t>
            </a:r>
            <a:r>
              <a:rPr lang="en-CA" b="1" dirty="0" smtClean="0"/>
              <a:t>are always in motion! In fact, we can't even calculate their exact speed and exact  position! In static electricity, there is just an imbalance and separation of charge.</a:t>
            </a:r>
          </a:p>
          <a:p>
            <a:pPr>
              <a:buNone/>
            </a:pPr>
            <a:endParaRPr lang="en-CA" b="1" dirty="0" smtClean="0"/>
          </a:p>
          <a:p>
            <a:r>
              <a:rPr lang="en-US" b="1" dirty="0" smtClean="0"/>
              <a:t>MYTH! Lightning </a:t>
            </a:r>
            <a:r>
              <a:rPr lang="en-CA" b="1" dirty="0" smtClean="0"/>
              <a:t>strikes are caused by static electricity, and they can pack up to 100 TW of power and 120 </a:t>
            </a:r>
            <a:r>
              <a:rPr lang="en-CA" b="1" dirty="0" err="1" smtClean="0"/>
              <a:t>kAs</a:t>
            </a:r>
            <a:r>
              <a:rPr lang="en-CA" b="1" dirty="0" smtClean="0"/>
              <a:t> of current! Even a charged balloon has in the thousands of volts of wattage...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Charge in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Matter is made up of atoms, and atoms are made up of </a:t>
            </a:r>
            <a:r>
              <a:rPr lang="en-US" b="1" dirty="0" smtClean="0"/>
              <a:t>three types of particles:</a:t>
            </a:r>
          </a:p>
          <a:p>
            <a:pPr>
              <a:buNone/>
            </a:pPr>
            <a:r>
              <a:rPr lang="en-US" dirty="0" smtClean="0"/>
              <a:t>		· </a:t>
            </a:r>
            <a:r>
              <a:rPr lang="en-US" b="1" dirty="0" smtClean="0"/>
              <a:t>Positively charged protons</a:t>
            </a:r>
          </a:p>
          <a:p>
            <a:pPr>
              <a:buNone/>
            </a:pPr>
            <a:r>
              <a:rPr lang="en-US" dirty="0" smtClean="0"/>
              <a:t>		· </a:t>
            </a:r>
            <a:r>
              <a:rPr lang="en-US" b="1" dirty="0" smtClean="0"/>
              <a:t>Negatively charged electrons</a:t>
            </a:r>
          </a:p>
          <a:p>
            <a:pPr>
              <a:buNone/>
            </a:pPr>
            <a:r>
              <a:rPr lang="en-US" dirty="0" smtClean="0"/>
              <a:t>		· </a:t>
            </a:r>
            <a:r>
              <a:rPr lang="en-US" b="1" dirty="0" smtClean="0"/>
              <a:t>Neutral neutrons</a:t>
            </a:r>
          </a:p>
          <a:p>
            <a:r>
              <a:rPr lang="en-CA" b="1" dirty="0" smtClean="0"/>
              <a:t>In an atom, over all, the positive charges equal the negative charges and the atom is neutral.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819400"/>
            <a:ext cx="4572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533400" cy="4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199" y="3429000"/>
            <a:ext cx="38501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533400"/>
            <a:ext cx="5638800" cy="5257799"/>
          </a:xfrm>
        </p:spPr>
        <p:txBody>
          <a:bodyPr>
            <a:normAutofit/>
          </a:bodyPr>
          <a:lstStyle/>
          <a:p>
            <a:r>
              <a:rPr lang="en-CA" b="1" dirty="0" smtClean="0"/>
              <a:t>As you already know, opposite charges attract, while like </a:t>
            </a:r>
            <a:r>
              <a:rPr lang="en-US" b="1" dirty="0" smtClean="0"/>
              <a:t>charges repel.</a:t>
            </a:r>
          </a:p>
          <a:p>
            <a:r>
              <a:rPr lang="en-CA" b="1" dirty="0" smtClean="0"/>
              <a:t>This is very similar to a bar magnet (not a coincidence).</a:t>
            </a:r>
          </a:p>
          <a:p>
            <a:r>
              <a:rPr lang="en-CA" b="1" dirty="0" smtClean="0"/>
              <a:t>The computer applet shows the </a:t>
            </a:r>
            <a:r>
              <a:rPr lang="en-US" b="1" dirty="0" smtClean="0"/>
              <a:t>interaction between negatively charged particles (yellow) and positively charged particles (red).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00" y="57912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applet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2543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CA" b="1" dirty="0" smtClean="0"/>
              <a:t>It is possible to remove some of these electrons from the </a:t>
            </a:r>
            <a:r>
              <a:rPr lang="en-US" b="1" dirty="0" smtClean="0"/>
              <a:t>atom.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CA" b="1" dirty="0" smtClean="0"/>
              <a:t>If you've taken </a:t>
            </a:r>
            <a:r>
              <a:rPr lang="en-CA" b="1" dirty="0" err="1" smtClean="0"/>
              <a:t>Chem</a:t>
            </a:r>
            <a:r>
              <a:rPr lang="en-CA" b="1" dirty="0" smtClean="0"/>
              <a:t>, you know this can happen chemically. But here there is a physical component.</a:t>
            </a:r>
          </a:p>
          <a:p>
            <a:pPr algn="ctr">
              <a:buNone/>
            </a:pPr>
            <a:r>
              <a:rPr lang="en-US" sz="6000" b="1" dirty="0" smtClean="0"/>
              <a:t>How is this possible?</a:t>
            </a:r>
            <a:endParaRPr lang="en-US" sz="6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791200" cy="15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CA" b="1" dirty="0" smtClean="0"/>
              <a:t>When two dissimilar materials come into contact with one another, a chemical bond known as adhesion forms between the surfaces of the materials.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731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CA" b="1" dirty="0" smtClean="0"/>
              <a:t>When the materials are pulled apart, one material can ‘pull’ some stray electrons away from the other, thus the balance of electrons and protons will be upset.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787630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explain electrical interactions in terms of the law of conservation of </a:t>
            </a:r>
            <a:r>
              <a:rPr lang="en-CA" dirty="0" smtClean="0"/>
              <a:t>charge.</a:t>
            </a:r>
          </a:p>
          <a:p>
            <a:r>
              <a:rPr lang="en-CA" dirty="0" smtClean="0"/>
              <a:t>explain </a:t>
            </a:r>
            <a:r>
              <a:rPr lang="en-CA" dirty="0"/>
              <a:t>electrical interactions in terms of the repulsion and attraction of charges.</a:t>
            </a:r>
          </a:p>
          <a:p>
            <a:r>
              <a:rPr lang="en-US" dirty="0" smtClean="0"/>
              <a:t>compare </a:t>
            </a:r>
            <a:r>
              <a:rPr lang="en-US" dirty="0"/>
              <a:t>the methods of transferring charge ﴾conduction and induction﴿.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Electric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 way of measuring this difference in electrons is called </a:t>
            </a:r>
            <a:r>
              <a:rPr lang="en-US" b="1" dirty="0" smtClean="0"/>
              <a:t>electric charge.</a:t>
            </a:r>
          </a:p>
          <a:p>
            <a:r>
              <a:rPr lang="en-CA" b="1" dirty="0" smtClean="0"/>
              <a:t>Charge is given the symbol q and is measured in coulombs </a:t>
            </a:r>
            <a:r>
              <a:rPr lang="en-US" b="1" dirty="0" smtClean="0"/>
              <a:t>(C)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CA" b="1" dirty="0" smtClean="0"/>
              <a:t>1 coulomb of charge = 6.24 x 10</a:t>
            </a:r>
            <a:r>
              <a:rPr lang="en-CA" b="1" baseline="30000" dirty="0" smtClean="0"/>
              <a:t>18</a:t>
            </a:r>
            <a:r>
              <a:rPr lang="en-CA" b="1" dirty="0" smtClean="0"/>
              <a:t> electrons (more on this </a:t>
            </a:r>
            <a:r>
              <a:rPr lang="en-US" b="1" dirty="0" smtClean="0"/>
              <a:t>number later...)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33800"/>
            <a:ext cx="3962400" cy="111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Creating Electric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One way to create a charge is through friction.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6858000" cy="386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Law of Conservation of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CA" b="1" dirty="0" smtClean="0"/>
              <a:t>So </a:t>
            </a:r>
            <a:r>
              <a:rPr lang="en-CA" b="1" dirty="0" smtClean="0"/>
              <a:t>how is charge transferred from one object to another?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32265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Conduction and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b="1" dirty="0" smtClean="0"/>
              <a:t>Charge is transferred from one object to another </a:t>
            </a:r>
            <a:r>
              <a:rPr lang="en-CA" b="1" dirty="0" smtClean="0"/>
              <a:t>by </a:t>
            </a:r>
            <a:r>
              <a:rPr lang="en-US" b="1" dirty="0" smtClean="0"/>
              <a:t>one </a:t>
            </a:r>
            <a:r>
              <a:rPr lang="en-US" b="1" dirty="0" smtClean="0"/>
              <a:t>of two ways:</a:t>
            </a:r>
          </a:p>
          <a:p>
            <a:r>
              <a:rPr lang="en-CA" dirty="0" smtClean="0"/>
              <a:t>Conduction – Electrons and charge are transferred between </a:t>
            </a:r>
            <a:r>
              <a:rPr lang="en-CA" dirty="0" smtClean="0"/>
              <a:t>two </a:t>
            </a:r>
            <a:r>
              <a:rPr lang="en-US" dirty="0" smtClean="0"/>
              <a:t>objects </a:t>
            </a:r>
            <a:r>
              <a:rPr lang="en-US" dirty="0" smtClean="0"/>
              <a:t>by physical contact.</a:t>
            </a:r>
          </a:p>
          <a:p>
            <a:pPr lvl="2"/>
            <a:r>
              <a:rPr lang="en-US" dirty="0" smtClean="0">
                <a:hlinkClick r:id="rId2"/>
              </a:rPr>
              <a:t>conduction</a:t>
            </a:r>
            <a:endParaRPr lang="en-US" dirty="0" smtClean="0"/>
          </a:p>
          <a:p>
            <a:r>
              <a:rPr lang="en-CA" dirty="0" smtClean="0"/>
              <a:t>Induction – A charge transfer without physical contact, </a:t>
            </a:r>
            <a:r>
              <a:rPr lang="en-CA" dirty="0" smtClean="0"/>
              <a:t>but by </a:t>
            </a:r>
            <a:r>
              <a:rPr lang="en-CA" dirty="0" smtClean="0"/>
              <a:t>bringing a charged object near a neutral one.</a:t>
            </a:r>
          </a:p>
          <a:p>
            <a:pPr lvl="2"/>
            <a:r>
              <a:rPr lang="en-US" dirty="0" smtClean="0">
                <a:hlinkClick r:id="rId3"/>
              </a:rPr>
              <a:t>induction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Conduction: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153400" cy="50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772400" cy="50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Charge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If two charged objects are same size/surface area </a:t>
            </a:r>
            <a:r>
              <a:rPr lang="en-CA" b="1" dirty="0" smtClean="0"/>
              <a:t>and touch </a:t>
            </a:r>
            <a:r>
              <a:rPr lang="en-CA" b="1" dirty="0" smtClean="0"/>
              <a:t>each other, add the two charges together </a:t>
            </a:r>
            <a:r>
              <a:rPr lang="en-CA" b="1" dirty="0" smtClean="0"/>
              <a:t>and divide </a:t>
            </a:r>
            <a:r>
              <a:rPr lang="en-CA" b="1" dirty="0" smtClean="0"/>
              <a:t>the net charge by 2 to find the new charge </a:t>
            </a:r>
            <a:r>
              <a:rPr lang="en-CA" b="1" dirty="0" smtClean="0"/>
              <a:t>that each </a:t>
            </a:r>
            <a:r>
              <a:rPr lang="en-CA" b="1" dirty="0" smtClean="0"/>
              <a:t>object now has (nature tends towards neutrality).</a:t>
            </a:r>
          </a:p>
          <a:p>
            <a:r>
              <a:rPr lang="en-CA" b="1" dirty="0" smtClean="0"/>
              <a:t>ex</a:t>
            </a:r>
            <a:r>
              <a:rPr lang="en-CA" b="1" dirty="0" smtClean="0"/>
              <a:t>) A 5.0 kg steel ball with charge of 4.0 coulombs </a:t>
            </a:r>
            <a:r>
              <a:rPr lang="en-CA" b="1" dirty="0" smtClean="0"/>
              <a:t>comes into </a:t>
            </a:r>
            <a:r>
              <a:rPr lang="en-CA" b="1" dirty="0" smtClean="0"/>
              <a:t>contact with a neutral 5.0 kg steel ball. What </a:t>
            </a:r>
            <a:r>
              <a:rPr lang="en-CA" b="1" smtClean="0"/>
              <a:t>is </a:t>
            </a:r>
            <a:r>
              <a:rPr lang="en-CA" b="1" smtClean="0"/>
              <a:t>the overall </a:t>
            </a:r>
            <a:r>
              <a:rPr lang="en-CA" b="1" dirty="0" smtClean="0"/>
              <a:t>charge on each ball?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Physics 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800600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It was another bright and pleasant morning </a:t>
            </a:r>
            <a:r>
              <a:rPr lang="en-CA" dirty="0" smtClean="0"/>
              <a:t>on the </a:t>
            </a:r>
            <a:r>
              <a:rPr lang="en-CA" dirty="0"/>
              <a:t>island of Crete. The birds sang a </a:t>
            </a:r>
            <a:r>
              <a:rPr lang="en-CA" dirty="0" smtClean="0"/>
              <a:t>joyous morning </a:t>
            </a:r>
            <a:r>
              <a:rPr lang="en-CA" dirty="0"/>
              <a:t>song, welcoming the new day. The </a:t>
            </a:r>
            <a:r>
              <a:rPr lang="en-CA" dirty="0" smtClean="0"/>
              <a:t>bees busily </a:t>
            </a:r>
            <a:r>
              <a:rPr lang="en-CA" dirty="0"/>
              <a:t>went from flower to flower, greeting </a:t>
            </a:r>
            <a:r>
              <a:rPr lang="en-CA" dirty="0" smtClean="0"/>
              <a:t>each now </a:t>
            </a:r>
            <a:r>
              <a:rPr lang="en-CA" dirty="0"/>
              <a:t>pedal like a long lost friend. The sheep </a:t>
            </a:r>
            <a:r>
              <a:rPr lang="en-CA" dirty="0" smtClean="0"/>
              <a:t>sat around </a:t>
            </a:r>
            <a:r>
              <a:rPr lang="en-CA" dirty="0"/>
              <a:t>and chewed their cud, which is about </a:t>
            </a:r>
            <a:r>
              <a:rPr lang="en-CA" dirty="0" smtClean="0"/>
              <a:t>all that </a:t>
            </a:r>
            <a:r>
              <a:rPr lang="en-CA" dirty="0"/>
              <a:t>sheep ever really do anyhow, and inside </a:t>
            </a:r>
            <a:r>
              <a:rPr lang="en-CA" dirty="0" smtClean="0"/>
              <a:t>his tiny </a:t>
            </a:r>
            <a:r>
              <a:rPr lang="en-CA" dirty="0"/>
              <a:t>hut, </a:t>
            </a:r>
            <a:r>
              <a:rPr lang="en-CA" dirty="0" err="1" smtClean="0"/>
              <a:t>Putnamacles</a:t>
            </a:r>
            <a:r>
              <a:rPr lang="en-CA" dirty="0"/>
              <a:t>, typical Ancient Greek, woke </a:t>
            </a:r>
            <a:r>
              <a:rPr lang="en-CA" dirty="0" smtClean="0"/>
              <a:t>up with </a:t>
            </a:r>
            <a:r>
              <a:rPr lang="en-CA" dirty="0"/>
              <a:t>his usual unexplained large shock to </a:t>
            </a:r>
            <a:r>
              <a:rPr lang="en-CA" dirty="0" smtClean="0"/>
              <a:t>the </a:t>
            </a:r>
            <a:r>
              <a:rPr lang="en-US" dirty="0" smtClean="0"/>
              <a:t>head</a:t>
            </a:r>
            <a:r>
              <a:rPr lang="en-US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45912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047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438400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438400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6400800" cy="5486400"/>
          </a:xfrm>
        </p:spPr>
        <p:txBody>
          <a:bodyPr>
            <a:normAutofit fontScale="70000" lnSpcReduction="20000"/>
          </a:bodyPr>
          <a:lstStyle/>
          <a:p>
            <a:r>
              <a:rPr lang="en-CA" dirty="0" err="1" smtClean="0"/>
              <a:t>Putnamacles</a:t>
            </a:r>
            <a:r>
              <a:rPr lang="en-CA" dirty="0" smtClean="0"/>
              <a:t> is </a:t>
            </a:r>
            <a:r>
              <a:rPr lang="en-CA" dirty="0"/>
              <a:t>a Greek Philosopher, which means he </a:t>
            </a:r>
            <a:r>
              <a:rPr lang="en-CA" dirty="0" smtClean="0"/>
              <a:t>sits around </a:t>
            </a:r>
            <a:r>
              <a:rPr lang="en-CA" dirty="0"/>
              <a:t>all day thinking thoughts about things </a:t>
            </a:r>
            <a:r>
              <a:rPr lang="en-CA" dirty="0" smtClean="0"/>
              <a:t>that most </a:t>
            </a:r>
            <a:r>
              <a:rPr lang="en-CA" dirty="0"/>
              <a:t>people don’t bother ruffling their brows over</a:t>
            </a:r>
            <a:r>
              <a:rPr lang="en-CA" dirty="0" smtClean="0"/>
              <a:t>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	When </a:t>
            </a:r>
            <a:r>
              <a:rPr lang="en-CA" dirty="0"/>
              <a:t>he thinks a particularly good thought, he </a:t>
            </a:r>
            <a:r>
              <a:rPr lang="en-CA" dirty="0" smtClean="0"/>
              <a:t>writes it </a:t>
            </a:r>
            <a:r>
              <a:rPr lang="en-CA" dirty="0"/>
              <a:t>down, for future generations to learn from. </a:t>
            </a:r>
            <a:r>
              <a:rPr lang="en-CA" dirty="0" smtClean="0"/>
              <a:t>He doesn’t </a:t>
            </a:r>
            <a:r>
              <a:rPr lang="en-CA" dirty="0"/>
              <a:t>know it yet, but on this day, </a:t>
            </a:r>
            <a:r>
              <a:rPr lang="en-CA" dirty="0" err="1" smtClean="0"/>
              <a:t>Putnamacles</a:t>
            </a:r>
            <a:r>
              <a:rPr lang="en-CA" dirty="0" smtClean="0"/>
              <a:t> will discover </a:t>
            </a:r>
            <a:r>
              <a:rPr lang="en-CA" dirty="0"/>
              <a:t>something near and dear to us all here in </a:t>
            </a:r>
            <a:r>
              <a:rPr lang="en-CA" dirty="0" smtClean="0"/>
              <a:t>the </a:t>
            </a:r>
            <a:r>
              <a:rPr lang="en-US" dirty="0" smtClean="0"/>
              <a:t>21st </a:t>
            </a:r>
            <a:r>
              <a:rPr lang="en-US" dirty="0"/>
              <a:t>century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CA" dirty="0" smtClean="0"/>
              <a:t>	</a:t>
            </a:r>
          </a:p>
          <a:p>
            <a:pPr>
              <a:buNone/>
            </a:pPr>
            <a:r>
              <a:rPr lang="en-CA" dirty="0"/>
              <a:t>	</a:t>
            </a:r>
            <a:r>
              <a:rPr lang="en-CA" dirty="0" err="1" smtClean="0"/>
              <a:t>Putnamacles</a:t>
            </a:r>
            <a:r>
              <a:rPr lang="en-CA" dirty="0" smtClean="0"/>
              <a:t> </a:t>
            </a:r>
            <a:r>
              <a:rPr lang="en-CA" dirty="0"/>
              <a:t>walked outside of his hut to a pond of </a:t>
            </a:r>
            <a:r>
              <a:rPr lang="en-CA" dirty="0" smtClean="0"/>
              <a:t>water to </a:t>
            </a:r>
            <a:r>
              <a:rPr lang="en-CA" dirty="0"/>
              <a:t>glance at his reflection. He let out a </a:t>
            </a:r>
            <a:r>
              <a:rPr lang="en-CA" dirty="0" smtClean="0"/>
              <a:t> disappointed </a:t>
            </a:r>
            <a:r>
              <a:rPr lang="en-US" dirty="0" smtClean="0"/>
              <a:t>groan. </a:t>
            </a:r>
            <a:r>
              <a:rPr lang="en-CA" dirty="0" smtClean="0"/>
              <a:t>There </a:t>
            </a:r>
            <a:r>
              <a:rPr lang="en-CA" dirty="0"/>
              <a:t>was no denying it, </a:t>
            </a:r>
            <a:r>
              <a:rPr lang="en-CA" dirty="0" err="1" smtClean="0"/>
              <a:t>Putnamacles</a:t>
            </a:r>
            <a:r>
              <a:rPr lang="en-CA" dirty="0" smtClean="0"/>
              <a:t> </a:t>
            </a:r>
            <a:r>
              <a:rPr lang="en-CA" dirty="0"/>
              <a:t>had an Afro. And </a:t>
            </a:r>
            <a:r>
              <a:rPr lang="en-CA" dirty="0" smtClean="0"/>
              <a:t>it was </a:t>
            </a:r>
            <a:r>
              <a:rPr lang="en-CA" dirty="0"/>
              <a:t>at least 2500 years until Ben Harper.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9144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505200"/>
            <a:ext cx="15525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867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great philosopher </a:t>
            </a:r>
            <a:r>
              <a:rPr lang="en-US" dirty="0" smtClean="0"/>
              <a:t>began </a:t>
            </a:r>
            <a:r>
              <a:rPr lang="en-CA" dirty="0" smtClean="0"/>
              <a:t>to </a:t>
            </a:r>
            <a:r>
              <a:rPr lang="en-CA" dirty="0"/>
              <a:t>wonder why his hair </a:t>
            </a:r>
            <a:r>
              <a:rPr lang="en-CA" dirty="0" smtClean="0"/>
              <a:t>stood on </a:t>
            </a:r>
            <a:r>
              <a:rPr lang="en-CA" dirty="0"/>
              <a:t>end like this. Was it </a:t>
            </a:r>
            <a:r>
              <a:rPr lang="en-CA" dirty="0" smtClean="0"/>
              <a:t>the will </a:t>
            </a:r>
            <a:r>
              <a:rPr lang="en-CA" dirty="0"/>
              <a:t>of the Gods? </a:t>
            </a:r>
            <a:r>
              <a:rPr lang="en-CA" dirty="0" smtClean="0"/>
              <a:t>Probably, they </a:t>
            </a:r>
            <a:r>
              <a:rPr lang="en-CA" dirty="0"/>
              <a:t>had been screwing </a:t>
            </a:r>
            <a:r>
              <a:rPr lang="en-CA" dirty="0" smtClean="0"/>
              <a:t>him about </a:t>
            </a:r>
            <a:r>
              <a:rPr lang="en-CA" dirty="0"/>
              <a:t>all month long. </a:t>
            </a:r>
            <a:r>
              <a:rPr lang="en-CA" dirty="0" smtClean="0"/>
              <a:t>But what </a:t>
            </a:r>
            <a:r>
              <a:rPr lang="en-CA" dirty="0"/>
              <a:t>if it was the fault </a:t>
            </a:r>
            <a:r>
              <a:rPr lang="en-CA" dirty="0" smtClean="0"/>
              <a:t>of something </a:t>
            </a:r>
            <a:r>
              <a:rPr lang="en-CA" dirty="0"/>
              <a:t>else. He began </a:t>
            </a:r>
            <a:r>
              <a:rPr lang="en-CA" dirty="0" smtClean="0"/>
              <a:t>to ponder </a:t>
            </a:r>
            <a:r>
              <a:rPr lang="en-CA" dirty="0"/>
              <a:t>as he picked up </a:t>
            </a:r>
            <a:r>
              <a:rPr lang="en-CA" dirty="0" smtClean="0"/>
              <a:t>his </a:t>
            </a:r>
            <a:r>
              <a:rPr lang="en-CA" dirty="0" err="1" smtClean="0"/>
              <a:t>favorite</a:t>
            </a:r>
            <a:r>
              <a:rPr lang="en-CA" dirty="0" smtClean="0"/>
              <a:t> </a:t>
            </a:r>
            <a:r>
              <a:rPr lang="en-CA" dirty="0"/>
              <a:t>sheep and started </a:t>
            </a:r>
            <a:r>
              <a:rPr lang="en-CA" dirty="0" smtClean="0"/>
              <a:t>to comb </a:t>
            </a:r>
            <a:r>
              <a:rPr lang="en-CA" dirty="0"/>
              <a:t>it’s wool with his </a:t>
            </a:r>
            <a:r>
              <a:rPr lang="en-CA" dirty="0" smtClean="0"/>
              <a:t>amber comb </a:t>
            </a:r>
            <a:r>
              <a:rPr lang="en-CA" dirty="0"/>
              <a:t>(amber, of course, </a:t>
            </a:r>
            <a:r>
              <a:rPr lang="en-CA" dirty="0" smtClean="0"/>
              <a:t>not yet </a:t>
            </a:r>
            <a:r>
              <a:rPr lang="en-CA" dirty="0"/>
              <a:t>being realized as </a:t>
            </a:r>
            <a:r>
              <a:rPr lang="en-CA" dirty="0" smtClean="0"/>
              <a:t>a </a:t>
            </a:r>
            <a:r>
              <a:rPr lang="en-US" dirty="0" smtClean="0"/>
              <a:t>plentiful </a:t>
            </a:r>
            <a:r>
              <a:rPr lang="en-US" dirty="0"/>
              <a:t>source of </a:t>
            </a:r>
            <a:r>
              <a:rPr lang="en-US" dirty="0" smtClean="0"/>
              <a:t>dinosaur DNA</a:t>
            </a:r>
            <a:r>
              <a:rPr lang="en-US" dirty="0"/>
              <a:t>).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143000"/>
            <a:ext cx="1924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05200"/>
            <a:ext cx="2676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5638800" cy="4800600"/>
          </a:xfrm>
        </p:spPr>
        <p:txBody>
          <a:bodyPr>
            <a:normAutofit fontScale="92500"/>
          </a:bodyPr>
          <a:lstStyle/>
          <a:p>
            <a:r>
              <a:rPr lang="en-CA" dirty="0"/>
              <a:t>After a few moments </a:t>
            </a:r>
            <a:r>
              <a:rPr lang="en-CA" dirty="0" smtClean="0"/>
              <a:t>of </a:t>
            </a:r>
            <a:r>
              <a:rPr lang="en-US" dirty="0" smtClean="0"/>
              <a:t>combing</a:t>
            </a:r>
            <a:r>
              <a:rPr lang="en-US" dirty="0"/>
              <a:t>, </a:t>
            </a:r>
            <a:r>
              <a:rPr lang="en-US" dirty="0" err="1" smtClean="0"/>
              <a:t>Putnamacles</a:t>
            </a:r>
            <a:r>
              <a:rPr lang="en-US" dirty="0" smtClean="0"/>
              <a:t> noticed his </a:t>
            </a:r>
            <a:r>
              <a:rPr lang="en-US" dirty="0"/>
              <a:t>amber comb </a:t>
            </a:r>
            <a:r>
              <a:rPr lang="en-US" dirty="0" smtClean="0"/>
              <a:t>started behaving </a:t>
            </a:r>
            <a:r>
              <a:rPr lang="en-US" dirty="0"/>
              <a:t>strangely. It </a:t>
            </a:r>
            <a:r>
              <a:rPr lang="en-US" dirty="0" smtClean="0"/>
              <a:t>could </a:t>
            </a:r>
            <a:r>
              <a:rPr lang="en-CA" dirty="0" smtClean="0"/>
              <a:t>pick </a:t>
            </a:r>
            <a:r>
              <a:rPr lang="en-CA" dirty="0"/>
              <a:t>up bits of dust </a:t>
            </a:r>
            <a:r>
              <a:rPr lang="en-CA" dirty="0" smtClean="0"/>
              <a:t>and </a:t>
            </a:r>
            <a:r>
              <a:rPr lang="en-US" dirty="0" smtClean="0"/>
              <a:t>things </a:t>
            </a:r>
            <a:r>
              <a:rPr lang="en-US" dirty="0"/>
              <a:t>from the </a:t>
            </a:r>
            <a:r>
              <a:rPr lang="en-US" dirty="0" smtClean="0"/>
              <a:t>ground </a:t>
            </a:r>
            <a:r>
              <a:rPr lang="en-CA" dirty="0" smtClean="0"/>
              <a:t>which </a:t>
            </a:r>
            <a:r>
              <a:rPr lang="en-CA" dirty="0"/>
              <a:t>it couldn’t pick </a:t>
            </a:r>
            <a:r>
              <a:rPr lang="en-CA" dirty="0" smtClean="0"/>
              <a:t>up </a:t>
            </a:r>
            <a:r>
              <a:rPr lang="en-US" dirty="0" smtClean="0"/>
              <a:t>before</a:t>
            </a:r>
            <a:r>
              <a:rPr lang="en-US" dirty="0"/>
              <a:t>. The effect </a:t>
            </a:r>
            <a:r>
              <a:rPr lang="en-US" dirty="0" smtClean="0"/>
              <a:t>was really </a:t>
            </a:r>
            <a:r>
              <a:rPr lang="en-US" dirty="0"/>
              <a:t>quite </a:t>
            </a:r>
            <a:r>
              <a:rPr lang="en-US" dirty="0" smtClean="0"/>
              <a:t>amazing. </a:t>
            </a:r>
            <a:r>
              <a:rPr lang="en-US" dirty="0" err="1" smtClean="0"/>
              <a:t>Putnamalces</a:t>
            </a:r>
            <a:r>
              <a:rPr lang="en-US" dirty="0" smtClean="0"/>
              <a:t> </a:t>
            </a:r>
            <a:r>
              <a:rPr lang="en-US" dirty="0"/>
              <a:t>started to </a:t>
            </a:r>
            <a:r>
              <a:rPr lang="en-US" dirty="0" smtClean="0"/>
              <a:t>think about </a:t>
            </a:r>
            <a:r>
              <a:rPr lang="en-US" dirty="0"/>
              <a:t>this phenomenon.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3124200" cy="297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4572000"/>
          </a:xfrm>
        </p:spPr>
        <p:txBody>
          <a:bodyPr>
            <a:normAutofit/>
          </a:bodyPr>
          <a:lstStyle/>
          <a:p>
            <a:r>
              <a:rPr lang="en-CA" dirty="0"/>
              <a:t>He knew that there must be some sort of force </a:t>
            </a:r>
            <a:r>
              <a:rPr lang="en-CA" dirty="0" smtClean="0"/>
              <a:t>of attraction </a:t>
            </a:r>
            <a:r>
              <a:rPr lang="en-CA" dirty="0"/>
              <a:t>between the comb and the dust at work. </a:t>
            </a:r>
            <a:r>
              <a:rPr lang="en-CA" dirty="0" smtClean="0"/>
              <a:t>He </a:t>
            </a:r>
            <a:r>
              <a:rPr lang="en-US" dirty="0" smtClean="0"/>
              <a:t>knew </a:t>
            </a:r>
            <a:r>
              <a:rPr lang="en-US" dirty="0"/>
              <a:t>the force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CA" dirty="0" smtClean="0"/>
              <a:t>· </a:t>
            </a:r>
            <a:r>
              <a:rPr lang="en-CA" dirty="0"/>
              <a:t>Must be fairly strong, since it is strong enough </a:t>
            </a:r>
            <a:r>
              <a:rPr lang="en-CA" dirty="0" smtClean="0"/>
              <a:t>to overcome </a:t>
            </a:r>
            <a:r>
              <a:rPr lang="en-CA" dirty="0"/>
              <a:t>the force due to gravity</a:t>
            </a:r>
            <a:r>
              <a:rPr lang="en-CA" dirty="0" smtClean="0"/>
              <a:t>.</a:t>
            </a:r>
          </a:p>
          <a:p>
            <a:pPr lvl="1">
              <a:buNone/>
            </a:pPr>
            <a:r>
              <a:rPr lang="en-CA" dirty="0" smtClean="0"/>
              <a:t>· </a:t>
            </a:r>
            <a:r>
              <a:rPr lang="en-CA" dirty="0"/>
              <a:t>Was somehow created by rubbing the comb </a:t>
            </a:r>
            <a:r>
              <a:rPr lang="en-CA" dirty="0" smtClean="0"/>
              <a:t>through the </a:t>
            </a:r>
            <a:r>
              <a:rPr lang="en-CA" dirty="0"/>
              <a:t>hair and eventually it went away</a:t>
            </a:r>
            <a:r>
              <a:rPr lang="en-CA" dirty="0" smtClean="0"/>
              <a:t>. </a:t>
            </a:r>
          </a:p>
          <a:p>
            <a:pPr lvl="1">
              <a:buNone/>
            </a:pPr>
            <a:r>
              <a:rPr lang="en-CA" dirty="0" smtClean="0"/>
              <a:t>· </a:t>
            </a:r>
            <a:r>
              <a:rPr lang="en-CA" dirty="0"/>
              <a:t>Was dependant on distance, since the comb did </a:t>
            </a:r>
            <a:r>
              <a:rPr lang="en-CA" dirty="0" smtClean="0"/>
              <a:t>not pickup </a:t>
            </a:r>
            <a:r>
              <a:rPr lang="en-CA" dirty="0"/>
              <a:t>the dust until it was sort of close up to it.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724400"/>
          </a:xfrm>
        </p:spPr>
        <p:txBody>
          <a:bodyPr>
            <a:normAutofit/>
          </a:bodyPr>
          <a:lstStyle/>
          <a:p>
            <a:r>
              <a:rPr lang="en-CA" dirty="0" err="1" smtClean="0"/>
              <a:t>Putnamacles</a:t>
            </a:r>
            <a:r>
              <a:rPr lang="en-CA" dirty="0" smtClean="0"/>
              <a:t> </a:t>
            </a:r>
            <a:r>
              <a:rPr lang="en-CA" dirty="0"/>
              <a:t>decided to give this new force a name. He called it </a:t>
            </a:r>
            <a:r>
              <a:rPr lang="en-CA" dirty="0" err="1"/>
              <a:t>Elektron</a:t>
            </a:r>
            <a:r>
              <a:rPr lang="en-CA" dirty="0"/>
              <a:t>, </a:t>
            </a:r>
            <a:r>
              <a:rPr lang="en-CA" dirty="0" smtClean="0"/>
              <a:t>which conveniently </a:t>
            </a:r>
            <a:r>
              <a:rPr lang="en-CA" dirty="0"/>
              <a:t>was also the Greek word for amber.</a:t>
            </a:r>
          </a:p>
          <a:p>
            <a:r>
              <a:rPr lang="en-US" dirty="0"/>
              <a:t>“Well, how do </a:t>
            </a:r>
            <a:r>
              <a:rPr lang="en-US" dirty="0" smtClean="0"/>
              <a:t>you like </a:t>
            </a:r>
            <a:r>
              <a:rPr lang="en-US" dirty="0"/>
              <a:t>that. It </a:t>
            </a:r>
            <a:r>
              <a:rPr lang="en-US" dirty="0" smtClean="0"/>
              <a:t>wasn’t </a:t>
            </a:r>
            <a:r>
              <a:rPr lang="en-CA" dirty="0" smtClean="0"/>
              <a:t>the </a:t>
            </a:r>
            <a:r>
              <a:rPr lang="en-CA" dirty="0"/>
              <a:t>gods after all.” </a:t>
            </a:r>
            <a:r>
              <a:rPr lang="en-CA" dirty="0" smtClean="0"/>
              <a:t>he </a:t>
            </a:r>
            <a:r>
              <a:rPr lang="en-US" dirty="0" smtClean="0"/>
              <a:t>said </a:t>
            </a:r>
            <a:r>
              <a:rPr lang="en-US" dirty="0"/>
              <a:t>to his sheep.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28800"/>
            <a:ext cx="2476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/>
          <a:lstStyle/>
          <a:p>
            <a:r>
              <a:rPr lang="en-US" dirty="0"/>
              <a:t>But just then </a:t>
            </a:r>
            <a:r>
              <a:rPr lang="en-US" dirty="0" smtClean="0"/>
              <a:t>a large lightning bolt </a:t>
            </a:r>
            <a:r>
              <a:rPr lang="en-US" dirty="0"/>
              <a:t>fell from </a:t>
            </a:r>
            <a:r>
              <a:rPr lang="en-US" dirty="0" smtClean="0"/>
              <a:t>the sky </a:t>
            </a:r>
            <a:r>
              <a:rPr lang="en-US" dirty="0"/>
              <a:t>and </a:t>
            </a:r>
            <a:r>
              <a:rPr lang="en-US" dirty="0" smtClean="0"/>
              <a:t>smote him </a:t>
            </a:r>
            <a:r>
              <a:rPr lang="en-US" dirty="0"/>
              <a:t>but </a:t>
            </a:r>
            <a:r>
              <a:rPr lang="en-US" dirty="0" smtClean="0"/>
              <a:t>good. Now </a:t>
            </a:r>
            <a:r>
              <a:rPr lang="en-US" dirty="0"/>
              <a:t>lets </a:t>
            </a:r>
            <a:r>
              <a:rPr lang="en-US" dirty="0" smtClean="0"/>
              <a:t>get back </a:t>
            </a:r>
            <a:r>
              <a:rPr lang="en-US" dirty="0"/>
              <a:t>to Physics…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43000"/>
            <a:ext cx="24098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1137</Words>
  <Application>Microsoft Office PowerPoint</Application>
  <PresentationFormat>On-screen Show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Unit 2: Electric Fields and Forces</vt:lpstr>
      <vt:lpstr>Objectives</vt:lpstr>
      <vt:lpstr>A Physics Story…</vt:lpstr>
      <vt:lpstr>Slide 4</vt:lpstr>
      <vt:lpstr>Slide 5</vt:lpstr>
      <vt:lpstr>Slide 6</vt:lpstr>
      <vt:lpstr>Slide 7</vt:lpstr>
      <vt:lpstr>Slide 8</vt:lpstr>
      <vt:lpstr>Slide 9</vt:lpstr>
      <vt:lpstr>Conductors and Insulators: Grade 7 Review</vt:lpstr>
      <vt:lpstr>Applications</vt:lpstr>
      <vt:lpstr>Slide 12</vt:lpstr>
      <vt:lpstr>Mythbusting!</vt:lpstr>
      <vt:lpstr>Slide 14</vt:lpstr>
      <vt:lpstr>Charge in the Atom</vt:lpstr>
      <vt:lpstr>Slide 16</vt:lpstr>
      <vt:lpstr>Slide 17</vt:lpstr>
      <vt:lpstr>Slide 18</vt:lpstr>
      <vt:lpstr>Slide 19</vt:lpstr>
      <vt:lpstr>Electric Charge</vt:lpstr>
      <vt:lpstr>Creating Electric Charge</vt:lpstr>
      <vt:lpstr>Law of Conservation of Charge</vt:lpstr>
      <vt:lpstr>Conduction and Induction</vt:lpstr>
      <vt:lpstr>Conduction:</vt:lpstr>
      <vt:lpstr>Induction</vt:lpstr>
      <vt:lpstr>Charge Sharing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Electric Fields and Forces</dc:title>
  <dc:creator>wayde putnam</dc:creator>
  <cp:lastModifiedBy>wayde putnam</cp:lastModifiedBy>
  <cp:revision>3</cp:revision>
  <dcterms:created xsi:type="dcterms:W3CDTF">2010-11-30T18:56:58Z</dcterms:created>
  <dcterms:modified xsi:type="dcterms:W3CDTF">2010-12-09T18:47:10Z</dcterms:modified>
</cp:coreProperties>
</file>