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B6A1E-A2E2-497D-9497-217C94A80C6A}" type="datetimeFigureOut">
              <a:rPr lang="en-US" smtClean="0"/>
              <a:pPr/>
              <a:t>12/15/2010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4036A-5B75-4338-A799-7A3BFF9679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B6A1E-A2E2-497D-9497-217C94A80C6A}" type="datetimeFigureOut">
              <a:rPr lang="en-US" smtClean="0"/>
              <a:pPr/>
              <a:t>12/15/2010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4036A-5B75-4338-A799-7A3BFF9679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B6A1E-A2E2-497D-9497-217C94A80C6A}" type="datetimeFigureOut">
              <a:rPr lang="en-US" smtClean="0"/>
              <a:pPr/>
              <a:t>12/15/2010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4036A-5B75-4338-A799-7A3BFF9679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B6A1E-A2E2-497D-9497-217C94A80C6A}" type="datetimeFigureOut">
              <a:rPr lang="en-US" smtClean="0"/>
              <a:pPr/>
              <a:t>12/15/2010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4036A-5B75-4338-A799-7A3BFF9679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B6A1E-A2E2-497D-9497-217C94A80C6A}" type="datetimeFigureOut">
              <a:rPr lang="en-US" smtClean="0"/>
              <a:pPr/>
              <a:t>12/15/2010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4036A-5B75-4338-A799-7A3BFF9679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B6A1E-A2E2-497D-9497-217C94A80C6A}" type="datetimeFigureOut">
              <a:rPr lang="en-US" smtClean="0"/>
              <a:pPr/>
              <a:t>12/15/2010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4036A-5B75-4338-A799-7A3BFF9679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B6A1E-A2E2-497D-9497-217C94A80C6A}" type="datetimeFigureOut">
              <a:rPr lang="en-US" smtClean="0"/>
              <a:pPr/>
              <a:t>12/15/2010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4036A-5B75-4338-A799-7A3BFF9679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B6A1E-A2E2-497D-9497-217C94A80C6A}" type="datetimeFigureOut">
              <a:rPr lang="en-US" smtClean="0"/>
              <a:pPr/>
              <a:t>12/15/2010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4036A-5B75-4338-A799-7A3BFF9679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B6A1E-A2E2-497D-9497-217C94A80C6A}" type="datetimeFigureOut">
              <a:rPr lang="en-US" smtClean="0"/>
              <a:pPr/>
              <a:t>12/15/2010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4036A-5B75-4338-A799-7A3BFF9679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B6A1E-A2E2-497D-9497-217C94A80C6A}" type="datetimeFigureOut">
              <a:rPr lang="en-US" smtClean="0"/>
              <a:pPr/>
              <a:t>12/15/2010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4036A-5B75-4338-A799-7A3BFF9679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B6A1E-A2E2-497D-9497-217C94A80C6A}" type="datetimeFigureOut">
              <a:rPr lang="en-US" smtClean="0"/>
              <a:pPr/>
              <a:t>12/15/2010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4036A-5B75-4338-A799-7A3BFF9679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EB6A1E-A2E2-497D-9497-217C94A80C6A}" type="datetimeFigureOut">
              <a:rPr lang="en-US" smtClean="0"/>
              <a:pPr/>
              <a:t>12/15/2010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34036A-5B75-4338-A799-7A3BFF96797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FYSTGX-F1GM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1470025"/>
          </a:xfrm>
        </p:spPr>
        <p:txBody>
          <a:bodyPr/>
          <a:lstStyle/>
          <a:p>
            <a:r>
              <a:rPr lang="en-US" b="1" dirty="0"/>
              <a:t>Coulomb's</a:t>
            </a:r>
            <a:br>
              <a:rPr lang="en-US" b="1" dirty="0"/>
            </a:br>
            <a:r>
              <a:rPr lang="en-US" b="1" dirty="0"/>
              <a:t>Law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257800"/>
            <a:ext cx="6400800" cy="838200"/>
          </a:xfrm>
        </p:spPr>
        <p:txBody>
          <a:bodyPr/>
          <a:lstStyle/>
          <a:p>
            <a:r>
              <a:rPr lang="en-US" dirty="0" smtClean="0"/>
              <a:t>Lesson 2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52800" y="1905000"/>
            <a:ext cx="2291609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Q – So What Did </a:t>
            </a:r>
            <a:r>
              <a:rPr lang="en-US" b="1" dirty="0" smtClean="0"/>
              <a:t>Coulomb </a:t>
            </a:r>
            <a:r>
              <a:rPr lang="en-US" b="1" dirty="0" smtClean="0"/>
              <a:t>Find</a:t>
            </a:r>
            <a:r>
              <a:rPr lang="en-US" b="1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r>
              <a:rPr lang="en-US" b="1" dirty="0" smtClean="0"/>
              <a:t>Coulomb made two observations:</a:t>
            </a:r>
          </a:p>
          <a:p>
            <a:r>
              <a:rPr lang="en-US" b="1" dirty="0" smtClean="0"/>
              <a:t>Observation 1:</a:t>
            </a:r>
          </a:p>
          <a:p>
            <a:pPr lvl="1"/>
            <a:r>
              <a:rPr lang="en-CA" b="1" dirty="0" smtClean="0"/>
              <a:t>There is an inverse square relationship between </a:t>
            </a:r>
            <a:r>
              <a:rPr lang="en-CA" b="1" dirty="0" smtClean="0"/>
              <a:t>the magnitude </a:t>
            </a:r>
            <a:r>
              <a:rPr lang="en-CA" b="1" dirty="0" smtClean="0"/>
              <a:t>of the force and the separation of the objects.</a:t>
            </a:r>
          </a:p>
          <a:p>
            <a:endParaRPr lang="en-CA" b="1" dirty="0" smtClean="0"/>
          </a:p>
          <a:p>
            <a:endParaRPr lang="en-CA" b="1" dirty="0" smtClean="0"/>
          </a:p>
          <a:p>
            <a:pPr>
              <a:buNone/>
            </a:pPr>
            <a:endParaRPr lang="en-CA" b="1" dirty="0" smtClean="0"/>
          </a:p>
          <a:p>
            <a:r>
              <a:rPr lang="en-CA" b="1" dirty="0" smtClean="0"/>
              <a:t>where </a:t>
            </a:r>
            <a:r>
              <a:rPr lang="en-CA" b="1" dirty="0" smtClean="0"/>
              <a:t>r = distance between charged objects.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52800" y="3962400"/>
            <a:ext cx="2133600" cy="17161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Observation 2: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b="1" dirty="0" smtClean="0"/>
              <a:t>There is a direct relationship between the magnitude </a:t>
            </a:r>
            <a:r>
              <a:rPr lang="en-CA" b="1" dirty="0" smtClean="0"/>
              <a:t>of the </a:t>
            </a:r>
            <a:r>
              <a:rPr lang="en-CA" b="1" dirty="0" smtClean="0"/>
              <a:t>charges and the force.</a:t>
            </a:r>
          </a:p>
          <a:p>
            <a:endParaRPr lang="en-CA" b="1" dirty="0" smtClean="0"/>
          </a:p>
          <a:p>
            <a:pPr>
              <a:buNone/>
            </a:pPr>
            <a:endParaRPr lang="en-CA" b="1" dirty="0" smtClean="0"/>
          </a:p>
          <a:p>
            <a:r>
              <a:rPr lang="en-CA" b="1" dirty="0" smtClean="0"/>
              <a:t>Together</a:t>
            </a:r>
            <a:r>
              <a:rPr lang="en-CA" b="1" dirty="0" smtClean="0"/>
              <a:t>, Coulomb was able to write a proportionality </a:t>
            </a:r>
            <a:r>
              <a:rPr lang="en-CA" b="1" dirty="0" smtClean="0"/>
              <a:t>for </a:t>
            </a:r>
            <a:r>
              <a:rPr lang="en-US" b="1" dirty="0" smtClean="0"/>
              <a:t>the </a:t>
            </a:r>
            <a:r>
              <a:rPr lang="en-US" b="1" dirty="0" smtClean="0"/>
              <a:t>electric force: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95600" y="2743200"/>
            <a:ext cx="2971800" cy="11237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0" y="4952999"/>
            <a:ext cx="2743200" cy="17000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Note the similarity...</a:t>
            </a:r>
            <a:endParaRPr 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1524000"/>
            <a:ext cx="7840494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 fontScale="70000" lnSpcReduction="20000"/>
          </a:bodyPr>
          <a:lstStyle/>
          <a:p>
            <a:r>
              <a:rPr lang="en-CA" b="1" dirty="0" smtClean="0"/>
              <a:t>Any proportionality can be made into an equation </a:t>
            </a:r>
            <a:r>
              <a:rPr lang="en-CA" b="1" dirty="0" smtClean="0"/>
              <a:t>by </a:t>
            </a:r>
            <a:r>
              <a:rPr lang="en-US" b="1" dirty="0" smtClean="0"/>
              <a:t>introducing </a:t>
            </a:r>
            <a:r>
              <a:rPr lang="en-US" b="1" dirty="0" smtClean="0"/>
              <a:t>a constant.</a:t>
            </a:r>
          </a:p>
          <a:p>
            <a:r>
              <a:rPr lang="en-CA" b="1" dirty="0" smtClean="0"/>
              <a:t>For Coulomb's Law, the constant k is used.</a:t>
            </a:r>
          </a:p>
          <a:p>
            <a:endParaRPr lang="en-US" b="1" dirty="0" smtClean="0"/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b="1" dirty="0" smtClean="0"/>
              <a:t>When </a:t>
            </a:r>
            <a:r>
              <a:rPr lang="en-US" b="1" dirty="0" smtClean="0"/>
              <a:t>substituted, we get</a:t>
            </a:r>
            <a:r>
              <a:rPr lang="en-US" b="1" dirty="0" smtClean="0"/>
              <a:t>:</a:t>
            </a:r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endParaRPr lang="en-US" b="1" dirty="0" smtClean="0"/>
          </a:p>
          <a:p>
            <a:r>
              <a:rPr lang="en-CA" b="1" dirty="0" smtClean="0"/>
              <a:t>where</a:t>
            </a:r>
            <a:r>
              <a:rPr lang="en-CA" b="1" dirty="0" smtClean="0"/>
              <a:t>: F</a:t>
            </a:r>
            <a:r>
              <a:rPr lang="en-CA" b="1" baseline="-25000" dirty="0" smtClean="0"/>
              <a:t>e</a:t>
            </a:r>
            <a:r>
              <a:rPr lang="en-CA" b="1" dirty="0" smtClean="0"/>
              <a:t> = electric force between charged objects (N)</a:t>
            </a:r>
          </a:p>
          <a:p>
            <a:r>
              <a:rPr lang="en-US" b="1" dirty="0" smtClean="0"/>
              <a:t>k = electrostatic constant (Nm</a:t>
            </a:r>
            <a:r>
              <a:rPr lang="en-US" b="1" baseline="30000" dirty="0" smtClean="0"/>
              <a:t>2</a:t>
            </a:r>
            <a:r>
              <a:rPr lang="en-US" b="1" dirty="0" smtClean="0"/>
              <a:t>/C</a:t>
            </a:r>
            <a:r>
              <a:rPr lang="en-US" b="1" baseline="30000" dirty="0" smtClean="0"/>
              <a:t>2</a:t>
            </a:r>
            <a:r>
              <a:rPr lang="en-US" b="1" dirty="0" smtClean="0"/>
              <a:t>)</a:t>
            </a:r>
          </a:p>
          <a:p>
            <a:r>
              <a:rPr lang="en-US" b="1" dirty="0" smtClean="0"/>
              <a:t>q</a:t>
            </a:r>
            <a:r>
              <a:rPr lang="en-US" b="1" baseline="-25000" dirty="0" smtClean="0"/>
              <a:t>1</a:t>
            </a:r>
            <a:r>
              <a:rPr lang="en-US" b="1" dirty="0" smtClean="0"/>
              <a:t> = charge on object 1 (C)</a:t>
            </a:r>
          </a:p>
          <a:p>
            <a:r>
              <a:rPr lang="en-US" b="1" dirty="0" smtClean="0"/>
              <a:t>q</a:t>
            </a:r>
            <a:r>
              <a:rPr lang="en-US" b="1" baseline="-25000" dirty="0" smtClean="0"/>
              <a:t>2</a:t>
            </a:r>
            <a:r>
              <a:rPr lang="en-US" b="1" dirty="0" smtClean="0"/>
              <a:t> = charge on object 2 (C)</a:t>
            </a:r>
          </a:p>
          <a:p>
            <a:r>
              <a:rPr lang="en-CA" b="1" dirty="0" smtClean="0"/>
              <a:t>r = distance between charges (m)</a:t>
            </a:r>
            <a:endParaRPr lang="en-US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799" y="1524000"/>
            <a:ext cx="5667375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38600" y="2514600"/>
            <a:ext cx="3124200" cy="16758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b="1" dirty="0" smtClean="0"/>
              <a:t>ex) Determine the magnitude of the electrostatic </a:t>
            </a:r>
            <a:r>
              <a:rPr lang="en-CA" b="1" dirty="0" smtClean="0"/>
              <a:t>force </a:t>
            </a:r>
            <a:r>
              <a:rPr lang="en-US" b="1" dirty="0" smtClean="0"/>
              <a:t>between </a:t>
            </a:r>
            <a:r>
              <a:rPr lang="en-US" b="1" dirty="0" smtClean="0"/>
              <a:t>each object.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2971800"/>
            <a:ext cx="4896465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b="1" dirty="0" smtClean="0"/>
              <a:t>*What is the direction of the force?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b="1" dirty="0" smtClean="0"/>
              <a:t>Because each charge is +</a:t>
            </a:r>
            <a:r>
              <a:rPr lang="en-CA" b="1" dirty="0" err="1" smtClean="0"/>
              <a:t>ive</a:t>
            </a:r>
            <a:r>
              <a:rPr lang="en-CA" b="1" dirty="0" smtClean="0"/>
              <a:t>, it is a repulsive </a:t>
            </a:r>
            <a:r>
              <a:rPr lang="en-CA" b="1" dirty="0" smtClean="0"/>
              <a:t>force. Which </a:t>
            </a:r>
            <a:r>
              <a:rPr lang="en-CA" b="1" dirty="0" smtClean="0"/>
              <a:t>means q</a:t>
            </a:r>
            <a:r>
              <a:rPr lang="en-CA" b="1" baseline="-25000" dirty="0" smtClean="0"/>
              <a:t>1</a:t>
            </a:r>
            <a:r>
              <a:rPr lang="en-CA" b="1" dirty="0" smtClean="0"/>
              <a:t> moves left at 26 N and q</a:t>
            </a:r>
            <a:r>
              <a:rPr lang="en-CA" b="1" baseline="-25000" dirty="0" smtClean="0"/>
              <a:t>2</a:t>
            </a:r>
            <a:r>
              <a:rPr lang="en-CA" b="1" dirty="0" smtClean="0"/>
              <a:t> moves </a:t>
            </a:r>
            <a:r>
              <a:rPr lang="en-CA" b="1" dirty="0" smtClean="0"/>
              <a:t>right </a:t>
            </a:r>
            <a:r>
              <a:rPr lang="en-US" b="1" dirty="0" smtClean="0"/>
              <a:t>at </a:t>
            </a:r>
            <a:r>
              <a:rPr lang="en-US" b="1" dirty="0" smtClean="0"/>
              <a:t>26 N</a:t>
            </a:r>
            <a:r>
              <a:rPr lang="en-US" b="1" dirty="0" smtClean="0"/>
              <a:t>.</a:t>
            </a:r>
          </a:p>
          <a:p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3429000"/>
            <a:ext cx="51816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b="1" dirty="0" smtClean="0"/>
              <a:t>ex) Determine the magnitude and direction of </a:t>
            </a:r>
            <a:r>
              <a:rPr lang="en-CA" b="1" dirty="0" smtClean="0"/>
              <a:t>the electrostatic </a:t>
            </a:r>
            <a:r>
              <a:rPr lang="en-CA" b="1" dirty="0" smtClean="0"/>
              <a:t>force between each object.</a:t>
            </a:r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3276600"/>
            <a:ext cx="5181600" cy="1332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b="1" dirty="0" smtClean="0"/>
              <a:t>ex) The two charges below are now brought into </a:t>
            </a:r>
            <a:r>
              <a:rPr lang="en-CA" b="1" dirty="0" smtClean="0"/>
              <a:t>contact with </a:t>
            </a:r>
            <a:r>
              <a:rPr lang="en-CA" b="1" dirty="0" smtClean="0"/>
              <a:t>one another then separated. What is </a:t>
            </a:r>
            <a:r>
              <a:rPr lang="en-CA" b="1" dirty="0" smtClean="0"/>
              <a:t>the electrostatic </a:t>
            </a:r>
            <a:r>
              <a:rPr lang="en-CA" b="1" dirty="0" smtClean="0"/>
              <a:t>force between the objects?</a:t>
            </a:r>
            <a:endParaRPr lang="en-U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3733800"/>
            <a:ext cx="5562600" cy="15583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b="1" dirty="0" smtClean="0"/>
              <a:t>ex) The electrostatic force between 2 small </a:t>
            </a:r>
            <a:r>
              <a:rPr lang="en-CA" b="1" dirty="0" smtClean="0"/>
              <a:t>charged objects </a:t>
            </a:r>
            <a:r>
              <a:rPr lang="en-CA" b="1" dirty="0" smtClean="0"/>
              <a:t>is 5.0 x </a:t>
            </a:r>
            <a:r>
              <a:rPr lang="en-CA" b="1" dirty="0" smtClean="0"/>
              <a:t>10</a:t>
            </a:r>
            <a:r>
              <a:rPr lang="en-CA" b="1" baseline="30000" dirty="0" smtClean="0"/>
              <a:t>-5</a:t>
            </a:r>
            <a:r>
              <a:rPr lang="en-CA" b="1" dirty="0" smtClean="0"/>
              <a:t> </a:t>
            </a:r>
            <a:r>
              <a:rPr lang="en-US" b="1" dirty="0" smtClean="0"/>
              <a:t>N</a:t>
            </a:r>
            <a:r>
              <a:rPr lang="en-US" b="1" dirty="0" smtClean="0"/>
              <a:t>. Find Fe if</a:t>
            </a:r>
            <a:r>
              <a:rPr lang="en-US" b="1" dirty="0" smtClean="0"/>
              <a:t>:</a:t>
            </a:r>
            <a:endParaRPr lang="en-US" b="1" dirty="0" smtClean="0"/>
          </a:p>
          <a:p>
            <a:r>
              <a:rPr lang="en-US" b="1" dirty="0" smtClean="0"/>
              <a:t>distance </a:t>
            </a:r>
            <a:r>
              <a:rPr lang="en-US" b="1" dirty="0" smtClean="0"/>
              <a:t>is doubled</a:t>
            </a:r>
            <a:r>
              <a:rPr lang="en-US" b="1" dirty="0" smtClean="0"/>
              <a:t>.</a:t>
            </a:r>
          </a:p>
          <a:p>
            <a:endParaRPr lang="en-US" b="1" dirty="0" smtClean="0"/>
          </a:p>
          <a:p>
            <a:pPr>
              <a:buNone/>
            </a:pPr>
            <a:endParaRPr lang="en-US" b="1" dirty="0" smtClean="0"/>
          </a:p>
          <a:p>
            <a:r>
              <a:rPr lang="en-CA" b="1" dirty="0" smtClean="0"/>
              <a:t>charge </a:t>
            </a:r>
            <a:r>
              <a:rPr lang="en-CA" b="1" dirty="0" smtClean="0"/>
              <a:t>on one object is tripled, while the charge </a:t>
            </a:r>
            <a:r>
              <a:rPr lang="en-CA" b="1" dirty="0" smtClean="0"/>
              <a:t>on </a:t>
            </a:r>
            <a:r>
              <a:rPr lang="en-US" b="1" dirty="0" smtClean="0"/>
              <a:t>the </a:t>
            </a:r>
            <a:r>
              <a:rPr lang="en-US" b="1" dirty="0" smtClean="0"/>
              <a:t>other is halved.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b="1" dirty="0" smtClean="0"/>
              <a:t>ex) In a hydrogen atom, the average separation </a:t>
            </a:r>
            <a:r>
              <a:rPr lang="en-CA" b="1" dirty="0" smtClean="0"/>
              <a:t>distance between </a:t>
            </a:r>
            <a:r>
              <a:rPr lang="en-CA" b="1" dirty="0" smtClean="0"/>
              <a:t>the nucleus and electron is 5.3 x </a:t>
            </a:r>
            <a:r>
              <a:rPr lang="en-CA" b="1" dirty="0" smtClean="0"/>
              <a:t>10</a:t>
            </a:r>
            <a:r>
              <a:rPr lang="en-CA" b="1" baseline="30000" dirty="0" smtClean="0"/>
              <a:t>-11</a:t>
            </a:r>
            <a:r>
              <a:rPr lang="en-CA" b="1" dirty="0" smtClean="0"/>
              <a:t> </a:t>
            </a:r>
            <a:r>
              <a:rPr lang="en-US" b="1" dirty="0" smtClean="0"/>
              <a:t>m</a:t>
            </a:r>
            <a:r>
              <a:rPr lang="en-US" b="1" dirty="0" smtClean="0"/>
              <a:t>. </a:t>
            </a:r>
            <a:r>
              <a:rPr lang="en-US" b="1" dirty="0" smtClean="0"/>
              <a:t>Using </a:t>
            </a:r>
            <a:r>
              <a:rPr lang="en-CA" b="1" dirty="0" smtClean="0"/>
              <a:t>your </a:t>
            </a:r>
            <a:r>
              <a:rPr lang="en-CA" b="1" dirty="0" smtClean="0"/>
              <a:t>data sheet, compare the gravitational and </a:t>
            </a:r>
            <a:r>
              <a:rPr lang="en-CA" b="1" dirty="0" smtClean="0"/>
              <a:t>electric </a:t>
            </a:r>
            <a:r>
              <a:rPr lang="en-US" b="1" dirty="0" smtClean="0"/>
              <a:t>forces </a:t>
            </a:r>
            <a:r>
              <a:rPr lang="en-US" b="1" dirty="0" smtClean="0"/>
              <a:t>at work.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/>
              <a:t>explain, qualitatively, the principles pertinent to </a:t>
            </a:r>
            <a:r>
              <a:rPr lang="en-CA" dirty="0" smtClean="0"/>
              <a:t>Coulomb’s </a:t>
            </a:r>
            <a:r>
              <a:rPr lang="en-CA" dirty="0"/>
              <a:t>torsion balance experiment.</a:t>
            </a:r>
          </a:p>
          <a:p>
            <a:r>
              <a:rPr lang="en-CA" dirty="0" smtClean="0"/>
              <a:t>apply Coulomb’s </a:t>
            </a:r>
            <a:r>
              <a:rPr lang="en-CA" dirty="0"/>
              <a:t>law, quantitatively, to analyze the interaction of two point charges.</a:t>
            </a:r>
          </a:p>
          <a:p>
            <a:r>
              <a:rPr lang="en-CA" dirty="0" smtClean="0"/>
              <a:t>compare</a:t>
            </a:r>
            <a:r>
              <a:rPr lang="en-CA" dirty="0"/>
              <a:t>, qualitatively and quantitatively, the inverse square relationship as </a:t>
            </a:r>
            <a:r>
              <a:rPr lang="en-CA" dirty="0" smtClean="0"/>
              <a:t>it is </a:t>
            </a:r>
            <a:r>
              <a:rPr lang="en-CA" dirty="0"/>
              <a:t>expressed by </a:t>
            </a:r>
            <a:r>
              <a:rPr lang="en-CA" dirty="0" smtClean="0"/>
              <a:t>Coulomb’s </a:t>
            </a:r>
            <a:r>
              <a:rPr lang="en-CA" dirty="0"/>
              <a:t>law and by </a:t>
            </a:r>
            <a:r>
              <a:rPr lang="en-CA" dirty="0" smtClean="0"/>
              <a:t>Newton’s </a:t>
            </a:r>
            <a:r>
              <a:rPr lang="en-CA" dirty="0"/>
              <a:t>universal law of gravitation.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Coulomb (C)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lnSpcReduction="10000"/>
          </a:bodyPr>
          <a:lstStyle/>
          <a:p>
            <a:r>
              <a:rPr lang="en-CA" b="1" dirty="0" smtClean="0"/>
              <a:t>Let's talk a little about the unit of C...</a:t>
            </a:r>
          </a:p>
          <a:p>
            <a:r>
              <a:rPr lang="en-CA" b="1" dirty="0" smtClean="0"/>
              <a:t>1 </a:t>
            </a:r>
            <a:r>
              <a:rPr lang="en-CA" b="1" dirty="0" smtClean="0"/>
              <a:t>C is the amount of charge on 6.25 x </a:t>
            </a:r>
            <a:r>
              <a:rPr lang="en-CA" b="1" dirty="0" smtClean="0"/>
              <a:t>10</a:t>
            </a:r>
            <a:r>
              <a:rPr lang="en-CA" b="1" baseline="30000" dirty="0" smtClean="0"/>
              <a:t>18</a:t>
            </a:r>
            <a:r>
              <a:rPr lang="en-CA" b="1" dirty="0" smtClean="0"/>
              <a:t> individual </a:t>
            </a:r>
            <a:r>
              <a:rPr lang="en-CA" b="1" dirty="0" smtClean="0"/>
              <a:t>electrons (the amount of charge </a:t>
            </a:r>
            <a:r>
              <a:rPr lang="en-CA" b="1" dirty="0" smtClean="0"/>
              <a:t>passing through </a:t>
            </a:r>
            <a:r>
              <a:rPr lang="en-CA" b="1" dirty="0" smtClean="0"/>
              <a:t>a 60 W light bulb in 2.0 s).</a:t>
            </a:r>
          </a:p>
          <a:p>
            <a:r>
              <a:rPr lang="en-CA" b="1" dirty="0" smtClean="0"/>
              <a:t>ex) What is the charge on a single electron?</a:t>
            </a:r>
          </a:p>
          <a:p>
            <a:endParaRPr lang="en-CA" b="1" dirty="0" smtClean="0"/>
          </a:p>
          <a:p>
            <a:endParaRPr lang="en-CA" b="1" dirty="0" smtClean="0"/>
          </a:p>
          <a:p>
            <a:r>
              <a:rPr lang="en-CA" b="1" dirty="0" smtClean="0"/>
              <a:t>This </a:t>
            </a:r>
            <a:r>
              <a:rPr lang="en-CA" b="1" dirty="0" smtClean="0"/>
              <a:t>amount is called the elementary charge.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Ex) </a:t>
            </a:r>
            <a:r>
              <a:rPr lang="en-CA" b="1" dirty="0" smtClean="0"/>
              <a:t>How </a:t>
            </a:r>
            <a:r>
              <a:rPr lang="en-CA" b="1" dirty="0" smtClean="0"/>
              <a:t>many free electrons are on </a:t>
            </a:r>
            <a:r>
              <a:rPr lang="en-CA" b="1" dirty="0" smtClean="0"/>
              <a:t>this </a:t>
            </a:r>
            <a:r>
              <a:rPr lang="en-US" b="1" dirty="0" smtClean="0"/>
              <a:t>charged </a:t>
            </a:r>
            <a:r>
              <a:rPr lang="en-US" b="1" dirty="0" smtClean="0"/>
              <a:t>object?</a:t>
            </a:r>
            <a:endParaRPr lang="en-US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38600" y="2362200"/>
            <a:ext cx="2052637" cy="150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Diploma Question Alert!</a:t>
            </a:r>
            <a:endParaRPr lang="en-US" dirty="0"/>
          </a:p>
        </p:txBody>
      </p:sp>
      <p:pic>
        <p:nvPicPr>
          <p:cNvPr id="205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1371600"/>
            <a:ext cx="7315200" cy="51889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762000"/>
            <a:ext cx="8273518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Coulomb's Law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CA" b="1" dirty="0"/>
              <a:t>The problem of the electric </a:t>
            </a:r>
            <a:r>
              <a:rPr lang="en-CA" b="1" dirty="0" smtClean="0"/>
              <a:t>force </a:t>
            </a:r>
            <a:r>
              <a:rPr lang="en-US" b="1" dirty="0" smtClean="0"/>
              <a:t>puzzled a great physicist</a:t>
            </a:r>
            <a:r>
              <a:rPr lang="en-US" b="1" dirty="0"/>
              <a:t>: Charles Coulomb (</a:t>
            </a:r>
            <a:r>
              <a:rPr lang="en-US" b="1" dirty="0" smtClean="0"/>
              <a:t>1736-1806</a:t>
            </a:r>
            <a:r>
              <a:rPr lang="en-US" b="1" dirty="0"/>
              <a:t>).</a:t>
            </a:r>
          </a:p>
          <a:p>
            <a:r>
              <a:rPr lang="en-CA" b="1" dirty="0"/>
              <a:t>Coulomb wanted a way </a:t>
            </a:r>
            <a:r>
              <a:rPr lang="en-CA" b="1" dirty="0" smtClean="0"/>
              <a:t>of </a:t>
            </a:r>
            <a:r>
              <a:rPr lang="en-US" b="1" dirty="0" smtClean="0"/>
              <a:t>measuring </a:t>
            </a:r>
            <a:r>
              <a:rPr lang="en-US" b="1" dirty="0"/>
              <a:t>the force </a:t>
            </a:r>
            <a:r>
              <a:rPr lang="en-US" b="1" dirty="0" smtClean="0"/>
              <a:t>acting </a:t>
            </a:r>
            <a:r>
              <a:rPr lang="en-CA" b="1" dirty="0" smtClean="0"/>
              <a:t>between </a:t>
            </a:r>
            <a:r>
              <a:rPr lang="en-CA" b="1" dirty="0"/>
              <a:t>two charged objects. </a:t>
            </a:r>
            <a:endParaRPr lang="en-CA" b="1" dirty="0" smtClean="0"/>
          </a:p>
          <a:p>
            <a:r>
              <a:rPr lang="en-CA" b="1" dirty="0" smtClean="0"/>
              <a:t>But because </a:t>
            </a:r>
            <a:r>
              <a:rPr lang="en-CA" b="1" dirty="0"/>
              <a:t>the force was quite </a:t>
            </a:r>
            <a:r>
              <a:rPr lang="en-CA" b="1" dirty="0" smtClean="0"/>
              <a:t>small (he </a:t>
            </a:r>
            <a:r>
              <a:rPr lang="en-CA" b="1" dirty="0"/>
              <a:t>could only generate charge </a:t>
            </a:r>
            <a:r>
              <a:rPr lang="en-CA" b="1" dirty="0" smtClean="0"/>
              <a:t>by friction</a:t>
            </a:r>
            <a:r>
              <a:rPr lang="en-CA" b="1" dirty="0"/>
              <a:t>), he had to use a </a:t>
            </a:r>
            <a:r>
              <a:rPr lang="en-CA" b="1" dirty="0" smtClean="0"/>
              <a:t>very </a:t>
            </a:r>
            <a:r>
              <a:rPr lang="en-US" b="1" dirty="0" smtClean="0"/>
              <a:t>delicate </a:t>
            </a:r>
            <a:r>
              <a:rPr lang="en-US" b="1" dirty="0"/>
              <a:t>apparatus...</a:t>
            </a:r>
          </a:p>
          <a:p>
            <a:r>
              <a:rPr lang="en-CA" b="1" dirty="0"/>
              <a:t>What kind of apparatus should he use?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609600"/>
            <a:ext cx="5410200" cy="5715000"/>
          </a:xfrm>
        </p:spPr>
        <p:txBody>
          <a:bodyPr>
            <a:normAutofit/>
          </a:bodyPr>
          <a:lstStyle/>
          <a:p>
            <a:r>
              <a:rPr lang="en-CA" b="1" dirty="0"/>
              <a:t>Coulomb needed a way of measuring very small </a:t>
            </a:r>
            <a:r>
              <a:rPr lang="en-CA" b="1" dirty="0" smtClean="0"/>
              <a:t>forces between </a:t>
            </a:r>
            <a:r>
              <a:rPr lang="en-CA" b="1" dirty="0"/>
              <a:t>objects: his idea for measuring was called </a:t>
            </a:r>
            <a:r>
              <a:rPr lang="en-CA" b="1" dirty="0" smtClean="0"/>
              <a:t>a </a:t>
            </a:r>
            <a:r>
              <a:rPr lang="en-US" b="1" dirty="0" smtClean="0"/>
              <a:t>torsion </a:t>
            </a:r>
            <a:r>
              <a:rPr lang="en-US" b="1" dirty="0"/>
              <a:t>balance (1777).</a:t>
            </a:r>
          </a:p>
          <a:p>
            <a:r>
              <a:rPr lang="en-US" b="1" dirty="0"/>
              <a:t>A </a:t>
            </a:r>
            <a:r>
              <a:rPr lang="en-US" b="1" dirty="0" smtClean="0"/>
              <a:t>similar </a:t>
            </a:r>
            <a:r>
              <a:rPr lang="en-US" b="1" dirty="0"/>
              <a:t>apparatus </a:t>
            </a:r>
            <a:r>
              <a:rPr lang="en-US" b="1" dirty="0" smtClean="0"/>
              <a:t>was </a:t>
            </a:r>
            <a:r>
              <a:rPr lang="en-CA" b="1" dirty="0" smtClean="0"/>
              <a:t>used </a:t>
            </a:r>
            <a:r>
              <a:rPr lang="en-CA" b="1" dirty="0"/>
              <a:t>again in 1798 by </a:t>
            </a:r>
            <a:r>
              <a:rPr lang="en-CA" b="1" dirty="0" smtClean="0"/>
              <a:t> Henry </a:t>
            </a:r>
            <a:r>
              <a:rPr lang="en-US" b="1" dirty="0" smtClean="0"/>
              <a:t>Cavendish </a:t>
            </a:r>
            <a:r>
              <a:rPr lang="en-US" b="1" dirty="0"/>
              <a:t>in order </a:t>
            </a:r>
            <a:r>
              <a:rPr lang="en-US" b="1" dirty="0" smtClean="0"/>
              <a:t>to </a:t>
            </a:r>
            <a:r>
              <a:rPr lang="en-CA" b="1" dirty="0" smtClean="0"/>
              <a:t>determine </a:t>
            </a:r>
            <a:r>
              <a:rPr lang="en-CA" b="1" dirty="0"/>
              <a:t>the density of </a:t>
            </a:r>
            <a:r>
              <a:rPr lang="en-CA" b="1" dirty="0" smtClean="0"/>
              <a:t>the </a:t>
            </a:r>
            <a:r>
              <a:rPr lang="en-US" b="1" dirty="0" smtClean="0"/>
              <a:t>Earth </a:t>
            </a:r>
            <a:r>
              <a:rPr lang="en-US" b="1" dirty="0"/>
              <a:t>and, eventually, G.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62600" y="1905000"/>
            <a:ext cx="3105150" cy="395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b="1" dirty="0"/>
              <a:t>How did the Torsion Balance Work?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410200" cy="4724400"/>
          </a:xfrm>
        </p:spPr>
        <p:txBody>
          <a:bodyPr>
            <a:normAutofit fontScale="92500" lnSpcReduction="20000"/>
          </a:bodyPr>
          <a:lstStyle/>
          <a:p>
            <a:r>
              <a:rPr lang="en-CA" b="1" dirty="0"/>
              <a:t>Coulomb would charge the </a:t>
            </a:r>
            <a:r>
              <a:rPr lang="en-CA" b="1" dirty="0" smtClean="0"/>
              <a:t>balls by </a:t>
            </a:r>
            <a:r>
              <a:rPr lang="en-CA" b="1" dirty="0"/>
              <a:t>friction. </a:t>
            </a:r>
            <a:endParaRPr lang="en-CA" b="1" dirty="0" smtClean="0"/>
          </a:p>
          <a:p>
            <a:r>
              <a:rPr lang="en-CA" b="1" dirty="0" smtClean="0"/>
              <a:t>The </a:t>
            </a:r>
            <a:r>
              <a:rPr lang="en-CA" b="1" dirty="0"/>
              <a:t>red balls </a:t>
            </a:r>
            <a:r>
              <a:rPr lang="en-CA" b="1" dirty="0" smtClean="0"/>
              <a:t>are attached </a:t>
            </a:r>
            <a:r>
              <a:rPr lang="en-CA" b="1" dirty="0"/>
              <a:t>to an axis which </a:t>
            </a:r>
            <a:r>
              <a:rPr lang="en-CA" b="1" dirty="0" smtClean="0"/>
              <a:t>is suspended </a:t>
            </a:r>
            <a:r>
              <a:rPr lang="en-CA" b="1" dirty="0"/>
              <a:t>by a wire and are </a:t>
            </a:r>
            <a:r>
              <a:rPr lang="en-CA" b="1" dirty="0" smtClean="0"/>
              <a:t>free </a:t>
            </a:r>
            <a:r>
              <a:rPr lang="en-US" b="1" dirty="0" smtClean="0"/>
              <a:t>to </a:t>
            </a:r>
            <a:r>
              <a:rPr lang="en-US" b="1" dirty="0"/>
              <a:t>rotate.</a:t>
            </a:r>
          </a:p>
          <a:p>
            <a:r>
              <a:rPr lang="en-CA" b="1" dirty="0"/>
              <a:t>As the red balls are either attracted or repulsed from </a:t>
            </a:r>
            <a:r>
              <a:rPr lang="en-CA" b="1" dirty="0" smtClean="0"/>
              <a:t>the grey </a:t>
            </a:r>
            <a:r>
              <a:rPr lang="en-CA" b="1" dirty="0"/>
              <a:t>ball, the axis and wire twists. By </a:t>
            </a:r>
            <a:r>
              <a:rPr lang="en-CA" b="1" dirty="0" smtClean="0"/>
              <a:t>measuring </a:t>
            </a:r>
            <a:r>
              <a:rPr lang="en-CA" b="1" dirty="0"/>
              <a:t>the </a:t>
            </a:r>
            <a:r>
              <a:rPr lang="en-CA" b="1" dirty="0" smtClean="0"/>
              <a:t>twist in </a:t>
            </a:r>
            <a:r>
              <a:rPr lang="en-CA" b="1" dirty="0"/>
              <a:t>the wire, the force can be determined.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7400" y="2971800"/>
            <a:ext cx="3036147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1066800"/>
            <a:ext cx="229552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3581400" y="3048000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>
                <a:hlinkClick r:id="rId3"/>
              </a:rPr>
              <a:t>Coulomb's Torsion Balance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6248400"/>
          </a:xfrm>
        </p:spPr>
        <p:txBody>
          <a:bodyPr>
            <a:normAutofit fontScale="85000" lnSpcReduction="20000"/>
          </a:bodyPr>
          <a:lstStyle/>
          <a:p>
            <a:r>
              <a:rPr lang="en-CA" b="1" dirty="0"/>
              <a:t>Because Coulomb had no way of measuring the </a:t>
            </a:r>
            <a:r>
              <a:rPr lang="en-CA" b="1" dirty="0" smtClean="0"/>
              <a:t>actual charge </a:t>
            </a:r>
            <a:r>
              <a:rPr lang="en-CA" b="1" dirty="0"/>
              <a:t>on each ball, he used the concept of </a:t>
            </a:r>
            <a:r>
              <a:rPr lang="en-CA" b="1" dirty="0" smtClean="0"/>
              <a:t>charge sharing </a:t>
            </a:r>
            <a:r>
              <a:rPr lang="en-CA" b="1" dirty="0"/>
              <a:t>to determine the relative charge on each</a:t>
            </a:r>
            <a:r>
              <a:rPr lang="en-CA" b="1" dirty="0" smtClean="0"/>
              <a:t>.</a:t>
            </a:r>
          </a:p>
          <a:p>
            <a:endParaRPr lang="en-CA" b="1" dirty="0"/>
          </a:p>
          <a:p>
            <a:endParaRPr lang="en-CA" b="1" dirty="0" smtClean="0"/>
          </a:p>
          <a:p>
            <a:endParaRPr lang="en-CA" b="1" dirty="0" smtClean="0"/>
          </a:p>
          <a:p>
            <a:endParaRPr lang="en-CA" b="1" dirty="0"/>
          </a:p>
          <a:p>
            <a:endParaRPr lang="en-CA" b="1" dirty="0" smtClean="0"/>
          </a:p>
          <a:p>
            <a:endParaRPr lang="en-CA" b="1" dirty="0"/>
          </a:p>
          <a:p>
            <a:pPr>
              <a:buNone/>
            </a:pPr>
            <a:endParaRPr lang="en-CA" b="1" dirty="0"/>
          </a:p>
          <a:p>
            <a:r>
              <a:rPr lang="en-CA" b="1" dirty="0"/>
              <a:t>He placed some charge on one ball. He did not know </a:t>
            </a:r>
            <a:r>
              <a:rPr lang="en-CA" b="1" dirty="0" smtClean="0"/>
              <a:t>how much </a:t>
            </a:r>
            <a:r>
              <a:rPr lang="en-CA" b="1" dirty="0"/>
              <a:t>charge was on it, so he just called it q.</a:t>
            </a:r>
          </a:p>
          <a:p>
            <a:r>
              <a:rPr lang="en-CA" b="1" dirty="0" smtClean="0"/>
              <a:t>Through </a:t>
            </a:r>
            <a:r>
              <a:rPr lang="en-CA" b="1" dirty="0"/>
              <a:t>this method, he was able to vary the charge </a:t>
            </a:r>
            <a:r>
              <a:rPr lang="en-CA" b="1" dirty="0" smtClean="0"/>
              <a:t>in fractions </a:t>
            </a:r>
            <a:r>
              <a:rPr lang="en-CA" b="1" dirty="0"/>
              <a:t>of some original charge q and could use </a:t>
            </a:r>
            <a:r>
              <a:rPr lang="en-CA" b="1" dirty="0" smtClean="0"/>
              <a:t>these relative </a:t>
            </a:r>
            <a:r>
              <a:rPr lang="en-CA" b="1" dirty="0"/>
              <a:t>values in his calculations.</a:t>
            </a:r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3200" y="1905000"/>
            <a:ext cx="3429000" cy="27230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Arial Black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34</TotalTime>
  <Words>733</Words>
  <Application>Microsoft Office PowerPoint</Application>
  <PresentationFormat>On-screen Show (4:3)</PresentationFormat>
  <Paragraphs>84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Coulomb's Law</vt:lpstr>
      <vt:lpstr>Objectives</vt:lpstr>
      <vt:lpstr>Diploma Question Alert!</vt:lpstr>
      <vt:lpstr>Slide 4</vt:lpstr>
      <vt:lpstr>Coulomb's Law</vt:lpstr>
      <vt:lpstr>Slide 6</vt:lpstr>
      <vt:lpstr>How did the Torsion Balance Work?</vt:lpstr>
      <vt:lpstr>Slide 8</vt:lpstr>
      <vt:lpstr>Slide 9</vt:lpstr>
      <vt:lpstr>Q – So What Did Coulomb Find?</vt:lpstr>
      <vt:lpstr>Observation 2:</vt:lpstr>
      <vt:lpstr>Note the similarity...</vt:lpstr>
      <vt:lpstr>Slide 13</vt:lpstr>
      <vt:lpstr>Examples</vt:lpstr>
      <vt:lpstr>*What is the direction of the force?</vt:lpstr>
      <vt:lpstr>Examples</vt:lpstr>
      <vt:lpstr>Examples</vt:lpstr>
      <vt:lpstr>Examples</vt:lpstr>
      <vt:lpstr>Examples</vt:lpstr>
      <vt:lpstr>The Coulomb (C)</vt:lpstr>
      <vt:lpstr>Examples</vt:lpstr>
    </vt:vector>
  </TitlesOfParts>
  <Company>Elk Island Public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Coulomb's Law</dc:title>
  <dc:creator>wayde putnam</dc:creator>
  <cp:lastModifiedBy>wayde putnam</cp:lastModifiedBy>
  <cp:revision>2</cp:revision>
  <dcterms:created xsi:type="dcterms:W3CDTF">2010-12-14T19:06:37Z</dcterms:created>
  <dcterms:modified xsi:type="dcterms:W3CDTF">2010-12-15T18:47:47Z</dcterms:modified>
</cp:coreProperties>
</file>