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CBB40-3BB2-4606-A90E-76C5392822F8}"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E6717-1EBD-4E44-A5E4-4212F24BA9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CBB40-3BB2-4606-A90E-76C5392822F8}"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E6717-1EBD-4E44-A5E4-4212F24BA9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CBB40-3BB2-4606-A90E-76C5392822F8}"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E6717-1EBD-4E44-A5E4-4212F24BA9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CBB40-3BB2-4606-A90E-76C5392822F8}"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E6717-1EBD-4E44-A5E4-4212F24BA9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CBB40-3BB2-4606-A90E-76C5392822F8}"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E6717-1EBD-4E44-A5E4-4212F24BA9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1CBB40-3BB2-4606-A90E-76C5392822F8}"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E6717-1EBD-4E44-A5E4-4212F24BA9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1CBB40-3BB2-4606-A90E-76C5392822F8}" type="datetimeFigureOut">
              <a:rPr lang="en-US" smtClean="0"/>
              <a:pPr/>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CE6717-1EBD-4E44-A5E4-4212F24BA9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CBB40-3BB2-4606-A90E-76C5392822F8}" type="datetimeFigureOut">
              <a:rPr lang="en-US" smtClean="0"/>
              <a:pPr/>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CE6717-1EBD-4E44-A5E4-4212F24BA9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CBB40-3BB2-4606-A90E-76C5392822F8}" type="datetimeFigureOut">
              <a:rPr lang="en-US" smtClean="0"/>
              <a:pPr/>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CE6717-1EBD-4E44-A5E4-4212F24BA9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CBB40-3BB2-4606-A90E-76C5392822F8}"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E6717-1EBD-4E44-A5E4-4212F24BA9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CBB40-3BB2-4606-A90E-76C5392822F8}"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E6717-1EBD-4E44-A5E4-4212F24BA9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CBB40-3BB2-4606-A90E-76C5392822F8}" type="datetimeFigureOut">
              <a:rPr lang="en-US" smtClean="0"/>
              <a:pPr/>
              <a:t>3/19/2015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E6717-1EBD-4E44-A5E4-4212F24BA9F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www.youtube.com/watch?v=mcbP8Q2fDOA&amp;feature=related" TargetMode="External"/><Relationship Id="rId5" Type="http://schemas.openxmlformats.org/officeDocument/2006/relationships/hyperlink" Target="http://www.youtube.com/watch?v=NiDjwyV7qCg&amp;feature=related" TargetMode="External"/><Relationship Id="rId4" Type="http://schemas.openxmlformats.org/officeDocument/2006/relationships/hyperlink" Target="http://www.youtube.com/watch?v=mUWxYesR5W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FF0000"/>
                </a:solidFill>
              </a:rPr>
              <a:t>Uniform Electric</a:t>
            </a:r>
            <a:br>
              <a:rPr lang="en-US" b="1" dirty="0">
                <a:solidFill>
                  <a:srgbClr val="FF0000"/>
                </a:solidFill>
              </a:rPr>
            </a:br>
            <a:r>
              <a:rPr lang="en-US" b="1" dirty="0">
                <a:solidFill>
                  <a:srgbClr val="FF0000"/>
                </a:solidFill>
              </a:rPr>
              <a:t>Fields and Potential</a:t>
            </a:r>
            <a:r>
              <a:rPr lang="en-US" b="1" dirty="0"/>
              <a:t/>
            </a:r>
            <a:br>
              <a:rPr lang="en-US" b="1" dirty="0"/>
            </a:br>
            <a:r>
              <a:rPr lang="en-US" b="1" dirty="0"/>
              <a:t>Difference</a:t>
            </a:r>
            <a:endParaRPr lang="en-US" dirty="0"/>
          </a:p>
        </p:txBody>
      </p:sp>
      <p:sp>
        <p:nvSpPr>
          <p:cNvPr id="3" name="Subtitle 2"/>
          <p:cNvSpPr>
            <a:spLocks noGrp="1"/>
          </p:cNvSpPr>
          <p:nvPr>
            <p:ph type="subTitle" idx="1"/>
          </p:nvPr>
        </p:nvSpPr>
        <p:spPr>
          <a:xfrm>
            <a:off x="1371600" y="5791200"/>
            <a:ext cx="6400800" cy="609600"/>
          </a:xfrm>
        </p:spPr>
        <p:txBody>
          <a:bodyPr/>
          <a:lstStyle/>
          <a:p>
            <a:r>
              <a:rPr lang="en-US" dirty="0" smtClean="0">
                <a:solidFill>
                  <a:srgbClr val="FF0000"/>
                </a:solidFill>
              </a:rPr>
              <a:t>Lesson 5</a:t>
            </a:r>
            <a:endParaRPr lang="en-US"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2667000" y="3200400"/>
            <a:ext cx="379095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1066799"/>
          </a:xfrm>
        </p:spPr>
        <p:txBody>
          <a:bodyPr>
            <a:normAutofit fontScale="70000" lnSpcReduction="20000"/>
          </a:bodyPr>
          <a:lstStyle/>
          <a:p>
            <a:r>
              <a:rPr lang="en-CA" b="1" dirty="0"/>
              <a:t>This phenomenon led to the production of </a:t>
            </a:r>
            <a:r>
              <a:rPr lang="en-CA" b="1" dirty="0" smtClean="0"/>
              <a:t>Faraday Cages</a:t>
            </a:r>
            <a:r>
              <a:rPr lang="en-CA" b="1" dirty="0"/>
              <a:t>: hollow objects which have a </a:t>
            </a:r>
            <a:r>
              <a:rPr lang="en-CA" b="1" dirty="0" smtClean="0"/>
              <a:t>E-field </a:t>
            </a:r>
            <a:r>
              <a:rPr lang="en-US" b="1" dirty="0" smtClean="0"/>
              <a:t>of zero inside </a:t>
            </a:r>
            <a:r>
              <a:rPr lang="en-US" b="1" dirty="0"/>
              <a:t>of them.</a:t>
            </a:r>
          </a:p>
          <a:p>
            <a:r>
              <a:rPr lang="en-US" b="1" dirty="0"/>
              <a:t>No </a:t>
            </a:r>
            <a:r>
              <a:rPr lang="en-US" b="1" dirty="0" smtClean="0"/>
              <a:t>E-field </a:t>
            </a:r>
            <a:r>
              <a:rPr lang="en-CA" b="1" dirty="0" smtClean="0"/>
              <a:t>means </a:t>
            </a:r>
            <a:r>
              <a:rPr lang="en-CA" b="1" dirty="0"/>
              <a:t>no charge acting inside </a:t>
            </a:r>
            <a:r>
              <a:rPr lang="en-CA" b="1" dirty="0" smtClean="0"/>
              <a:t>the </a:t>
            </a:r>
            <a:r>
              <a:rPr lang="en-US" b="1" dirty="0" smtClean="0"/>
              <a:t>sphere/object</a:t>
            </a:r>
            <a:r>
              <a:rPr lang="en-US" b="1" dirty="0"/>
              <a:t>!</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685800" y="2590800"/>
            <a:ext cx="3362325" cy="25146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343400" y="2590799"/>
            <a:ext cx="3352800" cy="2634343"/>
          </a:xfrm>
          <a:prstGeom prst="rect">
            <a:avLst/>
          </a:prstGeom>
          <a:noFill/>
          <a:ln w="9525">
            <a:noFill/>
            <a:miter lim="800000"/>
            <a:headEnd/>
            <a:tailEnd/>
          </a:ln>
        </p:spPr>
      </p:pic>
      <p:sp>
        <p:nvSpPr>
          <p:cNvPr id="6" name="Rectangle 5"/>
          <p:cNvSpPr/>
          <p:nvPr/>
        </p:nvSpPr>
        <p:spPr>
          <a:xfrm>
            <a:off x="3505200" y="5410200"/>
            <a:ext cx="1295400" cy="369332"/>
          </a:xfrm>
          <a:prstGeom prst="rect">
            <a:avLst/>
          </a:prstGeom>
        </p:spPr>
        <p:txBody>
          <a:bodyPr wrap="square">
            <a:spAutoFit/>
          </a:bodyPr>
          <a:lstStyle/>
          <a:p>
            <a:r>
              <a:rPr lang="en-US" dirty="0" smtClean="0">
                <a:hlinkClick r:id="rId4"/>
              </a:rPr>
              <a:t>YouTube 1</a:t>
            </a:r>
            <a:endParaRPr lang="en-US" dirty="0"/>
          </a:p>
        </p:txBody>
      </p:sp>
      <p:sp>
        <p:nvSpPr>
          <p:cNvPr id="7" name="Rectangle 6"/>
          <p:cNvSpPr/>
          <p:nvPr/>
        </p:nvSpPr>
        <p:spPr>
          <a:xfrm>
            <a:off x="3505200" y="5791200"/>
            <a:ext cx="1371600" cy="369332"/>
          </a:xfrm>
          <a:prstGeom prst="rect">
            <a:avLst/>
          </a:prstGeom>
        </p:spPr>
        <p:txBody>
          <a:bodyPr wrap="square">
            <a:spAutoFit/>
          </a:bodyPr>
          <a:lstStyle/>
          <a:p>
            <a:r>
              <a:rPr lang="en-US" dirty="0" smtClean="0">
                <a:hlinkClick r:id="rId5"/>
              </a:rPr>
              <a:t>YouTube 2</a:t>
            </a:r>
            <a:endParaRPr lang="en-US" dirty="0"/>
          </a:p>
        </p:txBody>
      </p:sp>
      <p:sp>
        <p:nvSpPr>
          <p:cNvPr id="8" name="Rectangle 7"/>
          <p:cNvSpPr/>
          <p:nvPr/>
        </p:nvSpPr>
        <p:spPr>
          <a:xfrm>
            <a:off x="3505200" y="6172200"/>
            <a:ext cx="1295400" cy="369332"/>
          </a:xfrm>
          <a:prstGeom prst="rect">
            <a:avLst/>
          </a:prstGeom>
        </p:spPr>
        <p:txBody>
          <a:bodyPr wrap="square">
            <a:spAutoFit/>
          </a:bodyPr>
          <a:lstStyle/>
          <a:p>
            <a:r>
              <a:rPr lang="en-US" dirty="0" smtClean="0">
                <a:hlinkClick r:id="rId6"/>
              </a:rPr>
              <a:t>YouTube 3</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Coaxial Cable</a:t>
            </a:r>
            <a:endParaRPr lang="en-US" dirty="0"/>
          </a:p>
        </p:txBody>
      </p:sp>
      <p:sp>
        <p:nvSpPr>
          <p:cNvPr id="3" name="Content Placeholder 2"/>
          <p:cNvSpPr>
            <a:spLocks noGrp="1"/>
          </p:cNvSpPr>
          <p:nvPr>
            <p:ph idx="1"/>
          </p:nvPr>
        </p:nvSpPr>
        <p:spPr>
          <a:xfrm>
            <a:off x="457200" y="1600201"/>
            <a:ext cx="3352800" cy="2819400"/>
          </a:xfrm>
        </p:spPr>
        <p:txBody>
          <a:bodyPr>
            <a:normAutofit fontScale="92500" lnSpcReduction="20000"/>
          </a:bodyPr>
          <a:lstStyle/>
          <a:p>
            <a:r>
              <a:rPr lang="en-US" b="1" dirty="0"/>
              <a:t>This </a:t>
            </a:r>
            <a:r>
              <a:rPr lang="en-US" b="1" dirty="0" smtClean="0"/>
              <a:t>electric shielding </a:t>
            </a:r>
            <a:r>
              <a:rPr lang="en-US" b="1" dirty="0"/>
              <a:t>is put </a:t>
            </a:r>
            <a:r>
              <a:rPr lang="en-US" b="1" dirty="0" smtClean="0"/>
              <a:t>to use </a:t>
            </a:r>
            <a:r>
              <a:rPr lang="en-US" b="1" dirty="0"/>
              <a:t>in coaxial </a:t>
            </a:r>
            <a:r>
              <a:rPr lang="en-US" b="1" dirty="0" smtClean="0"/>
              <a:t>cable which </a:t>
            </a:r>
            <a:r>
              <a:rPr lang="en-US" b="1" dirty="0"/>
              <a:t>is found </a:t>
            </a:r>
            <a:r>
              <a:rPr lang="en-US" b="1" dirty="0" smtClean="0"/>
              <a:t>in many electronic devices</a:t>
            </a:r>
            <a:r>
              <a:rPr lang="en-US" b="1" dirty="0"/>
              <a:t>.</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3048000" y="4267200"/>
            <a:ext cx="2362200" cy="23622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038600" y="1600200"/>
            <a:ext cx="3495675"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Electric Fields on Pointed Objects</a:t>
            </a:r>
            <a:endParaRPr lang="en-US" dirty="0"/>
          </a:p>
        </p:txBody>
      </p:sp>
      <p:sp>
        <p:nvSpPr>
          <p:cNvPr id="3" name="Content Placeholder 2"/>
          <p:cNvSpPr>
            <a:spLocks noGrp="1"/>
          </p:cNvSpPr>
          <p:nvPr>
            <p:ph idx="1"/>
          </p:nvPr>
        </p:nvSpPr>
        <p:spPr/>
        <p:txBody>
          <a:bodyPr>
            <a:normAutofit/>
          </a:bodyPr>
          <a:lstStyle/>
          <a:p>
            <a:r>
              <a:rPr lang="en-CA" sz="2800" b="1" dirty="0" smtClean="0"/>
              <a:t>Electric charge will collect on pointed objects, producing a higher density of field lines.</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533400" y="2590800"/>
            <a:ext cx="8202569" cy="3352800"/>
          </a:xfrm>
          <a:prstGeom prst="rect">
            <a:avLst/>
          </a:prstGeom>
          <a:noFill/>
          <a:ln w="9525">
            <a:noFill/>
            <a:miter lim="800000"/>
            <a:headEnd/>
            <a:tailEnd/>
          </a:ln>
        </p:spPr>
      </p:pic>
      <p:sp>
        <p:nvSpPr>
          <p:cNvPr id="5" name="Rectangle 4"/>
          <p:cNvSpPr/>
          <p:nvPr/>
        </p:nvSpPr>
        <p:spPr>
          <a:xfrm>
            <a:off x="2133600" y="6096000"/>
            <a:ext cx="4264950" cy="369332"/>
          </a:xfrm>
          <a:prstGeom prst="rect">
            <a:avLst/>
          </a:prstGeom>
        </p:spPr>
        <p:txBody>
          <a:bodyPr wrap="none">
            <a:spAutoFit/>
          </a:bodyPr>
          <a:lstStyle/>
          <a:p>
            <a:r>
              <a:rPr lang="en-CA" b="1" dirty="0" smtClean="0"/>
              <a:t>This can lead to some interesting effects...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 Elmo's Fire</a:t>
            </a:r>
            <a:endParaRPr lang="en-US" dirty="0"/>
          </a:p>
        </p:txBody>
      </p:sp>
      <p:sp>
        <p:nvSpPr>
          <p:cNvPr id="3" name="Content Placeholder 2"/>
          <p:cNvSpPr>
            <a:spLocks noGrp="1"/>
          </p:cNvSpPr>
          <p:nvPr>
            <p:ph idx="1"/>
          </p:nvPr>
        </p:nvSpPr>
        <p:spPr>
          <a:xfrm>
            <a:off x="3810000" y="1600200"/>
            <a:ext cx="4876800" cy="4525963"/>
          </a:xfrm>
        </p:spPr>
        <p:txBody>
          <a:bodyPr>
            <a:normAutofit fontScale="92500" lnSpcReduction="10000"/>
          </a:bodyPr>
          <a:lstStyle/>
          <a:p>
            <a:r>
              <a:rPr lang="en-US" b="1" dirty="0" smtClean="0"/>
              <a:t>If the buildup of charge is great enough, it can discharge into the air, causing it to ionize. This hot ionized air is called plasma and ranges from white to bluish in </a:t>
            </a:r>
            <a:r>
              <a:rPr lang="en-US" b="1" dirty="0" err="1" smtClean="0"/>
              <a:t>colour</a:t>
            </a:r>
            <a:r>
              <a:rPr lang="en-US" b="1" dirty="0" smtClean="0"/>
              <a:t>.</a:t>
            </a:r>
          </a:p>
          <a:p>
            <a:r>
              <a:rPr lang="en-US" b="1" dirty="0" smtClean="0"/>
              <a:t>It is often observed on sailing ships or airplanes during thunderstorms.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57200" y="1524000"/>
            <a:ext cx="3200400" cy="4109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Electric Fields on Parallel Plates</a:t>
            </a:r>
            <a:endParaRPr lang="en-US" dirty="0"/>
          </a:p>
        </p:txBody>
      </p:sp>
      <p:sp>
        <p:nvSpPr>
          <p:cNvPr id="3" name="Content Placeholder 2"/>
          <p:cNvSpPr>
            <a:spLocks noGrp="1"/>
          </p:cNvSpPr>
          <p:nvPr>
            <p:ph idx="1"/>
          </p:nvPr>
        </p:nvSpPr>
        <p:spPr>
          <a:xfrm>
            <a:off x="4724400" y="2590800"/>
            <a:ext cx="3962400" cy="3535363"/>
          </a:xfrm>
        </p:spPr>
        <p:txBody>
          <a:bodyPr>
            <a:normAutofit fontScale="92500" lnSpcReduction="10000"/>
          </a:bodyPr>
          <a:lstStyle/>
          <a:p>
            <a:r>
              <a:rPr lang="en-CA" b="1" dirty="0" smtClean="0"/>
              <a:t>The field will be of </a:t>
            </a:r>
            <a:r>
              <a:rPr lang="en-US" b="1" dirty="0" smtClean="0"/>
              <a:t>uniform strength and spacing.</a:t>
            </a:r>
          </a:p>
          <a:p>
            <a:r>
              <a:rPr lang="en-US" b="1" dirty="0" smtClean="0"/>
              <a:t>Also, the field only exists between the </a:t>
            </a:r>
            <a:r>
              <a:rPr lang="en-CA" b="1" dirty="0" smtClean="0"/>
              <a:t>plates (and to a small </a:t>
            </a:r>
            <a:r>
              <a:rPr lang="en-US" b="1" dirty="0" smtClean="0"/>
              <a:t>extent around the edges).</a:t>
            </a:r>
            <a:endParaRPr lang="en-US" dirty="0"/>
          </a:p>
        </p:txBody>
      </p:sp>
      <p:sp>
        <p:nvSpPr>
          <p:cNvPr id="4" name="Rectangle 3"/>
          <p:cNvSpPr/>
          <p:nvPr/>
        </p:nvSpPr>
        <p:spPr>
          <a:xfrm>
            <a:off x="609600" y="1752600"/>
            <a:ext cx="8077200" cy="646331"/>
          </a:xfrm>
          <a:prstGeom prst="rect">
            <a:avLst/>
          </a:prstGeom>
        </p:spPr>
        <p:txBody>
          <a:bodyPr wrap="square">
            <a:spAutoFit/>
          </a:bodyPr>
          <a:lstStyle/>
          <a:p>
            <a:r>
              <a:rPr lang="en-CA" b="1" dirty="0" smtClean="0"/>
              <a:t>If two conducting plates are charged, a uniform E-field </a:t>
            </a:r>
            <a:r>
              <a:rPr lang="en-US" b="1" dirty="0" smtClean="0"/>
              <a:t>is produced between them.</a:t>
            </a:r>
            <a:endParaRPr lang="en-US" dirty="0"/>
          </a:p>
        </p:txBody>
      </p:sp>
      <p:sp>
        <p:nvSpPr>
          <p:cNvPr id="5" name="Rectangle 4"/>
          <p:cNvSpPr/>
          <p:nvPr/>
        </p:nvSpPr>
        <p:spPr>
          <a:xfrm>
            <a:off x="1447800" y="6096000"/>
            <a:ext cx="5638800" cy="369332"/>
          </a:xfrm>
          <a:prstGeom prst="rect">
            <a:avLst/>
          </a:prstGeom>
        </p:spPr>
        <p:txBody>
          <a:bodyPr wrap="square">
            <a:spAutoFit/>
          </a:bodyPr>
          <a:lstStyle/>
          <a:p>
            <a:r>
              <a:rPr lang="en-CA" b="1" dirty="0" smtClean="0"/>
              <a:t>This is the basic principle behind a capacitor.</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524000" y="2819400"/>
            <a:ext cx="2438400" cy="2645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4191000" cy="4525963"/>
          </a:xfrm>
        </p:spPr>
        <p:txBody>
          <a:bodyPr>
            <a:normAutofit fontScale="92500" lnSpcReduction="20000"/>
          </a:bodyPr>
          <a:lstStyle/>
          <a:p>
            <a:r>
              <a:rPr lang="en-US" b="1" dirty="0" smtClean="0"/>
              <a:t>Let's describe what is  happening between these parallel plates.</a:t>
            </a:r>
          </a:p>
          <a:p>
            <a:r>
              <a:rPr lang="en-CA" b="1" dirty="0" smtClean="0"/>
              <a:t>To do this, we need to take an aside and go back in time to </a:t>
            </a:r>
            <a:r>
              <a:rPr lang="en-US" b="1" dirty="0" smtClean="0"/>
              <a:t>Physics 20.</a:t>
            </a:r>
          </a:p>
          <a:p>
            <a:r>
              <a:rPr lang="en-US" b="1" dirty="0" err="1" smtClean="0"/>
              <a:t>Ahh</a:t>
            </a:r>
            <a:r>
              <a:rPr lang="en-US" b="1" dirty="0" smtClean="0"/>
              <a:t>, P20! Feel‘s Nice!</a:t>
            </a:r>
          </a:p>
          <a:p>
            <a:r>
              <a:rPr lang="en-CA" b="1" dirty="0" smtClean="0"/>
              <a:t>We will look at the </a:t>
            </a:r>
            <a:r>
              <a:rPr lang="en-US" b="1" dirty="0" smtClean="0"/>
              <a:t>idea of Potential Energy Differences.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724400" y="1371600"/>
            <a:ext cx="3800475"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P20 Review:</a:t>
            </a:r>
            <a:endParaRPr lang="en-US" dirty="0"/>
          </a:p>
        </p:txBody>
      </p:sp>
      <p:sp>
        <p:nvSpPr>
          <p:cNvPr id="3" name="Content Placeholder 2"/>
          <p:cNvSpPr>
            <a:spLocks noGrp="1"/>
          </p:cNvSpPr>
          <p:nvPr>
            <p:ph idx="1"/>
          </p:nvPr>
        </p:nvSpPr>
        <p:spPr/>
        <p:txBody>
          <a:bodyPr/>
          <a:lstStyle/>
          <a:p>
            <a:r>
              <a:rPr lang="en-CA" b="1" dirty="0" smtClean="0"/>
              <a:t>When I drop an object, it moves from an area of high </a:t>
            </a:r>
            <a:r>
              <a:rPr lang="en-US" b="1" dirty="0" err="1" smtClean="0"/>
              <a:t>E</a:t>
            </a:r>
            <a:r>
              <a:rPr lang="en-US" b="1" baseline="-25000" dirty="0" err="1" smtClean="0"/>
              <a:t>p</a:t>
            </a:r>
            <a:r>
              <a:rPr lang="en-US" b="1" dirty="0" smtClean="0"/>
              <a:t> to low E</a:t>
            </a:r>
            <a:r>
              <a:rPr lang="en-US" b="1" baseline="-25000" dirty="0" smtClean="0"/>
              <a:t>p</a:t>
            </a:r>
            <a:r>
              <a:rPr lang="en-US" b="1" dirty="0" smtClean="0"/>
              <a:t>.</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762000" y="2743200"/>
            <a:ext cx="4516200" cy="2971800"/>
          </a:xfrm>
          <a:prstGeom prst="rect">
            <a:avLst/>
          </a:prstGeom>
          <a:noFill/>
          <a:ln w="9525">
            <a:noFill/>
            <a:miter lim="800000"/>
            <a:headEnd/>
            <a:tailEnd/>
          </a:ln>
        </p:spPr>
      </p:pic>
      <p:sp>
        <p:nvSpPr>
          <p:cNvPr id="5" name="Rectangle 4"/>
          <p:cNvSpPr/>
          <p:nvPr/>
        </p:nvSpPr>
        <p:spPr>
          <a:xfrm>
            <a:off x="5334000" y="3733800"/>
            <a:ext cx="3505200" cy="646331"/>
          </a:xfrm>
          <a:prstGeom prst="rect">
            <a:avLst/>
          </a:prstGeom>
        </p:spPr>
        <p:txBody>
          <a:bodyPr wrap="square">
            <a:spAutoFit/>
          </a:bodyPr>
          <a:lstStyle/>
          <a:p>
            <a:r>
              <a:rPr lang="en-CA" b="1" dirty="0" smtClean="0"/>
              <a:t>This is due to the </a:t>
            </a:r>
            <a:r>
              <a:rPr lang="en-US" b="1" dirty="0" smtClean="0"/>
              <a:t>effect of the</a:t>
            </a:r>
          </a:p>
          <a:p>
            <a:r>
              <a:rPr lang="en-US" b="1" dirty="0" smtClean="0"/>
              <a:t>gravitational field.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CA" b="1" dirty="0" smtClean="0"/>
              <a:t>In order to lift an objects up from one area of low </a:t>
            </a:r>
            <a:r>
              <a:rPr lang="en-US" b="1" dirty="0" err="1" smtClean="0"/>
              <a:t>E</a:t>
            </a:r>
            <a:r>
              <a:rPr lang="en-US" b="1" baseline="-25000" dirty="0" err="1" smtClean="0"/>
              <a:t>p</a:t>
            </a:r>
            <a:r>
              <a:rPr lang="en-CA" b="1" dirty="0" smtClean="0"/>
              <a:t> to high </a:t>
            </a:r>
            <a:r>
              <a:rPr lang="en-US" b="1" dirty="0" err="1" smtClean="0"/>
              <a:t>E</a:t>
            </a:r>
            <a:r>
              <a:rPr lang="en-US" b="1" baseline="-25000" dirty="0" err="1" smtClean="0"/>
              <a:t>p</a:t>
            </a:r>
            <a:r>
              <a:rPr lang="en-CA" b="1" dirty="0" smtClean="0"/>
              <a:t>, we must expend energy in the form of </a:t>
            </a:r>
            <a:r>
              <a:rPr lang="en-US" b="1" dirty="0" smtClean="0"/>
              <a:t>work.</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62000" y="3200399"/>
            <a:ext cx="3810000" cy="262193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029200" y="4343400"/>
            <a:ext cx="2667000" cy="1017939"/>
          </a:xfrm>
          <a:prstGeom prst="rect">
            <a:avLst/>
          </a:prstGeom>
          <a:noFill/>
          <a:ln w="9525">
            <a:noFill/>
            <a:miter lim="800000"/>
            <a:headEnd/>
            <a:tailEnd/>
          </a:ln>
        </p:spPr>
      </p:pic>
      <p:sp>
        <p:nvSpPr>
          <p:cNvPr id="6" name="Rectangle 5"/>
          <p:cNvSpPr/>
          <p:nvPr/>
        </p:nvSpPr>
        <p:spPr>
          <a:xfrm>
            <a:off x="4800600" y="3200400"/>
            <a:ext cx="3276600" cy="923330"/>
          </a:xfrm>
          <a:prstGeom prst="rect">
            <a:avLst/>
          </a:prstGeom>
        </p:spPr>
        <p:txBody>
          <a:bodyPr wrap="square">
            <a:spAutoFit/>
          </a:bodyPr>
          <a:lstStyle/>
          <a:p>
            <a:r>
              <a:rPr lang="en-CA" b="1" dirty="0" smtClean="0"/>
              <a:t>Work is a change in </a:t>
            </a:r>
            <a:r>
              <a:rPr lang="en-US" b="1" dirty="0" smtClean="0"/>
              <a:t>energy. It can also be represented by</a:t>
            </a:r>
          </a:p>
          <a:p>
            <a:r>
              <a:rPr lang="en-US" b="1" dirty="0" smtClean="0"/>
              <a:t>the </a:t>
            </a:r>
            <a:r>
              <a:rPr lang="en-US" b="1" dirty="0" err="1" smtClean="0"/>
              <a:t>eqn</a:t>
            </a:r>
            <a:r>
              <a:rPr lang="en-US" b="1"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Now, back to P30...</a:t>
            </a:r>
            <a:endParaRPr lang="en-US" dirty="0"/>
          </a:p>
        </p:txBody>
      </p:sp>
      <p:sp>
        <p:nvSpPr>
          <p:cNvPr id="3" name="Content Placeholder 2"/>
          <p:cNvSpPr>
            <a:spLocks noGrp="1"/>
          </p:cNvSpPr>
          <p:nvPr>
            <p:ph idx="1"/>
          </p:nvPr>
        </p:nvSpPr>
        <p:spPr>
          <a:xfrm>
            <a:off x="3886200" y="1371600"/>
            <a:ext cx="4191000" cy="3200400"/>
          </a:xfrm>
        </p:spPr>
        <p:txBody>
          <a:bodyPr>
            <a:normAutofit fontScale="92500"/>
          </a:bodyPr>
          <a:lstStyle/>
          <a:p>
            <a:r>
              <a:rPr lang="en-CA" b="1" dirty="0" smtClean="0"/>
              <a:t>If we move a charge against an E-field, we move it from an area of low </a:t>
            </a:r>
            <a:r>
              <a:rPr lang="en-US" b="1" dirty="0" err="1" smtClean="0"/>
              <a:t>E</a:t>
            </a:r>
            <a:r>
              <a:rPr lang="en-US" b="1" baseline="-25000" dirty="0" err="1" smtClean="0"/>
              <a:t>p</a:t>
            </a:r>
            <a:r>
              <a:rPr lang="en-CA" b="1" dirty="0" smtClean="0"/>
              <a:t> to high </a:t>
            </a:r>
            <a:r>
              <a:rPr lang="en-US" b="1" dirty="0" err="1" smtClean="0"/>
              <a:t>E</a:t>
            </a:r>
            <a:r>
              <a:rPr lang="en-US" b="1" baseline="-25000" dirty="0" err="1" smtClean="0"/>
              <a:t>p</a:t>
            </a:r>
            <a:r>
              <a:rPr lang="en-CA" b="1" dirty="0" smtClean="0"/>
              <a:t>.</a:t>
            </a:r>
          </a:p>
          <a:p>
            <a:r>
              <a:rPr lang="en-CA" b="1" dirty="0" smtClean="0"/>
              <a:t>This must mean we are </a:t>
            </a:r>
            <a:r>
              <a:rPr lang="en-US" b="1" dirty="0" smtClean="0"/>
              <a:t>expending work.</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990600" y="1600200"/>
            <a:ext cx="2438400" cy="267513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524000" y="4495800"/>
            <a:ext cx="6096000" cy="2229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609600"/>
            <a:ext cx="5410200" cy="2133600"/>
          </a:xfrm>
        </p:spPr>
        <p:txBody>
          <a:bodyPr>
            <a:normAutofit/>
          </a:bodyPr>
          <a:lstStyle/>
          <a:p>
            <a:r>
              <a:rPr lang="en-CA" b="1" dirty="0" smtClean="0"/>
              <a:t>Question: Does it require any work to move the charge with the field </a:t>
            </a:r>
            <a:r>
              <a:rPr lang="en-US" b="1" dirty="0" smtClean="0"/>
              <a:t>or perpendicularly to it?</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33400" y="685800"/>
            <a:ext cx="2667000" cy="1979131"/>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219200" y="3124200"/>
            <a:ext cx="681805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r>
              <a:rPr lang="en-CA" dirty="0"/>
              <a:t>compare, qualitatively, gravitational potential energy and </a:t>
            </a:r>
            <a:r>
              <a:rPr lang="en-CA" dirty="0" smtClean="0"/>
              <a:t>electric </a:t>
            </a:r>
            <a:r>
              <a:rPr lang="en-US" dirty="0" smtClean="0"/>
              <a:t>potential </a:t>
            </a:r>
            <a:r>
              <a:rPr lang="en-US" dirty="0"/>
              <a:t>energy.</a:t>
            </a:r>
          </a:p>
          <a:p>
            <a:r>
              <a:rPr lang="en-CA" dirty="0" smtClean="0"/>
              <a:t>define </a:t>
            </a:r>
            <a:r>
              <a:rPr lang="en-CA" dirty="0"/>
              <a:t>electric potential difference as a change in electric </a:t>
            </a:r>
            <a:r>
              <a:rPr lang="en-CA" dirty="0" smtClean="0"/>
              <a:t>potential energy </a:t>
            </a:r>
            <a:r>
              <a:rPr lang="en-CA" dirty="0"/>
              <a:t>per unit of charge.</a:t>
            </a:r>
          </a:p>
          <a:p>
            <a:r>
              <a:rPr lang="en-CA" dirty="0" smtClean="0"/>
              <a:t>calculate </a:t>
            </a:r>
            <a:r>
              <a:rPr lang="en-CA" dirty="0"/>
              <a:t>the electric potential difference between two points in </a:t>
            </a:r>
            <a:r>
              <a:rPr lang="en-CA" dirty="0" smtClean="0"/>
              <a:t>a </a:t>
            </a:r>
            <a:r>
              <a:rPr lang="en-US" dirty="0" smtClean="0"/>
              <a:t>uniform </a:t>
            </a:r>
            <a:r>
              <a:rPr lang="en-US" dirty="0"/>
              <a:t>electric field.</a:t>
            </a:r>
          </a:p>
          <a:p>
            <a:r>
              <a:rPr lang="en-US" dirty="0" smtClean="0"/>
              <a:t>explain</a:t>
            </a:r>
            <a:r>
              <a:rPr lang="en-US" dirty="0"/>
              <a:t>, quantitatively, electric fields in terms of intensity ﴾</a:t>
            </a:r>
            <a:r>
              <a:rPr lang="en-US" dirty="0" smtClean="0"/>
              <a:t>strength﴿ </a:t>
            </a:r>
            <a:r>
              <a:rPr lang="en-CA" dirty="0" smtClean="0"/>
              <a:t>and </a:t>
            </a:r>
            <a:r>
              <a:rPr lang="en-CA" dirty="0"/>
              <a:t>direction, relative to the source of the field and to the effect on </a:t>
            </a:r>
            <a:r>
              <a:rPr lang="en-CA" dirty="0" smtClean="0"/>
              <a:t>an </a:t>
            </a:r>
            <a:r>
              <a:rPr lang="en-US" dirty="0" smtClean="0"/>
              <a:t>electric </a:t>
            </a:r>
            <a:r>
              <a:rPr lang="en-US" dirty="0"/>
              <a:t>charge.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1"/>
            <a:ext cx="8229600" cy="3505200"/>
          </a:xfrm>
        </p:spPr>
        <p:txBody>
          <a:bodyPr>
            <a:normAutofit fontScale="92500" lnSpcReduction="10000"/>
          </a:bodyPr>
          <a:lstStyle/>
          <a:p>
            <a:r>
              <a:rPr lang="en-CA" b="1" dirty="0" smtClean="0"/>
              <a:t>All this talk about work makes me think about energy...how do we describe energy when talking about electricity?</a:t>
            </a:r>
          </a:p>
          <a:p>
            <a:r>
              <a:rPr lang="en-CA" b="1" dirty="0" smtClean="0"/>
              <a:t>In electricity, we talk about energy per unit of charge. Just as we described E-fields as the amount of force per unit of charge, we can describe the Potential Difference as the energy per unit of charge.</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2057400" y="4191000"/>
            <a:ext cx="5029200" cy="24898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300" b="1" dirty="0" smtClean="0"/>
              <a:t>Another name for potential difference is </a:t>
            </a:r>
            <a:br>
              <a:rPr lang="en-CA" sz="1300" b="1" dirty="0" smtClean="0"/>
            </a:br>
            <a:r>
              <a:rPr lang="en-CA" b="1" dirty="0" smtClean="0"/>
              <a:t>Voltage</a:t>
            </a:r>
            <a:endParaRPr lang="en-US" dirty="0"/>
          </a:p>
        </p:txBody>
      </p:sp>
      <p:sp>
        <p:nvSpPr>
          <p:cNvPr id="3" name="Content Placeholder 2"/>
          <p:cNvSpPr>
            <a:spLocks noGrp="1"/>
          </p:cNvSpPr>
          <p:nvPr>
            <p:ph idx="1"/>
          </p:nvPr>
        </p:nvSpPr>
        <p:spPr/>
        <p:txBody>
          <a:bodyPr/>
          <a:lstStyle/>
          <a:p>
            <a:r>
              <a:rPr lang="en-CA" b="1" dirty="0" smtClean="0"/>
              <a:t>The units of potential difference (voltage) can be expressed as J/C or volts (V). Yes, the unit is the same as </a:t>
            </a:r>
            <a:r>
              <a:rPr lang="en-US" b="1" dirty="0" smtClean="0"/>
              <a:t>the symbol...weird.</a:t>
            </a:r>
          </a:p>
          <a:p>
            <a:r>
              <a:rPr lang="en-CA" b="1" dirty="0" smtClean="0"/>
              <a:t>*Note: like all energy, potential difference is a scalar!</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2590800" y="4267200"/>
            <a:ext cx="4114800" cy="2246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CA" b="1" dirty="0" smtClean="0"/>
              <a:t>Moving a small charge of 1.6 x 10</a:t>
            </a:r>
            <a:r>
              <a:rPr lang="en-CA" b="1" baseline="30000" dirty="0" smtClean="0"/>
              <a:t>-19 </a:t>
            </a:r>
            <a:r>
              <a:rPr lang="en-US" b="1" dirty="0" smtClean="0"/>
              <a:t>C against an </a:t>
            </a:r>
            <a:r>
              <a:rPr lang="en-CA" b="1" dirty="0" smtClean="0"/>
              <a:t>electric field produced by parallel plates increases its electric potential energy by 3.2 x 10</a:t>
            </a:r>
            <a:r>
              <a:rPr lang="en-CA" b="1" baseline="30000" dirty="0" smtClean="0"/>
              <a:t>-16 </a:t>
            </a:r>
            <a:r>
              <a:rPr lang="en-US" b="1" dirty="0" smtClean="0"/>
              <a:t>J. What is the </a:t>
            </a:r>
            <a:r>
              <a:rPr lang="en-CA" b="1" dirty="0" smtClean="0"/>
              <a:t>potential difference between the plates?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CA" b="1" dirty="0" smtClean="0"/>
              <a:t>In moving a charge of 5.0 C from one charged parallel plate to another, a battery raises the electric potential energy of the charge by 60 J. Determine the potential difference between the battery terminals.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r>
              <a:rPr lang="en-CA" b="1" dirty="0" smtClean="0"/>
              <a:t>If we combine the two new equations for today, we can develop a relationship between the separation of the parallel plates and the electric field:</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14400" y="2819400"/>
            <a:ext cx="3525079" cy="1066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76800" y="2286000"/>
            <a:ext cx="3048000" cy="1656966"/>
          </a:xfrm>
          <a:prstGeom prst="rect">
            <a:avLst/>
          </a:prstGeom>
          <a:noFill/>
          <a:ln w="9525">
            <a:noFill/>
            <a:miter lim="800000"/>
            <a:headEnd/>
            <a:tailEnd/>
          </a:ln>
        </p:spPr>
      </p:pic>
      <p:sp>
        <p:nvSpPr>
          <p:cNvPr id="6" name="Rectangle 5"/>
          <p:cNvSpPr/>
          <p:nvPr/>
        </p:nvSpPr>
        <p:spPr>
          <a:xfrm>
            <a:off x="1143000" y="4114800"/>
            <a:ext cx="4724400" cy="369332"/>
          </a:xfrm>
          <a:prstGeom prst="rect">
            <a:avLst/>
          </a:prstGeom>
        </p:spPr>
        <p:txBody>
          <a:bodyPr wrap="square">
            <a:spAutoFit/>
          </a:bodyPr>
          <a:lstStyle/>
          <a:p>
            <a:r>
              <a:rPr lang="en-CA" b="1" dirty="0" smtClean="0"/>
              <a:t>As work is a change in energy...</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600200" y="4648200"/>
            <a:ext cx="2514600" cy="140237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181600" y="4572000"/>
            <a:ext cx="1905000" cy="1693333"/>
          </a:xfrm>
          <a:prstGeom prst="rect">
            <a:avLst/>
          </a:prstGeom>
          <a:noFill/>
          <a:ln w="9525">
            <a:noFill/>
            <a:miter lim="800000"/>
            <a:headEnd/>
            <a:tailEnd/>
          </a:ln>
        </p:spPr>
      </p:pic>
      <p:sp>
        <p:nvSpPr>
          <p:cNvPr id="9" name="TextBox 8"/>
          <p:cNvSpPr txBox="1"/>
          <p:nvPr/>
        </p:nvSpPr>
        <p:spPr>
          <a:xfrm>
            <a:off x="4648200" y="6248400"/>
            <a:ext cx="3256020" cy="369332"/>
          </a:xfrm>
          <a:prstGeom prst="rect">
            <a:avLst/>
          </a:prstGeom>
          <a:noFill/>
        </p:spPr>
        <p:txBody>
          <a:bodyPr wrap="none" rtlCol="0">
            <a:spAutoFit/>
          </a:bodyPr>
          <a:lstStyle/>
          <a:p>
            <a:r>
              <a:rPr lang="en-US" dirty="0" smtClean="0"/>
              <a:t>**This is only for parallel plates!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685800"/>
            <a:ext cx="5410200" cy="5943600"/>
          </a:xfrm>
        </p:spPr>
        <p:txBody>
          <a:bodyPr>
            <a:normAutofit lnSpcReduction="10000"/>
          </a:bodyPr>
          <a:lstStyle/>
          <a:p>
            <a:r>
              <a:rPr lang="en-CA" b="1" dirty="0" smtClean="0"/>
              <a:t>This equation gives the magnitude </a:t>
            </a:r>
            <a:r>
              <a:rPr lang="en-US" b="1" dirty="0" smtClean="0"/>
              <a:t>of </a:t>
            </a:r>
            <a:r>
              <a:rPr lang="en-US" b="1" dirty="0" smtClean="0"/>
              <a:t>the UNIFORM </a:t>
            </a:r>
            <a:r>
              <a:rPr lang="en-US" b="1" dirty="0" smtClean="0"/>
              <a:t>E-field between charged parallel plates.</a:t>
            </a:r>
          </a:p>
          <a:p>
            <a:r>
              <a:rPr lang="en-US" b="1" dirty="0" smtClean="0"/>
              <a:t>If a charge is placed anywhere in between the plates, it will experience the same field.</a:t>
            </a:r>
          </a:p>
          <a:p>
            <a:r>
              <a:rPr lang="en-US" b="1" dirty="0" smtClean="0"/>
              <a:t>**However, the voltage it experiences – and thus its energy – changes depending on its position!**</a:t>
            </a:r>
            <a:endParaRPr lang="en-US" dirty="0"/>
          </a:p>
        </p:txBody>
      </p:sp>
      <p:pic>
        <p:nvPicPr>
          <p:cNvPr id="5" name="Picture 5"/>
          <p:cNvPicPr>
            <a:picLocks noChangeAspect="1" noChangeArrowheads="1"/>
          </p:cNvPicPr>
          <p:nvPr/>
        </p:nvPicPr>
        <p:blipFill>
          <a:blip r:embed="rId2" cstate="print"/>
          <a:srcRect/>
          <a:stretch>
            <a:fillRect/>
          </a:stretch>
        </p:blipFill>
        <p:spPr bwMode="auto">
          <a:xfrm>
            <a:off x="685800" y="2133600"/>
            <a:ext cx="2438400" cy="2167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867400"/>
          </a:xfrm>
        </p:spPr>
        <p:txBody>
          <a:bodyPr>
            <a:normAutofit fontScale="92500" lnSpcReduction="20000"/>
          </a:bodyPr>
          <a:lstStyle/>
          <a:p>
            <a:r>
              <a:rPr lang="en-CA" b="1" dirty="0" smtClean="0"/>
              <a:t>Two charged parallel plates are 4.0 cm apart. The </a:t>
            </a:r>
            <a:r>
              <a:rPr lang="en-US" b="1" dirty="0" smtClean="0"/>
              <a:t>magnitude of the E-field </a:t>
            </a:r>
            <a:r>
              <a:rPr lang="en-CA" b="1" dirty="0" smtClean="0"/>
              <a:t>between them is 625 N/C.</a:t>
            </a:r>
            <a:endParaRPr lang="en-US" b="1" dirty="0" smtClean="0"/>
          </a:p>
          <a:p>
            <a:pPr marL="514350" indent="-514350">
              <a:buAutoNum type="alphaLcParenR"/>
            </a:pPr>
            <a:r>
              <a:rPr lang="en-CA" b="1" dirty="0" smtClean="0"/>
              <a:t>What is the potential difference between the plates?</a:t>
            </a:r>
          </a:p>
          <a:p>
            <a:pPr marL="514350" indent="-514350">
              <a:buAutoNum type="alphaLcParenR"/>
            </a:pPr>
            <a:endParaRPr lang="en-CA" b="1" dirty="0" smtClean="0"/>
          </a:p>
          <a:p>
            <a:pPr marL="514350" indent="-514350">
              <a:buNone/>
            </a:pPr>
            <a:endParaRPr lang="en-CA" b="1" dirty="0" smtClean="0"/>
          </a:p>
          <a:p>
            <a:pPr>
              <a:buNone/>
            </a:pPr>
            <a:r>
              <a:rPr lang="en-CA" b="1" dirty="0" smtClean="0"/>
              <a:t>b) What work is done moving a single electron from one </a:t>
            </a:r>
            <a:r>
              <a:rPr lang="en-US" b="1" dirty="0" smtClean="0"/>
              <a:t>plate to the other?</a:t>
            </a:r>
          </a:p>
          <a:p>
            <a:pPr>
              <a:buNone/>
            </a:pPr>
            <a:endParaRPr lang="en-US" b="1" dirty="0" smtClean="0"/>
          </a:p>
          <a:p>
            <a:pPr>
              <a:buNone/>
            </a:pPr>
            <a:endParaRPr lang="en-US" b="1" dirty="0" smtClean="0"/>
          </a:p>
          <a:p>
            <a:pPr>
              <a:buNone/>
            </a:pPr>
            <a:r>
              <a:rPr lang="en-CA" b="1" dirty="0" smtClean="0"/>
              <a:t>c) What work would it take to move a proton from one </a:t>
            </a:r>
            <a:r>
              <a:rPr lang="en-US" b="1" dirty="0" smtClean="0"/>
              <a:t>plate to another?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b="1" dirty="0" smtClean="0"/>
              <a:t>A voltmeter measures the potential difference between two parallel plates to be 60.0 V. The plates are 3.00 cm apart. What is the magnitude of the E-field </a:t>
            </a:r>
            <a:r>
              <a:rPr lang="en-US" b="1" dirty="0" smtClean="0"/>
              <a:t>between them?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Electron Volt</a:t>
            </a:r>
            <a:endParaRPr lang="en-US" dirty="0"/>
          </a:p>
        </p:txBody>
      </p:sp>
      <p:sp>
        <p:nvSpPr>
          <p:cNvPr id="3" name="Content Placeholder 2"/>
          <p:cNvSpPr>
            <a:spLocks noGrp="1"/>
          </p:cNvSpPr>
          <p:nvPr>
            <p:ph idx="1"/>
          </p:nvPr>
        </p:nvSpPr>
        <p:spPr>
          <a:xfrm>
            <a:off x="457200" y="1371600"/>
            <a:ext cx="8229600" cy="5105400"/>
          </a:xfrm>
        </p:spPr>
        <p:txBody>
          <a:bodyPr>
            <a:normAutofit fontScale="92500"/>
          </a:bodyPr>
          <a:lstStyle/>
          <a:p>
            <a:r>
              <a:rPr lang="en-CA" b="1" dirty="0" smtClean="0"/>
              <a:t>An electron volt (</a:t>
            </a:r>
            <a:r>
              <a:rPr lang="en-CA" b="1" dirty="0" err="1" smtClean="0"/>
              <a:t>eV</a:t>
            </a:r>
            <a:r>
              <a:rPr lang="en-CA" b="1" dirty="0" smtClean="0"/>
              <a:t>) is a very small unit of energy that is often used when dealing with individual particles. It is the amount of energy an electron gains or loses when moving through a potential difference of exactly 1.0 V.</a:t>
            </a:r>
          </a:p>
          <a:p>
            <a:endParaRPr lang="en-CA" b="1" dirty="0" smtClean="0"/>
          </a:p>
          <a:p>
            <a:endParaRPr lang="en-CA" b="1" dirty="0" smtClean="0"/>
          </a:p>
          <a:p>
            <a:r>
              <a:rPr lang="en-CA" b="1" dirty="0" smtClean="0"/>
              <a:t>You will often encounter this unit in your journeys. The conversion is listed on your data sheet.</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981200" y="3962400"/>
            <a:ext cx="49911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Diploma Question Alert!</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066800" y="1371600"/>
            <a:ext cx="707005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609600" y="914400"/>
            <a:ext cx="7467600" cy="2133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09600" y="3276600"/>
            <a:ext cx="7445326"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381000" y="914400"/>
            <a:ext cx="8170506" cy="24384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81000" y="3505200"/>
            <a:ext cx="8171614"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381000" y="1219200"/>
            <a:ext cx="8526269"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Electric Fields</a:t>
            </a:r>
            <a:endParaRPr lang="en-US" dirty="0"/>
          </a:p>
        </p:txBody>
      </p:sp>
      <p:sp>
        <p:nvSpPr>
          <p:cNvPr id="3" name="Content Placeholder 2"/>
          <p:cNvSpPr>
            <a:spLocks noGrp="1"/>
          </p:cNvSpPr>
          <p:nvPr>
            <p:ph idx="1"/>
          </p:nvPr>
        </p:nvSpPr>
        <p:spPr>
          <a:xfrm>
            <a:off x="457200" y="1600201"/>
            <a:ext cx="8229600" cy="1828800"/>
          </a:xfrm>
        </p:spPr>
        <p:txBody>
          <a:bodyPr>
            <a:normAutofit fontScale="77500" lnSpcReduction="20000"/>
          </a:bodyPr>
          <a:lstStyle/>
          <a:p>
            <a:r>
              <a:rPr lang="en-US" b="1" dirty="0" smtClean="0"/>
              <a:t>All </a:t>
            </a:r>
            <a:r>
              <a:rPr lang="en-CA" b="1" dirty="0" smtClean="0"/>
              <a:t>charged </a:t>
            </a:r>
            <a:r>
              <a:rPr lang="en-CA" b="1" dirty="0"/>
              <a:t>objects produce electric fields</a:t>
            </a:r>
          </a:p>
          <a:p>
            <a:r>
              <a:rPr lang="en-US" b="1" dirty="0" smtClean="0"/>
              <a:t>The </a:t>
            </a:r>
            <a:r>
              <a:rPr lang="en-CA" b="1" dirty="0" smtClean="0"/>
              <a:t>direction </a:t>
            </a:r>
            <a:r>
              <a:rPr lang="en-CA" b="1" dirty="0"/>
              <a:t>of the field is the same as the direction of </a:t>
            </a:r>
            <a:r>
              <a:rPr lang="en-CA" b="1" dirty="0" smtClean="0"/>
              <a:t>the </a:t>
            </a:r>
            <a:r>
              <a:rPr lang="en-US" b="1" dirty="0" smtClean="0"/>
              <a:t>electric </a:t>
            </a:r>
            <a:r>
              <a:rPr lang="en-US" b="1" dirty="0"/>
              <a:t>force</a:t>
            </a:r>
          </a:p>
          <a:p>
            <a:r>
              <a:rPr lang="en-US" b="1" dirty="0" smtClean="0"/>
              <a:t>The </a:t>
            </a:r>
            <a:r>
              <a:rPr lang="en-CA" b="1" dirty="0" smtClean="0"/>
              <a:t>field </a:t>
            </a:r>
            <a:r>
              <a:rPr lang="en-CA" b="1" dirty="0"/>
              <a:t>moves in the same direction as a positive </a:t>
            </a:r>
            <a:r>
              <a:rPr lang="en-CA" b="1" dirty="0" smtClean="0"/>
              <a:t>test charge </a:t>
            </a:r>
            <a:r>
              <a:rPr lang="en-CA" b="1" dirty="0"/>
              <a:t>would if placed in the field</a:t>
            </a:r>
            <a:endParaRPr lang="en-US" dirty="0"/>
          </a:p>
        </p:txBody>
      </p:sp>
      <p:sp>
        <p:nvSpPr>
          <p:cNvPr id="4" name="Rectangle 3"/>
          <p:cNvSpPr/>
          <p:nvPr/>
        </p:nvSpPr>
        <p:spPr>
          <a:xfrm>
            <a:off x="685800" y="4180344"/>
            <a:ext cx="7848600" cy="2677656"/>
          </a:xfrm>
          <a:prstGeom prst="rect">
            <a:avLst/>
          </a:prstGeom>
        </p:spPr>
        <p:txBody>
          <a:bodyPr wrap="square">
            <a:spAutoFit/>
          </a:bodyPr>
          <a:lstStyle/>
          <a:p>
            <a:r>
              <a:rPr lang="en-US" sz="2400" b="1" dirty="0"/>
              <a:t>Also:</a:t>
            </a:r>
          </a:p>
          <a:p>
            <a:pPr>
              <a:buFont typeface="Arial" pitchFamily="34" charset="0"/>
              <a:buChar char="•"/>
            </a:pPr>
            <a:r>
              <a:rPr lang="en-US" sz="2400" b="1" dirty="0" smtClean="0"/>
              <a:t> E-field </a:t>
            </a:r>
            <a:r>
              <a:rPr lang="en-CA" sz="2400" b="1" dirty="0" smtClean="0"/>
              <a:t>lines </a:t>
            </a:r>
            <a:r>
              <a:rPr lang="en-CA" sz="2400" b="1" dirty="0"/>
              <a:t>due to a positive source start from the source and </a:t>
            </a:r>
            <a:r>
              <a:rPr lang="en-CA" sz="2400" b="1" dirty="0" smtClean="0"/>
              <a:t>extend </a:t>
            </a:r>
            <a:r>
              <a:rPr lang="en-CA" sz="2400" b="1" dirty="0" err="1" smtClean="0"/>
              <a:t>radially</a:t>
            </a:r>
            <a:r>
              <a:rPr lang="en-CA" sz="2400" b="1" dirty="0" smtClean="0"/>
              <a:t> </a:t>
            </a:r>
            <a:r>
              <a:rPr lang="en-CA" sz="2400" b="1" dirty="0"/>
              <a:t>away from the charge to infinity.</a:t>
            </a:r>
          </a:p>
          <a:p>
            <a:pPr>
              <a:buFont typeface="Arial" pitchFamily="34" charset="0"/>
              <a:buChar char="•"/>
            </a:pPr>
            <a:r>
              <a:rPr lang="en-US" sz="2400" b="1" dirty="0" smtClean="0"/>
              <a:t> E-field </a:t>
            </a:r>
            <a:r>
              <a:rPr lang="en-CA" sz="2400" b="1" dirty="0" smtClean="0"/>
              <a:t>lines </a:t>
            </a:r>
            <a:r>
              <a:rPr lang="en-CA" sz="2400" b="1" dirty="0"/>
              <a:t>due to a negative source come from infinity </a:t>
            </a:r>
            <a:r>
              <a:rPr lang="en-CA" sz="2400" b="1" dirty="0" err="1"/>
              <a:t>radially</a:t>
            </a:r>
            <a:r>
              <a:rPr lang="en-CA" sz="2400" b="1" dirty="0"/>
              <a:t> </a:t>
            </a:r>
            <a:r>
              <a:rPr lang="en-CA" sz="2400" b="1" dirty="0" smtClean="0"/>
              <a:t>into </a:t>
            </a:r>
            <a:r>
              <a:rPr lang="en-US" sz="2400" b="1" dirty="0" smtClean="0"/>
              <a:t>the </a:t>
            </a:r>
            <a:r>
              <a:rPr lang="en-US" sz="2400" b="1" dirty="0"/>
              <a:t>negative charge.</a:t>
            </a:r>
          </a:p>
          <a:p>
            <a:pPr>
              <a:buFont typeface="Arial" pitchFamily="34" charset="0"/>
              <a:buChar char="•"/>
            </a:pPr>
            <a:r>
              <a:rPr lang="en-US" sz="2400" b="1" dirty="0" smtClean="0"/>
              <a:t>The </a:t>
            </a:r>
            <a:r>
              <a:rPr lang="en-CA" sz="2400" b="1" dirty="0" smtClean="0"/>
              <a:t>density </a:t>
            </a:r>
            <a:r>
              <a:rPr lang="en-CA" sz="2400" b="1" dirty="0"/>
              <a:t>of the line represents the magnitude of the field.</a:t>
            </a:r>
            <a:endParaRPr lang="en-US" sz="2400" dirty="0"/>
          </a:p>
        </p:txBody>
      </p:sp>
      <p:pic>
        <p:nvPicPr>
          <p:cNvPr id="6146" name="Picture 2"/>
          <p:cNvPicPr>
            <a:picLocks noChangeAspect="1" noChangeArrowheads="1"/>
          </p:cNvPicPr>
          <p:nvPr/>
        </p:nvPicPr>
        <p:blipFill>
          <a:blip r:embed="rId2" cstate="print"/>
          <a:srcRect/>
          <a:stretch>
            <a:fillRect/>
          </a:stretch>
        </p:blipFill>
        <p:spPr bwMode="auto">
          <a:xfrm>
            <a:off x="2286000" y="3352800"/>
            <a:ext cx="1676400" cy="12573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953000" y="3352800"/>
            <a:ext cx="1676400" cy="124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Electric Fields on Conducting Objects</a:t>
            </a:r>
            <a:endParaRPr lang="en-US" dirty="0"/>
          </a:p>
        </p:txBody>
      </p:sp>
      <p:sp>
        <p:nvSpPr>
          <p:cNvPr id="3" name="Content Placeholder 2"/>
          <p:cNvSpPr>
            <a:spLocks noGrp="1"/>
          </p:cNvSpPr>
          <p:nvPr>
            <p:ph idx="1"/>
          </p:nvPr>
        </p:nvSpPr>
        <p:spPr>
          <a:xfrm>
            <a:off x="3962400" y="1600200"/>
            <a:ext cx="4724400" cy="5029200"/>
          </a:xfrm>
        </p:spPr>
        <p:txBody>
          <a:bodyPr>
            <a:normAutofit lnSpcReduction="10000"/>
          </a:bodyPr>
          <a:lstStyle/>
          <a:p>
            <a:r>
              <a:rPr lang="en-US" b="1" dirty="0"/>
              <a:t>Charge spreads </a:t>
            </a:r>
            <a:r>
              <a:rPr lang="en-US" b="1" dirty="0" smtClean="0"/>
              <a:t>out uniformly </a:t>
            </a:r>
            <a:r>
              <a:rPr lang="en-US" b="1" dirty="0"/>
              <a:t>on </a:t>
            </a:r>
            <a:r>
              <a:rPr lang="en-US" b="1" dirty="0" smtClean="0"/>
              <a:t>smooth surfaces </a:t>
            </a:r>
            <a:r>
              <a:rPr lang="en-US" b="1" dirty="0"/>
              <a:t>like a </a:t>
            </a:r>
            <a:r>
              <a:rPr lang="en-US" b="1" dirty="0" smtClean="0"/>
              <a:t>sphere due </a:t>
            </a:r>
            <a:r>
              <a:rPr lang="en-US" b="1" dirty="0"/>
              <a:t>to repulsion. </a:t>
            </a:r>
            <a:r>
              <a:rPr lang="en-US" b="1" dirty="0" smtClean="0"/>
              <a:t>The </a:t>
            </a:r>
            <a:r>
              <a:rPr lang="en-CA" b="1" dirty="0" smtClean="0"/>
              <a:t>field </a:t>
            </a:r>
            <a:r>
              <a:rPr lang="en-CA" b="1" dirty="0"/>
              <a:t>lines act at </a:t>
            </a:r>
            <a:r>
              <a:rPr lang="en-CA" b="1" dirty="0" smtClean="0"/>
              <a:t>a  p</a:t>
            </a:r>
            <a:r>
              <a:rPr lang="en-US" b="1" dirty="0" err="1" smtClean="0"/>
              <a:t>erpendicular</a:t>
            </a:r>
            <a:r>
              <a:rPr lang="en-US" b="1" dirty="0" smtClean="0"/>
              <a:t> </a:t>
            </a:r>
            <a:r>
              <a:rPr lang="en-US" b="1" dirty="0"/>
              <a:t>to </a:t>
            </a:r>
            <a:r>
              <a:rPr lang="en-US" b="1" dirty="0" smtClean="0"/>
              <a:t>the surface </a:t>
            </a:r>
            <a:r>
              <a:rPr lang="en-US" b="1" dirty="0"/>
              <a:t>of the sphere.</a:t>
            </a:r>
          </a:p>
          <a:p>
            <a:r>
              <a:rPr lang="en-US" b="1" dirty="0"/>
              <a:t>The </a:t>
            </a:r>
            <a:r>
              <a:rPr lang="en-US" b="1" dirty="0" err="1" smtClean="0"/>
              <a:t>Efield</a:t>
            </a:r>
            <a:r>
              <a:rPr lang="en-US" b="1" dirty="0" smtClean="0"/>
              <a:t> produced is </a:t>
            </a:r>
            <a:r>
              <a:rPr lang="en-CA" b="1" dirty="0" smtClean="0"/>
              <a:t>like </a:t>
            </a:r>
            <a:r>
              <a:rPr lang="en-CA" b="1" dirty="0"/>
              <a:t>that of a </a:t>
            </a:r>
            <a:r>
              <a:rPr lang="en-CA" b="1" dirty="0" smtClean="0"/>
              <a:t>point </a:t>
            </a:r>
            <a:r>
              <a:rPr lang="en-US" b="1" dirty="0" smtClean="0"/>
              <a:t>charge</a:t>
            </a:r>
            <a:r>
              <a:rPr lang="en-US" b="1" dirty="0"/>
              <a:t>.</a:t>
            </a:r>
            <a:endParaRPr lang="en-US" dirty="0"/>
          </a:p>
        </p:txBody>
      </p:sp>
      <p:sp>
        <p:nvSpPr>
          <p:cNvPr id="4" name="Rectangle 3"/>
          <p:cNvSpPr/>
          <p:nvPr/>
        </p:nvSpPr>
        <p:spPr>
          <a:xfrm>
            <a:off x="381000" y="1676400"/>
            <a:ext cx="2809423" cy="369332"/>
          </a:xfrm>
          <a:prstGeom prst="rect">
            <a:avLst/>
          </a:prstGeom>
        </p:spPr>
        <p:txBody>
          <a:bodyPr wrap="none">
            <a:spAutoFit/>
          </a:bodyPr>
          <a:lstStyle/>
          <a:p>
            <a:r>
              <a:rPr lang="en-US" b="1" dirty="0"/>
              <a:t>Solid Conducting Spheres:</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533399" y="2133600"/>
            <a:ext cx="3225209"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Hollow Conducting Spheres/Objects:</a:t>
            </a:r>
            <a:endParaRPr lang="en-US" dirty="0"/>
          </a:p>
        </p:txBody>
      </p:sp>
      <p:sp>
        <p:nvSpPr>
          <p:cNvPr id="3" name="Content Placeholder 2"/>
          <p:cNvSpPr>
            <a:spLocks noGrp="1"/>
          </p:cNvSpPr>
          <p:nvPr>
            <p:ph idx="1"/>
          </p:nvPr>
        </p:nvSpPr>
        <p:spPr>
          <a:xfrm>
            <a:off x="3581400" y="2209800"/>
            <a:ext cx="5105400" cy="4525963"/>
          </a:xfrm>
        </p:spPr>
        <p:txBody>
          <a:bodyPr>
            <a:normAutofit/>
          </a:bodyPr>
          <a:lstStyle/>
          <a:p>
            <a:r>
              <a:rPr lang="en-US" b="1" dirty="0"/>
              <a:t>Like a solid </a:t>
            </a:r>
            <a:r>
              <a:rPr lang="en-US" b="1" dirty="0" smtClean="0"/>
              <a:t>sphere, the </a:t>
            </a:r>
            <a:r>
              <a:rPr lang="en-US" b="1" dirty="0"/>
              <a:t>charge (+ </a:t>
            </a:r>
            <a:r>
              <a:rPr lang="en-US" b="1" dirty="0" smtClean="0"/>
              <a:t>or - ) will spread </a:t>
            </a:r>
            <a:r>
              <a:rPr lang="en-US" b="1" dirty="0"/>
              <a:t>out uniformly.</a:t>
            </a:r>
          </a:p>
          <a:p>
            <a:r>
              <a:rPr lang="en-US" b="1" dirty="0"/>
              <a:t>However, because </a:t>
            </a:r>
            <a:r>
              <a:rPr lang="en-US" b="1" dirty="0" smtClean="0"/>
              <a:t>of the </a:t>
            </a:r>
            <a:r>
              <a:rPr lang="en-US" b="1" dirty="0"/>
              <a:t>balanced </a:t>
            </a:r>
            <a:r>
              <a:rPr lang="en-US" b="1" dirty="0" smtClean="0"/>
              <a:t>vector nature </a:t>
            </a:r>
            <a:r>
              <a:rPr lang="en-US" b="1" dirty="0"/>
              <a:t>of the </a:t>
            </a:r>
            <a:r>
              <a:rPr lang="en-US" b="1" dirty="0" smtClean="0"/>
              <a:t>fields, there </a:t>
            </a:r>
            <a:r>
              <a:rPr lang="en-US" b="1" dirty="0"/>
              <a:t>is no </a:t>
            </a:r>
            <a:r>
              <a:rPr lang="en-US" b="1" dirty="0" smtClean="0"/>
              <a:t>E-field inside </a:t>
            </a:r>
            <a:r>
              <a:rPr lang="en-US" b="1" dirty="0"/>
              <a:t>the sphere.</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914400" y="2362200"/>
            <a:ext cx="2438400" cy="25830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1088</Words>
  <Application>Microsoft Office PowerPoint</Application>
  <PresentationFormat>On-screen Show (4:3)</PresentationFormat>
  <Paragraphs>85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Black</vt:lpstr>
      <vt:lpstr>Times New Roman</vt:lpstr>
      <vt:lpstr>Office Theme</vt:lpstr>
      <vt:lpstr>Uniform Electric Fields and Potential Difference</vt:lpstr>
      <vt:lpstr>Objectives</vt:lpstr>
      <vt:lpstr>Diploma Question Alert!</vt:lpstr>
      <vt:lpstr>PowerPoint Presentation</vt:lpstr>
      <vt:lpstr>PowerPoint Presentation</vt:lpstr>
      <vt:lpstr>PowerPoint Presentation</vt:lpstr>
      <vt:lpstr>Review: Electric Fields</vt:lpstr>
      <vt:lpstr>Electric Fields on Conducting Objects</vt:lpstr>
      <vt:lpstr>Hollow Conducting Spheres/Objects:</vt:lpstr>
      <vt:lpstr>PowerPoint Presentation</vt:lpstr>
      <vt:lpstr>Coaxial Cable</vt:lpstr>
      <vt:lpstr>Electric Fields on Pointed Objects</vt:lpstr>
      <vt:lpstr>St. Elmo's Fire</vt:lpstr>
      <vt:lpstr>Electric Fields on Parallel Plates</vt:lpstr>
      <vt:lpstr>PowerPoint Presentation</vt:lpstr>
      <vt:lpstr>P20 Review:</vt:lpstr>
      <vt:lpstr>PowerPoint Presentation</vt:lpstr>
      <vt:lpstr>Now, back to P30...</vt:lpstr>
      <vt:lpstr>PowerPoint Presentation</vt:lpstr>
      <vt:lpstr>PowerPoint Presentation</vt:lpstr>
      <vt:lpstr>Another name for potential difference is  Voltage</vt:lpstr>
      <vt:lpstr>Examples</vt:lpstr>
      <vt:lpstr>Examples</vt:lpstr>
      <vt:lpstr>PowerPoint Presentation</vt:lpstr>
      <vt:lpstr>PowerPoint Presentation</vt:lpstr>
      <vt:lpstr>PowerPoint Presentation</vt:lpstr>
      <vt:lpstr>PowerPoint Presentation</vt:lpstr>
      <vt:lpstr>The Electron Volt</vt:lpstr>
    </vt:vector>
  </TitlesOfParts>
  <Company>Elk Island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 Electric Fields and Potential Difference</dc:title>
  <dc:creator>wayde putnam</dc:creator>
  <cp:lastModifiedBy>Wayde Putnam LHS</cp:lastModifiedBy>
  <cp:revision>9</cp:revision>
  <dcterms:created xsi:type="dcterms:W3CDTF">2010-10-06T16:16:57Z</dcterms:created>
  <dcterms:modified xsi:type="dcterms:W3CDTF">2015-03-19T23:49:11Z</dcterms:modified>
</cp:coreProperties>
</file>