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FA02-4C64-4446-9E2B-CA7FD1AC1C49}" type="datetimeFigureOut">
              <a:rPr lang="en-US" smtClean="0"/>
              <a:t>10/15/2010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F1C08-AD08-46C9-8A19-2E99DE4647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FA02-4C64-4446-9E2B-CA7FD1AC1C49}" type="datetimeFigureOut">
              <a:rPr lang="en-US" smtClean="0"/>
              <a:t>10/15/2010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F1C08-AD08-46C9-8A19-2E99DE4647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FA02-4C64-4446-9E2B-CA7FD1AC1C49}" type="datetimeFigureOut">
              <a:rPr lang="en-US" smtClean="0"/>
              <a:t>10/15/2010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F1C08-AD08-46C9-8A19-2E99DE4647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FA02-4C64-4446-9E2B-CA7FD1AC1C49}" type="datetimeFigureOut">
              <a:rPr lang="en-US" smtClean="0"/>
              <a:t>10/15/2010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F1C08-AD08-46C9-8A19-2E99DE4647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FA02-4C64-4446-9E2B-CA7FD1AC1C49}" type="datetimeFigureOut">
              <a:rPr lang="en-US" smtClean="0"/>
              <a:t>10/15/2010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F1C08-AD08-46C9-8A19-2E99DE4647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FA02-4C64-4446-9E2B-CA7FD1AC1C49}" type="datetimeFigureOut">
              <a:rPr lang="en-US" smtClean="0"/>
              <a:t>10/15/2010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F1C08-AD08-46C9-8A19-2E99DE4647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FA02-4C64-4446-9E2B-CA7FD1AC1C49}" type="datetimeFigureOut">
              <a:rPr lang="en-US" smtClean="0"/>
              <a:t>10/15/2010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F1C08-AD08-46C9-8A19-2E99DE4647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FA02-4C64-4446-9E2B-CA7FD1AC1C49}" type="datetimeFigureOut">
              <a:rPr lang="en-US" smtClean="0"/>
              <a:t>10/15/2010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F1C08-AD08-46C9-8A19-2E99DE4647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FA02-4C64-4446-9E2B-CA7FD1AC1C49}" type="datetimeFigureOut">
              <a:rPr lang="en-US" smtClean="0"/>
              <a:t>10/15/2010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F1C08-AD08-46C9-8A19-2E99DE4647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FA02-4C64-4446-9E2B-CA7FD1AC1C49}" type="datetimeFigureOut">
              <a:rPr lang="en-US" smtClean="0"/>
              <a:t>10/15/2010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F1C08-AD08-46C9-8A19-2E99DE4647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FA02-4C64-4446-9E2B-CA7FD1AC1C49}" type="datetimeFigureOut">
              <a:rPr lang="en-US" smtClean="0"/>
              <a:t>10/15/2010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F1C08-AD08-46C9-8A19-2E99DE4647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3FA02-4C64-4446-9E2B-CA7FD1AC1C49}" type="datetimeFigureOut">
              <a:rPr lang="en-US" smtClean="0"/>
              <a:t>10/15/2010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F1C08-AD08-46C9-8A19-2E99DE46477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685800"/>
            <a:ext cx="7315200" cy="5486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76200"/>
            <a:ext cx="7696200" cy="61277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Collisions in 1D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6248400"/>
            <a:ext cx="6400800" cy="6096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Lesson 3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5791200"/>
            <a:ext cx="17811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1D Collision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CA" sz="2600" b="1" dirty="0"/>
              <a:t>A 0.25 kg volleyball is flying west at 2.0 m/s when it strikes </a:t>
            </a:r>
            <a:r>
              <a:rPr lang="en-CA" sz="2600" b="1" dirty="0" smtClean="0"/>
              <a:t>a stationary </a:t>
            </a:r>
            <a:r>
              <a:rPr lang="en-CA" sz="2600" b="1" dirty="0"/>
              <a:t>0.58 kg basketball dead centre. The </a:t>
            </a:r>
            <a:r>
              <a:rPr lang="en-CA" sz="2600" b="1" dirty="0" smtClean="0"/>
              <a:t>volleyball rebounds </a:t>
            </a:r>
            <a:r>
              <a:rPr lang="en-CA" sz="2600" b="1" dirty="0"/>
              <a:t>east at 0.79 m/s. what will be the velocity of </a:t>
            </a:r>
            <a:r>
              <a:rPr lang="en-CA" sz="2600" b="1" dirty="0" smtClean="0"/>
              <a:t>the </a:t>
            </a:r>
            <a:r>
              <a:rPr lang="en-US" sz="2600" b="1" dirty="0" smtClean="0"/>
              <a:t>basketball </a:t>
            </a:r>
            <a:r>
              <a:rPr lang="en-US" sz="2600" b="1" dirty="0"/>
              <a:t>immediately after impact?</a:t>
            </a:r>
          </a:p>
          <a:p>
            <a:r>
              <a:rPr lang="en-CA" sz="2000" b="1" dirty="0" smtClean="0"/>
              <a:t>Step 1: Make a free-body </a:t>
            </a:r>
            <a:r>
              <a:rPr lang="en-US" sz="2000" b="1" dirty="0" smtClean="0"/>
              <a:t>diagram.</a:t>
            </a:r>
          </a:p>
          <a:p>
            <a:r>
              <a:rPr lang="en-CA" sz="2000" b="1" dirty="0" smtClean="0"/>
              <a:t>Step </a:t>
            </a:r>
            <a:r>
              <a:rPr lang="en-CA" sz="2000" b="1" dirty="0"/>
              <a:t>2: Write the conservation statement</a:t>
            </a:r>
            <a:r>
              <a:rPr lang="en-CA" sz="2000" b="1" dirty="0" smtClean="0"/>
              <a:t>.</a:t>
            </a:r>
          </a:p>
          <a:p>
            <a:endParaRPr lang="en-CA" sz="2000" b="1" dirty="0" smtClean="0"/>
          </a:p>
          <a:p>
            <a:endParaRPr lang="en-CA" sz="2000" b="1" dirty="0"/>
          </a:p>
          <a:p>
            <a:pPr>
              <a:buNone/>
            </a:pPr>
            <a:endParaRPr lang="en-CA" sz="2000" b="1" dirty="0" smtClean="0"/>
          </a:p>
          <a:p>
            <a:pPr>
              <a:buNone/>
            </a:pPr>
            <a:endParaRPr lang="en-CA" sz="2000" b="1" dirty="0"/>
          </a:p>
          <a:p>
            <a:r>
              <a:rPr lang="en-CA" sz="2000" b="1" dirty="0" smtClean="0"/>
              <a:t>Step </a:t>
            </a:r>
            <a:r>
              <a:rPr lang="en-CA" sz="2000" b="1" dirty="0"/>
              <a:t>3: plug and chug (mind your negatives!)</a:t>
            </a:r>
            <a:endParaRPr lang="en-US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4419600"/>
            <a:ext cx="2057400" cy="623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r>
              <a:rPr lang="en-CA" sz="2800" b="1" dirty="0"/>
              <a:t>A 125 kg bighorn ram butts heads with a younger 122 kg ram </a:t>
            </a:r>
            <a:r>
              <a:rPr lang="en-CA" sz="2800" b="1" dirty="0" smtClean="0"/>
              <a:t>during mating </a:t>
            </a:r>
            <a:r>
              <a:rPr lang="en-CA" sz="2800" b="1" dirty="0"/>
              <a:t>season. The older ram is rushing north at 8.50 </a:t>
            </a:r>
            <a:r>
              <a:rPr lang="en-CA" sz="2800" b="1" dirty="0" smtClean="0"/>
              <a:t>m/s immediately </a:t>
            </a:r>
            <a:r>
              <a:rPr lang="en-CA" sz="2800" b="1" dirty="0"/>
              <a:t>before collision, and bounces back at 0.11 m/s [S]. If </a:t>
            </a:r>
            <a:r>
              <a:rPr lang="en-CA" sz="2800" b="1" dirty="0" smtClean="0"/>
              <a:t>the younger </a:t>
            </a:r>
            <a:r>
              <a:rPr lang="en-CA" sz="2800" b="1" dirty="0"/>
              <a:t>ram moves at 0.22 m/s [N] immediately after collision, </a:t>
            </a:r>
            <a:r>
              <a:rPr lang="en-CA" sz="2800" b="1" dirty="0" smtClean="0"/>
              <a:t>what was </a:t>
            </a:r>
            <a:r>
              <a:rPr lang="en-CA" sz="2800" b="1" dirty="0"/>
              <a:t>its velocity just before impact?</a:t>
            </a:r>
            <a:endParaRPr lang="en-U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/>
              <a:t>Question: was this collision elastic or inelastic?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If </a:t>
            </a:r>
            <a:r>
              <a:rPr lang="en-CA" b="1" dirty="0" smtClean="0"/>
              <a:t>the </a:t>
            </a:r>
            <a:r>
              <a:rPr lang="en-CA" b="1" dirty="0"/>
              <a:t>collision was elastic, then there will be </a:t>
            </a:r>
            <a:r>
              <a:rPr lang="en-CA" b="1" dirty="0" smtClean="0"/>
              <a:t>a </a:t>
            </a:r>
            <a:r>
              <a:rPr lang="en-US" b="1" dirty="0" smtClean="0"/>
              <a:t>conservation </a:t>
            </a:r>
            <a:r>
              <a:rPr lang="en-US" b="1" dirty="0"/>
              <a:t>of energy.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24200"/>
            <a:ext cx="9144000" cy="142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Hit and Stick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/>
              <a:t>A 1100 kg car traveling at 25 km/h [E] collides with </a:t>
            </a:r>
            <a:r>
              <a:rPr lang="en-CA" b="1" dirty="0" smtClean="0"/>
              <a:t>a 1300 </a:t>
            </a:r>
            <a:r>
              <a:rPr lang="en-CA" b="1" dirty="0"/>
              <a:t>kg car traveling at 15 km/h [W]. After collision, </a:t>
            </a:r>
            <a:r>
              <a:rPr lang="en-CA" b="1" dirty="0" smtClean="0"/>
              <a:t>the </a:t>
            </a:r>
            <a:r>
              <a:rPr lang="en-US" b="1" dirty="0" smtClean="0"/>
              <a:t>two </a:t>
            </a:r>
            <a:r>
              <a:rPr lang="en-US" b="1" dirty="0"/>
              <a:t>cars stick </a:t>
            </a:r>
            <a:r>
              <a:rPr lang="en-US" b="1" dirty="0" smtClean="0"/>
              <a:t>together. </a:t>
            </a:r>
            <a:r>
              <a:rPr lang="en-CA" b="1" dirty="0" smtClean="0"/>
              <a:t>What </a:t>
            </a:r>
            <a:r>
              <a:rPr lang="en-CA" b="1" dirty="0"/>
              <a:t>is the velocity of the cars after impact?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Explosion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/>
              <a:t>A pizza pop of mass 250 g is initially at rest. If it </a:t>
            </a:r>
            <a:r>
              <a:rPr lang="en-CA" b="1" dirty="0" smtClean="0"/>
              <a:t>is heated </a:t>
            </a:r>
            <a:r>
              <a:rPr lang="en-CA" b="1" dirty="0"/>
              <a:t>and explodes into two chunks, one with mass 100 </a:t>
            </a:r>
            <a:r>
              <a:rPr lang="en-CA" b="1" dirty="0" smtClean="0"/>
              <a:t>g moving </a:t>
            </a:r>
            <a:r>
              <a:rPr lang="en-CA" b="1" dirty="0"/>
              <a:t>at 3.0 m/s left and the other with mass 150 </a:t>
            </a:r>
            <a:r>
              <a:rPr lang="en-CA" b="1" dirty="0" smtClean="0"/>
              <a:t>g moving </a:t>
            </a:r>
            <a:r>
              <a:rPr lang="en-CA" b="1" dirty="0"/>
              <a:t>right, what is the velocity of the second chunk?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/>
              <a:t>A 0.050 kg bullet is fired from a 5.0 kg gun. If </a:t>
            </a:r>
            <a:r>
              <a:rPr lang="en-CA" b="1" dirty="0" smtClean="0"/>
              <a:t>the velocity </a:t>
            </a:r>
            <a:r>
              <a:rPr lang="en-CA" b="1" dirty="0"/>
              <a:t>of the bullet is 275 m/s, what is the recoil </a:t>
            </a:r>
            <a:r>
              <a:rPr lang="en-CA" b="1" dirty="0" smtClean="0"/>
              <a:t>velocity </a:t>
            </a:r>
            <a:r>
              <a:rPr lang="en-US" b="1" dirty="0" smtClean="0"/>
              <a:t>of </a:t>
            </a:r>
            <a:r>
              <a:rPr lang="en-US" b="1" dirty="0"/>
              <a:t>the gun?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Ballistics Pendulum 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600200"/>
            <a:ext cx="7162800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4495800"/>
            <a:ext cx="16383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667000" y="47244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CA" b="1" dirty="0"/>
              <a:t>Today, ballistics gel is used to</a:t>
            </a:r>
          </a:p>
          <a:p>
            <a:r>
              <a:rPr lang="en-US" b="1" dirty="0"/>
              <a:t>determine velocities of</a:t>
            </a:r>
          </a:p>
          <a:p>
            <a:r>
              <a:rPr lang="en-US" b="1" dirty="0"/>
              <a:t>projectiles like bullets.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dirty="0" err="1" smtClean="0"/>
              <a:t>con’t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CA" sz="2400" b="1" dirty="0"/>
              <a:t>A 2.59 g bullet strikes a stationary 1.00 kg </a:t>
            </a:r>
            <a:r>
              <a:rPr lang="en-CA" sz="2400" b="1" dirty="0" smtClean="0"/>
              <a:t>ballistic pendulum</a:t>
            </a:r>
            <a:r>
              <a:rPr lang="en-CA" sz="2400" b="1" dirty="0"/>
              <a:t>, causing the pendulum to swing up to 5.20 </a:t>
            </a:r>
            <a:r>
              <a:rPr lang="en-CA" sz="2400" b="1" dirty="0" smtClean="0"/>
              <a:t>cm from </a:t>
            </a:r>
            <a:r>
              <a:rPr lang="en-CA" sz="2400" b="1" dirty="0"/>
              <a:t>its initial position. What was the speed of the </a:t>
            </a:r>
            <a:r>
              <a:rPr lang="en-CA" sz="2400" b="1" dirty="0" smtClean="0"/>
              <a:t>bullet </a:t>
            </a:r>
            <a:r>
              <a:rPr lang="en-US" sz="2400" b="1" dirty="0" smtClean="0"/>
              <a:t>immediately </a:t>
            </a:r>
            <a:r>
              <a:rPr lang="en-US" sz="2400" b="1" dirty="0"/>
              <a:t>before impact?</a:t>
            </a:r>
          </a:p>
          <a:p>
            <a:r>
              <a:rPr lang="en-CA" sz="2200" b="1" dirty="0"/>
              <a:t>Step 1: Use conservation of energy to determine velocity of the </a:t>
            </a:r>
            <a:r>
              <a:rPr lang="en-CA" sz="2200" b="1" dirty="0" smtClean="0"/>
              <a:t>block-bullet </a:t>
            </a:r>
            <a:r>
              <a:rPr lang="en-US" sz="2200" b="1" dirty="0" smtClean="0"/>
              <a:t>system.</a:t>
            </a:r>
          </a:p>
          <a:p>
            <a:pPr>
              <a:buNone/>
            </a:pPr>
            <a:endParaRPr lang="en-US" sz="2200" b="1" dirty="0" smtClean="0"/>
          </a:p>
          <a:p>
            <a:pPr>
              <a:buNone/>
            </a:pPr>
            <a:endParaRPr lang="en-US" sz="2200" b="1" dirty="0" smtClean="0"/>
          </a:p>
          <a:p>
            <a:pPr>
              <a:buNone/>
            </a:pPr>
            <a:endParaRPr lang="en-US" sz="2200" b="1" dirty="0"/>
          </a:p>
          <a:p>
            <a:r>
              <a:rPr lang="en-CA" sz="2200" b="1" dirty="0"/>
              <a:t>Step 2: Use conservation of momentum to find the velocity of the bullet before impact.</a:t>
            </a:r>
            <a:endParaRPr lang="en-US" sz="2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Diploma Question Alert!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676400"/>
            <a:ext cx="8020478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Diploma Question Alert!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00200"/>
            <a:ext cx="818193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explain, qualitatively, that momentum is conserved in an isolated system.</a:t>
            </a:r>
          </a:p>
          <a:p>
            <a:r>
              <a:rPr lang="en-CA" dirty="0" smtClean="0"/>
              <a:t>explain</a:t>
            </a:r>
            <a:r>
              <a:rPr lang="en-CA" dirty="0"/>
              <a:t>, quantitatively, that momentum is conserved in </a:t>
            </a:r>
            <a:r>
              <a:rPr lang="en-CA" dirty="0" smtClean="0"/>
              <a:t>one and </a:t>
            </a:r>
            <a:r>
              <a:rPr lang="en-US" dirty="0" smtClean="0"/>
              <a:t>two-dimensional </a:t>
            </a:r>
            <a:r>
              <a:rPr lang="en-CA" dirty="0" smtClean="0"/>
              <a:t>interactions </a:t>
            </a:r>
            <a:r>
              <a:rPr lang="en-CA" dirty="0"/>
              <a:t>in an isolated system</a:t>
            </a:r>
          </a:p>
          <a:p>
            <a:r>
              <a:rPr lang="en-CA" dirty="0" smtClean="0"/>
              <a:t>define</a:t>
            </a:r>
            <a:r>
              <a:rPr lang="en-CA" dirty="0"/>
              <a:t>, compare and contrast elastic and inelastic collisions, </a:t>
            </a:r>
            <a:r>
              <a:rPr lang="en-CA" dirty="0" smtClean="0"/>
              <a:t>using quantitative </a:t>
            </a:r>
            <a:r>
              <a:rPr lang="en-CA" dirty="0"/>
              <a:t>examples, in terms of conservation of kinetic energy.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Diploma Question Alert!</a:t>
            </a:r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371600"/>
            <a:ext cx="4953000" cy="3331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4876800"/>
            <a:ext cx="4981575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Diploma Question Alert!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295400"/>
            <a:ext cx="7162800" cy="5245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Diploma Question Alert!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76400"/>
            <a:ext cx="7992021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Diploma Question Alert!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676400"/>
            <a:ext cx="8009194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772400" cy="1676400"/>
          </a:xfrm>
        </p:spPr>
        <p:txBody>
          <a:bodyPr>
            <a:noAutofit/>
          </a:bodyPr>
          <a:lstStyle/>
          <a:p>
            <a:r>
              <a:rPr lang="en-CA" b="1" dirty="0"/>
              <a:t>Momentum is Conserved in </a:t>
            </a:r>
            <a:r>
              <a:rPr lang="en-CA" b="1" dirty="0" smtClean="0"/>
              <a:t>an </a:t>
            </a:r>
            <a:r>
              <a:rPr lang="en-US" b="1" dirty="0" smtClean="0"/>
              <a:t>Isolated </a:t>
            </a:r>
            <a:r>
              <a:rPr lang="en-US" b="1" dirty="0"/>
              <a:t>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>
            <a:normAutofit/>
          </a:bodyPr>
          <a:lstStyle/>
          <a:p>
            <a:r>
              <a:rPr lang="en-CA" b="1" dirty="0"/>
              <a:t>Isolated System: does not allow matter or energy to </a:t>
            </a:r>
            <a:r>
              <a:rPr lang="en-CA" b="1" dirty="0" smtClean="0"/>
              <a:t>pass in or out.</a:t>
            </a:r>
          </a:p>
          <a:p>
            <a:r>
              <a:rPr lang="en-US" b="1" dirty="0"/>
              <a:t>This means that</a:t>
            </a:r>
            <a:r>
              <a:rPr lang="en-US" b="1" dirty="0" smtClean="0"/>
              <a:t>:</a:t>
            </a:r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r>
              <a:rPr lang="en-CA" b="1" dirty="0"/>
              <a:t>This is a conservation law, just like matter, </a:t>
            </a:r>
            <a:r>
              <a:rPr lang="en-CA" b="1" dirty="0" smtClean="0"/>
              <a:t>energy, </a:t>
            </a:r>
            <a:r>
              <a:rPr lang="en-US" b="1" dirty="0" smtClean="0"/>
              <a:t>charge</a:t>
            </a:r>
            <a:r>
              <a:rPr lang="en-US" b="1" dirty="0"/>
              <a:t>...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657600"/>
            <a:ext cx="76438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Conservation of Momentum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CA" b="1" dirty="0"/>
              <a:t>Conservation of momentum can be written </a:t>
            </a:r>
            <a:r>
              <a:rPr lang="en-CA" b="1" dirty="0" smtClean="0"/>
              <a:t>mathematically </a:t>
            </a:r>
            <a:r>
              <a:rPr lang="en-US" b="1" dirty="0" smtClean="0"/>
              <a:t>as:</a:t>
            </a:r>
          </a:p>
          <a:p>
            <a:endParaRPr lang="en-US" b="1" dirty="0"/>
          </a:p>
          <a:p>
            <a:endParaRPr lang="en-US" b="1" dirty="0" smtClean="0"/>
          </a:p>
          <a:p>
            <a:pPr>
              <a:buNone/>
            </a:pPr>
            <a:endParaRPr lang="en-US" b="1" dirty="0"/>
          </a:p>
          <a:p>
            <a:r>
              <a:rPr lang="en-US" b="1" dirty="0" smtClean="0"/>
              <a:t>where</a:t>
            </a:r>
            <a:endParaRPr lang="en-US" b="1" dirty="0"/>
          </a:p>
          <a:p>
            <a:pPr lvl="1"/>
            <a:r>
              <a:rPr lang="en-CA" dirty="0" smtClean="0"/>
              <a:t>Σ </a:t>
            </a:r>
            <a:r>
              <a:rPr lang="en-CA" b="1" dirty="0" smtClean="0"/>
              <a:t>is </a:t>
            </a:r>
            <a:r>
              <a:rPr lang="en-CA" b="1" dirty="0"/>
              <a:t>the </a:t>
            </a:r>
            <a:r>
              <a:rPr lang="en-CA" b="1" dirty="0" err="1"/>
              <a:t>greek</a:t>
            </a:r>
            <a:r>
              <a:rPr lang="en-CA" b="1" dirty="0"/>
              <a:t> symbol sigma and means "</a:t>
            </a:r>
            <a:r>
              <a:rPr lang="en-CA" b="1" dirty="0" smtClean="0"/>
              <a:t>the </a:t>
            </a:r>
            <a:r>
              <a:rPr lang="en-US" b="1" dirty="0" smtClean="0"/>
              <a:t>sum </a:t>
            </a:r>
            <a:r>
              <a:rPr lang="en-US" b="1" dirty="0"/>
              <a:t>of".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743200"/>
            <a:ext cx="5334000" cy="1617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en-CA" b="1" dirty="0"/>
              <a:t>This allows us to examine a very special type of </a:t>
            </a:r>
            <a:r>
              <a:rPr lang="en-CA" b="1" dirty="0" smtClean="0"/>
              <a:t>situation </a:t>
            </a:r>
            <a:r>
              <a:rPr lang="en-US" b="1" dirty="0" smtClean="0"/>
              <a:t>in </a:t>
            </a:r>
            <a:r>
              <a:rPr lang="en-US" b="1" dirty="0"/>
              <a:t>physics: the collision.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752600"/>
            <a:ext cx="5638800" cy="4166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b="1" dirty="0"/>
              <a:t>There are two types of collisions we study</a:t>
            </a:r>
            <a:r>
              <a:rPr lang="en-CA" b="1" dirty="0" smtClean="0"/>
              <a:t>:</a:t>
            </a:r>
          </a:p>
          <a:p>
            <a:pPr>
              <a:buNone/>
            </a:pPr>
            <a:endParaRPr lang="en-CA" b="1" dirty="0"/>
          </a:p>
          <a:p>
            <a:pPr>
              <a:buNone/>
            </a:pPr>
            <a:r>
              <a:rPr lang="en-CA" b="1" dirty="0" smtClean="0"/>
              <a:t>	1</a:t>
            </a:r>
            <a:r>
              <a:rPr lang="en-CA" b="1" dirty="0"/>
              <a:t>. Elastic Collision: objects collide and bounce </a:t>
            </a:r>
            <a:r>
              <a:rPr lang="en-CA" b="1" dirty="0" smtClean="0"/>
              <a:t>back without </a:t>
            </a:r>
            <a:r>
              <a:rPr lang="en-CA" b="1" dirty="0"/>
              <a:t>deforming, there is no energy lost. (ex: </a:t>
            </a:r>
            <a:r>
              <a:rPr lang="en-CA" b="1" dirty="0" smtClean="0"/>
              <a:t>pool </a:t>
            </a:r>
            <a:r>
              <a:rPr lang="en-US" b="1" dirty="0" smtClean="0"/>
              <a:t>balls </a:t>
            </a:r>
            <a:r>
              <a:rPr lang="en-US" b="1" dirty="0"/>
              <a:t>colliding</a:t>
            </a:r>
            <a:r>
              <a:rPr lang="en-US" b="1" dirty="0" smtClean="0"/>
              <a:t>).</a:t>
            </a:r>
          </a:p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en-CA" b="1" dirty="0" smtClean="0"/>
              <a:t> 	2</a:t>
            </a:r>
            <a:r>
              <a:rPr lang="en-CA" b="1" dirty="0"/>
              <a:t>. Inelastic Collision: objects collide but deform in </a:t>
            </a:r>
            <a:r>
              <a:rPr lang="en-CA" b="1" dirty="0" smtClean="0"/>
              <a:t>some way</a:t>
            </a:r>
            <a:r>
              <a:rPr lang="en-CA" b="1" dirty="0"/>
              <a:t>, losing energy (ex: a volleyball hitting the floor</a:t>
            </a:r>
            <a:r>
              <a:rPr lang="en-CA" b="1" dirty="0" smtClean="0"/>
              <a:t>). Objects </a:t>
            </a:r>
            <a:r>
              <a:rPr lang="en-CA" b="1" dirty="0"/>
              <a:t>bounce back less or not at all (hit and stick).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 Black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555</Words>
  <Application>Microsoft Office PowerPoint</Application>
  <PresentationFormat>On-screen Show (4:3)</PresentationFormat>
  <Paragraphs>63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Collisions in 1D</vt:lpstr>
      <vt:lpstr>Objectives</vt:lpstr>
      <vt:lpstr>Diploma Question Alert!</vt:lpstr>
      <vt:lpstr>Diploma Question Alert!</vt:lpstr>
      <vt:lpstr>Diploma Question Alert!</vt:lpstr>
      <vt:lpstr>Momentum is Conserved in an Isolated System</vt:lpstr>
      <vt:lpstr>Conservation of Momentum</vt:lpstr>
      <vt:lpstr>Slide 8</vt:lpstr>
      <vt:lpstr>Collisions</vt:lpstr>
      <vt:lpstr>1D Collision Example</vt:lpstr>
      <vt:lpstr>Example</vt:lpstr>
      <vt:lpstr>Question: was this collision elastic or inelastic?</vt:lpstr>
      <vt:lpstr>Hit and Stick Example</vt:lpstr>
      <vt:lpstr>Explosion Example</vt:lpstr>
      <vt:lpstr>Example</vt:lpstr>
      <vt:lpstr>Ballistics Pendulum example:</vt:lpstr>
      <vt:lpstr>Example con’t.</vt:lpstr>
      <vt:lpstr>Diploma Question Alert!</vt:lpstr>
      <vt:lpstr>Diploma Question Alert!</vt:lpstr>
      <vt:lpstr>Diploma Question Alert!</vt:lpstr>
    </vt:vector>
  </TitlesOfParts>
  <Company>Elk Island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Collisions in 1D</dc:title>
  <dc:creator>wayde putnam</dc:creator>
  <cp:lastModifiedBy>wayde putnam</cp:lastModifiedBy>
  <cp:revision>1</cp:revision>
  <dcterms:created xsi:type="dcterms:W3CDTF">2010-10-15T17:17:48Z</dcterms:created>
  <dcterms:modified xsi:type="dcterms:W3CDTF">2010-10-15T17:59:52Z</dcterms:modified>
</cp:coreProperties>
</file>