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D90DF-E010-4C4B-A2A9-73F476D9C1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2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AE38B-55E2-4640-9A30-E8A69B2FF3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0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0C273-C1C1-404A-B9A8-1FFDCE0B59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39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CC9C0-D372-4047-8E14-7D7BDA3D82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6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709DB-6B64-48DD-BF22-937B8F41E1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4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FCD06-A17F-40B9-81CF-86B0C81BC7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3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B4C7A-7296-4FD9-AD66-507512C53E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8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722E1-8B87-4AE2-A3E7-C15A4136F9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2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38026-6A6D-4AD8-AFC5-1AADADE8E0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0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3C8F4-0DFB-4B49-A073-27DD5CEB72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3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616C7-5C85-4EFE-A593-4BBC7E4B91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2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8147F6-ED9A-4B8F-B57C-3FF3E545E4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990600"/>
            <a:ext cx="5562600" cy="612775"/>
          </a:xfrm>
          <a:noFill/>
          <a:ln w="25400" cap="flat">
            <a:solidFill>
              <a:srgbClr val="FF6600"/>
            </a:solidFill>
            <a:prstDash val="lgDash"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dirty="0" smtClean="0"/>
              <a:t>Force and Work</a:t>
            </a:r>
            <a:endParaRPr lang="en-US" sz="32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1828800"/>
            <a:ext cx="1828800" cy="838200"/>
          </a:xfrm>
          <a:noFill/>
          <a:ln w="25400" cap="flat">
            <a:solidFill>
              <a:srgbClr val="FF99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marL="609600" indent="-609600" algn="l">
              <a:lnSpc>
                <a:spcPct val="80000"/>
              </a:lnSpc>
              <a:buFontTx/>
              <a:buAutoNum type="alphaUcPeriod"/>
            </a:pPr>
            <a:r>
              <a:rPr lang="en-US" b="1" dirty="0" smtClean="0"/>
              <a:t>Force</a:t>
            </a:r>
            <a:endParaRPr lang="en-US" b="1" dirty="0"/>
          </a:p>
          <a:p>
            <a:pPr marL="609600" indent="-609600" algn="l">
              <a:lnSpc>
                <a:spcPct val="80000"/>
              </a:lnSpc>
              <a:buFontTx/>
              <a:buAutoNum type="alphaUcPeriod"/>
            </a:pPr>
            <a:r>
              <a:rPr lang="en-US" b="1" dirty="0"/>
              <a:t>Work </a:t>
            </a:r>
          </a:p>
        </p:txBody>
      </p:sp>
      <p:pic>
        <p:nvPicPr>
          <p:cNvPr id="2053" name="Picture 5" descr="balanced for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5600"/>
            <a:ext cx="1970088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ammering n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267200"/>
            <a:ext cx="15906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for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362200"/>
            <a:ext cx="12541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for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1676400" cy="134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pile dri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29000"/>
            <a:ext cx="489585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en-US" sz="2400" dirty="0"/>
              <a:t>A truck with a mass of 11 700 kg is traveling at 41 m/s.  Suddenly, the driver slams on the brakes. The truck takes 5.00 s and 52 m to stop.  Calculate the work done on the truck by the brakes (hint: you have to use </a:t>
            </a:r>
            <a:r>
              <a:rPr lang="en-US" sz="2400" dirty="0" smtClean="0"/>
              <a:t>2 </a:t>
            </a:r>
            <a:r>
              <a:rPr lang="en-US" sz="2400" dirty="0"/>
              <a:t>different formulas!)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2362200" cy="715962"/>
          </a:xfrm>
        </p:spPr>
        <p:txBody>
          <a:bodyPr/>
          <a:lstStyle/>
          <a:p>
            <a:pPr algn="l"/>
            <a:r>
              <a:rPr lang="en-US" sz="3200" b="1">
                <a:solidFill>
                  <a:srgbClr val="FF6600"/>
                </a:solidFill>
              </a:rPr>
              <a:t>A. Force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562600"/>
          </a:xfrm>
        </p:spPr>
        <p:txBody>
          <a:bodyPr/>
          <a:lstStyle/>
          <a:p>
            <a:r>
              <a:rPr lang="en-US" sz="2400"/>
              <a:t>Whenever an object accelerates there has to have been a force applied to the object that changed its velocity </a:t>
            </a:r>
          </a:p>
          <a:p>
            <a:r>
              <a:rPr lang="en-US" sz="2400"/>
              <a:t>The only way in which an object speeds up or slows down is if there is a push or pull.  The amount that the object accelerates depends upon two things;  its mass and the force applied to the object.</a:t>
            </a:r>
          </a:p>
          <a:p>
            <a:r>
              <a:rPr lang="en-US" sz="2400"/>
              <a:t>What would happen if the same object is pushed with two different forces?</a:t>
            </a:r>
          </a:p>
          <a:p>
            <a:r>
              <a:rPr lang="en-US" sz="2400">
                <a:solidFill>
                  <a:srgbClr val="FF6600"/>
                </a:solidFill>
              </a:rPr>
              <a:t>Example: Suppose that you push a stopped tennis ball with a little push and then with a big push.  Which time will the ball have a greater acceleration?</a:t>
            </a:r>
          </a:p>
          <a:p>
            <a:r>
              <a:rPr lang="en-US" sz="2400"/>
              <a:t>We can say that there is a direct relationship between force and acceleration, the greater the force, the greater the acceleration</a:t>
            </a:r>
          </a:p>
        </p:txBody>
      </p:sp>
      <p:pic>
        <p:nvPicPr>
          <p:cNvPr id="3080" name="Picture 8" descr="keep on doing what they're do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19812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458200" cy="6324600"/>
          </a:xfrm>
        </p:spPr>
        <p:txBody>
          <a:bodyPr/>
          <a:lstStyle/>
          <a:p>
            <a:r>
              <a:rPr lang="en-US" sz="2400" dirty="0"/>
              <a:t>What would happen if the same force (amount of push) were applied to two objects having different masses?</a:t>
            </a:r>
          </a:p>
          <a:p>
            <a:r>
              <a:rPr lang="en-US" sz="2400" dirty="0">
                <a:solidFill>
                  <a:srgbClr val="FF6600"/>
                </a:solidFill>
              </a:rPr>
              <a:t>Example: Suppose that you push a bowling ball and a tennis ball with the same force.  Which object would have a greater acceleration?</a:t>
            </a:r>
          </a:p>
          <a:p>
            <a:r>
              <a:rPr lang="en-US" sz="2400" dirty="0"/>
              <a:t>We can see that there is an inverse relationship between the </a:t>
            </a:r>
            <a:r>
              <a:rPr lang="en-US" sz="2400" dirty="0" smtClean="0"/>
              <a:t>mass and acceleration.  </a:t>
            </a:r>
            <a:r>
              <a:rPr lang="en-US" sz="2400" dirty="0"/>
              <a:t>The greater the mass is for a certain force, the smaller will be its acceleration</a:t>
            </a:r>
          </a:p>
          <a:p>
            <a:r>
              <a:rPr lang="en-US" sz="2400" dirty="0"/>
              <a:t>Formula  	</a:t>
            </a:r>
            <a:r>
              <a:rPr lang="en-US" sz="2400" dirty="0" err="1"/>
              <a:t>F</a:t>
            </a:r>
            <a:r>
              <a:rPr lang="en-US" sz="2400" baseline="-25000" dirty="0" err="1"/>
              <a:t>net</a:t>
            </a:r>
            <a:r>
              <a:rPr lang="en-US" sz="2400" dirty="0"/>
              <a:t> = ma</a:t>
            </a:r>
          </a:p>
          <a:p>
            <a:pPr>
              <a:buFontTx/>
              <a:buNone/>
            </a:pPr>
            <a:r>
              <a:rPr lang="en-US" sz="2400" dirty="0"/>
              <a:t>	where 	         </a:t>
            </a:r>
            <a:r>
              <a:rPr lang="en-US" sz="2400" dirty="0" err="1"/>
              <a:t>F</a:t>
            </a:r>
            <a:r>
              <a:rPr lang="en-US" sz="2400" baseline="-25000" dirty="0" err="1"/>
              <a:t>net</a:t>
            </a:r>
            <a:r>
              <a:rPr lang="en-US" sz="2400" dirty="0"/>
              <a:t> =&gt; force  (N, </a:t>
            </a:r>
            <a:r>
              <a:rPr lang="en-US" sz="2400" dirty="0" err="1"/>
              <a:t>Newtons</a:t>
            </a:r>
            <a:r>
              <a:rPr lang="en-US" sz="2400" dirty="0"/>
              <a:t>)</a:t>
            </a:r>
          </a:p>
          <a:p>
            <a:pPr>
              <a:buFontTx/>
              <a:buNone/>
            </a:pPr>
            <a:r>
              <a:rPr lang="en-US" sz="2400" dirty="0"/>
              <a:t>			  	 m =&gt;  mass  (kg)</a:t>
            </a:r>
          </a:p>
          <a:p>
            <a:pPr>
              <a:buFontTx/>
              <a:buNone/>
            </a:pPr>
            <a:r>
              <a:rPr lang="en-US" sz="2400" dirty="0"/>
              <a:t>			  	 a  =&gt;   acceleration (m/s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</a:p>
          <a:p>
            <a:r>
              <a:rPr lang="en-US" sz="2400" dirty="0"/>
              <a:t>The unit of force, Newton, was named after the physicist Sir Isaac Newton.  </a:t>
            </a:r>
            <a:endParaRPr lang="en-US" sz="2400" baseline="30000" dirty="0">
              <a:solidFill>
                <a:srgbClr val="FF6600"/>
              </a:solidFill>
            </a:endParaRPr>
          </a:p>
        </p:txBody>
      </p:sp>
      <p:pic>
        <p:nvPicPr>
          <p:cNvPr id="4105" name="Picture 9" descr="eq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962400"/>
            <a:ext cx="2209800" cy="44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9144001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961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382000" cy="62484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 b="1" dirty="0"/>
              <a:t>Example 1: A person pushes a 10 kg box and a 1.50 m/s</a:t>
            </a:r>
            <a:r>
              <a:rPr lang="en-US" sz="2400" b="1" baseline="30000" dirty="0"/>
              <a:t>2 </a:t>
            </a:r>
            <a:r>
              <a:rPr lang="en-US" sz="2400" b="1" dirty="0"/>
              <a:t>acceleration is noticed.  What was the net force that was applied to the box?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rgbClr val="FF6600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rgbClr val="FF6600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 b="1" dirty="0"/>
              <a:t>Example 2: A 2000 kg car is decelerating at a rate of 2.3 m/s</a:t>
            </a:r>
            <a:r>
              <a:rPr lang="en-US" sz="2400" b="1" baseline="30000" dirty="0"/>
              <a:t>2</a:t>
            </a:r>
            <a:r>
              <a:rPr lang="en-US" sz="2400" b="1" dirty="0"/>
              <a:t>.  What net force was required in order to slow the car down?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rgbClr val="FF6600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rgbClr val="FF6600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 b="1" dirty="0"/>
              <a:t>Example 3: What is the mass of a rock that hits the ground with a force of 150N?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 b="1" dirty="0"/>
              <a:t>(NOTE: the acceleration due to gravity- g – is equal to 9.81 m/s</a:t>
            </a:r>
            <a:r>
              <a:rPr lang="en-US" sz="2400" b="1" baseline="30000" dirty="0"/>
              <a:t>2</a:t>
            </a:r>
            <a:r>
              <a:rPr lang="en-US" sz="2400" b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229600" cy="6324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 b="1" dirty="0"/>
              <a:t>Example 4:</a:t>
            </a:r>
            <a:r>
              <a:rPr lang="en-US" sz="2400" dirty="0"/>
              <a:t> A small airplane with a mass of 1600kg touches down on a runway with a speed of 25m/s.  It slows to a stop in 18s.  Calculate the force required to stop the airplane (hint- you have to use 2 different formulas)</a:t>
            </a:r>
          </a:p>
          <a:p>
            <a:pPr marL="0" indent="0">
              <a:buFontTx/>
              <a:buNone/>
            </a:pPr>
            <a:endParaRPr lang="en-US" sz="2400" dirty="0"/>
          </a:p>
          <a:p>
            <a:pPr marL="0" indent="0">
              <a:buFontTx/>
              <a:buNone/>
            </a:pPr>
            <a:endParaRPr lang="en-US" sz="2400" dirty="0"/>
          </a:p>
          <a:p>
            <a:pPr marL="0" indent="0">
              <a:buFontTx/>
              <a:buNone/>
            </a:pPr>
            <a:endParaRPr lang="en-US" sz="2400" dirty="0"/>
          </a:p>
          <a:p>
            <a:pPr marL="0" indent="0">
              <a:buFontTx/>
              <a:buNone/>
            </a:pPr>
            <a:endParaRPr lang="en-US" sz="2400" dirty="0"/>
          </a:p>
          <a:p>
            <a:pPr marL="0" indent="0">
              <a:buFontTx/>
              <a:buNone/>
            </a:pPr>
            <a:endParaRPr lang="en-US" sz="2400" dirty="0"/>
          </a:p>
          <a:p>
            <a:pPr marL="0" indent="0">
              <a:buFontTx/>
              <a:buNone/>
            </a:pPr>
            <a:endParaRPr lang="en-US" sz="2400" dirty="0"/>
          </a:p>
          <a:p>
            <a:pPr marL="0" indent="0">
              <a:buFontTx/>
              <a:buNone/>
            </a:pPr>
            <a:endParaRPr lang="en-US" sz="2400" dirty="0"/>
          </a:p>
          <a:p>
            <a:pPr marL="0" indent="0">
              <a:buFontTx/>
              <a:buNone/>
            </a:pPr>
            <a:r>
              <a:rPr lang="en-US" sz="2400" b="1" dirty="0">
                <a:solidFill>
                  <a:srgbClr val="FF6600"/>
                </a:solidFill>
              </a:rPr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/>
            <a:r>
              <a:rPr lang="en-US" sz="2800" b="1" dirty="0"/>
              <a:t>B. Work and </a:t>
            </a:r>
            <a:r>
              <a:rPr lang="en-US" sz="2800" b="1" dirty="0" smtClean="0"/>
              <a:t>Energy</a:t>
            </a:r>
            <a:endParaRPr lang="en-US" sz="2800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229600" cy="5638800"/>
          </a:xfrm>
        </p:spPr>
        <p:txBody>
          <a:bodyPr/>
          <a:lstStyle/>
          <a:p>
            <a:pPr marL="660400" indent="-660400"/>
            <a:r>
              <a:rPr lang="en-US" sz="2400"/>
              <a:t>Work is defined as a measure of the amount of energy transferred from one object to another</a:t>
            </a:r>
          </a:p>
          <a:p>
            <a:pPr marL="660400" indent="-660400"/>
            <a:r>
              <a:rPr lang="en-US" sz="2400"/>
              <a:t>In order to do work a force must be applied over a certain distance.</a:t>
            </a:r>
          </a:p>
          <a:p>
            <a:pPr marL="660400" indent="-660400"/>
            <a:r>
              <a:rPr lang="en-US" sz="2400"/>
              <a:t>In order for work to take place, the following conditions must be fulfilled:</a:t>
            </a:r>
          </a:p>
          <a:p>
            <a:pPr marL="1035050" lvl="1" indent="-577850">
              <a:buFontTx/>
              <a:buAutoNum type="romanLcPeriod"/>
            </a:pPr>
            <a:r>
              <a:rPr lang="en-US" sz="2000"/>
              <a:t>There must be movement </a:t>
            </a:r>
          </a:p>
          <a:p>
            <a:pPr marL="1035050" lvl="1" indent="-577850">
              <a:buFontTx/>
              <a:buAutoNum type="romanLcPeriod"/>
            </a:pPr>
            <a:r>
              <a:rPr lang="en-US" sz="2000"/>
              <a:t>A force is applied to the object </a:t>
            </a:r>
          </a:p>
          <a:p>
            <a:pPr marL="1035050" lvl="1" indent="-577850">
              <a:buFontTx/>
              <a:buAutoNum type="romanLcPeriod"/>
            </a:pPr>
            <a:r>
              <a:rPr lang="en-US" sz="2000"/>
              <a:t>The force and the distance the object travels must be in the same direction (If the F</a:t>
            </a:r>
            <a:r>
              <a:rPr lang="en-US" sz="2000" baseline="-25000"/>
              <a:t>app</a:t>
            </a:r>
            <a:r>
              <a:rPr lang="en-US" sz="2000"/>
              <a:t> and displacement are perpendicular, then the work is equal to zero)</a:t>
            </a:r>
          </a:p>
          <a:p>
            <a:pPr marL="660400" indent="-660400"/>
            <a:r>
              <a:rPr lang="en-US" sz="2400"/>
              <a:t>Example: moving a suitcase – Is work being done?</a:t>
            </a:r>
          </a:p>
        </p:txBody>
      </p:sp>
      <p:pic>
        <p:nvPicPr>
          <p:cNvPr id="10244" name="Picture 4" descr="3tzg0pm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562600"/>
            <a:ext cx="914400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3tzg0pm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562600"/>
            <a:ext cx="914400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1" name="Picture 11" descr="3tzg0pm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562600"/>
            <a:ext cx="914400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458200" cy="6324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cs typeface="Arial" panose="020B0604020202020204" pitchFamily="34" charset="0"/>
              </a:rPr>
              <a:t>The relationship between work and energy:</a:t>
            </a:r>
          </a:p>
          <a:p>
            <a:pPr>
              <a:lnSpc>
                <a:spcPct val="90000"/>
              </a:lnSpc>
            </a:pPr>
            <a:r>
              <a:rPr lang="en-US" sz="2400"/>
              <a:t>Energy is defined as the ability to do work.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Arial" panose="020B0604020202020204" pitchFamily="34" charset="0"/>
              </a:rPr>
              <a:t>If an object has energy, it can do work by transferring the energy to another object (as one object loses energy, the other gains the same amount of energy)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Arial" panose="020B0604020202020204" pitchFamily="34" charset="0"/>
              </a:rPr>
              <a:t>Therefore the change in energy = work, and therefore the units for energy is also joules (J)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Calculating work:</a:t>
            </a:r>
            <a:endParaRPr lang="en-US" b="1"/>
          </a:p>
          <a:p>
            <a:pPr>
              <a:lnSpc>
                <a:spcPct val="90000"/>
              </a:lnSpc>
            </a:pPr>
            <a:r>
              <a:rPr lang="en-US" sz="2400"/>
              <a:t>The formula for calculating work is: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Work = Force X distance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W = F </a:t>
            </a:r>
            <a:r>
              <a:rPr lang="en-US" sz="2400">
                <a:cs typeface="Arial" panose="020B0604020202020204" pitchFamily="34" charset="0"/>
              </a:rPr>
              <a:t>• 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cs typeface="Arial" panose="020B0604020202020204" pitchFamily="34" charset="0"/>
              </a:rPr>
              <a:t>	= Newton metres (N • m)      Note: N = kg • m/s</a:t>
            </a:r>
            <a:r>
              <a:rPr lang="en-US" sz="2400" baseline="30000">
                <a:cs typeface="Arial" panose="020B0604020202020204" pitchFamily="34" charset="0"/>
              </a:rPr>
              <a:t>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cs typeface="Arial" panose="020B0604020202020204" pitchFamily="34" charset="0"/>
              </a:rPr>
              <a:t>	= Joules (J)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cs typeface="Arial" panose="020B0604020202020204" pitchFamily="34" charset="0"/>
              </a:rPr>
              <a:t>Therefore, 1 J = 1 kg • m</a:t>
            </a:r>
            <a:r>
              <a:rPr lang="en-US" sz="2400" baseline="30000">
                <a:cs typeface="Arial" panose="020B0604020202020204" pitchFamily="34" charset="0"/>
              </a:rPr>
              <a:t>2</a:t>
            </a:r>
            <a:r>
              <a:rPr lang="en-US" sz="2400">
                <a:cs typeface="Arial" panose="020B0604020202020204" pitchFamily="34" charset="0"/>
              </a:rPr>
              <a:t>/s</a:t>
            </a:r>
            <a:r>
              <a:rPr lang="en-US" sz="2400" baseline="30000">
                <a:cs typeface="Arial" panose="020B0604020202020204" pitchFamily="34" charset="0"/>
              </a:rPr>
              <a:t>2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1981200" cy="411163"/>
          </a:xfrm>
        </p:spPr>
        <p:txBody>
          <a:bodyPr/>
          <a:lstStyle/>
          <a:p>
            <a:pPr algn="l"/>
            <a:r>
              <a:rPr lang="en-US" sz="2400" b="1"/>
              <a:t>Examples: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/>
              <a:t>Jonny </a:t>
            </a:r>
            <a:r>
              <a:rPr lang="en-US" dirty="0" smtClean="0"/>
              <a:t>pushes </a:t>
            </a:r>
            <a:r>
              <a:rPr lang="en-US" dirty="0"/>
              <a:t>a box with a force of 200 N for a distance of 15.0 m.  How much work did he do?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dirty="0"/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dirty="0"/>
              <a:t>A log is pulled and 150 J of work is done as it moves 20.0 cm.  What was the applied force?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dirty="0">
              <a:solidFill>
                <a:srgbClr val="FF66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659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Default Design</vt:lpstr>
      <vt:lpstr>Force and Work</vt:lpstr>
      <vt:lpstr>A. Force</vt:lpstr>
      <vt:lpstr>PowerPoint Presentation</vt:lpstr>
      <vt:lpstr>PowerPoint Presentation</vt:lpstr>
      <vt:lpstr>PowerPoint Presentation</vt:lpstr>
      <vt:lpstr>PowerPoint Presentation</vt:lpstr>
      <vt:lpstr>B. Work and Energy</vt:lpstr>
      <vt:lpstr>PowerPoint Presentation</vt:lpstr>
      <vt:lpstr>Examples:</vt:lpstr>
      <vt:lpstr>PowerPoint Presentation</vt:lpstr>
    </vt:vector>
  </TitlesOfParts>
  <Company>Gateway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B1.4 Work and Energy</dc:title>
  <dc:creator>Valued Gateway Client</dc:creator>
  <cp:lastModifiedBy>Wayde Putnam BFH</cp:lastModifiedBy>
  <cp:revision>12</cp:revision>
  <dcterms:created xsi:type="dcterms:W3CDTF">2004-05-25T00:29:09Z</dcterms:created>
  <dcterms:modified xsi:type="dcterms:W3CDTF">2016-04-08T19:48:54Z</dcterms:modified>
</cp:coreProperties>
</file>