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401D7-85F2-45EF-B5B4-8988D7CA6EE2}" type="datetimeFigureOut">
              <a:rPr lang="en-US" smtClean="0"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Lesson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Impulse </a:t>
            </a:r>
            <a:r>
              <a:rPr lang="en-US" b="1" dirty="0" smtClean="0">
                <a:solidFill>
                  <a:srgbClr val="FF0000"/>
                </a:solidFill>
              </a:rPr>
              <a:t>– A Change in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Momentum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438400"/>
            <a:ext cx="45148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Impulse does not receive a symbol (other than </a:t>
            </a:r>
            <a:r>
              <a:rPr lang="en-CA" b="1" dirty="0" err="1"/>
              <a:t>Δp</a:t>
            </a:r>
            <a:r>
              <a:rPr lang="en-CA" b="1" dirty="0" smtClean="0"/>
              <a:t>), but </a:t>
            </a:r>
            <a:r>
              <a:rPr lang="en-CA" b="1" dirty="0"/>
              <a:t>it does receive the units of Ns or </a:t>
            </a:r>
            <a:r>
              <a:rPr lang="en-CA" b="1" dirty="0" err="1" smtClean="0"/>
              <a:t>kgm</a:t>
            </a:r>
            <a:r>
              <a:rPr lang="en-CA" b="1" dirty="0" smtClean="0"/>
              <a:t>/s</a:t>
            </a:r>
          </a:p>
          <a:p>
            <a:r>
              <a:rPr lang="en-CA" b="1" dirty="0"/>
              <a:t>ex) A force of 14.0 N acts on a 6.00 kg </a:t>
            </a:r>
            <a:r>
              <a:rPr lang="en-CA" b="1" dirty="0" smtClean="0"/>
              <a:t>cat </a:t>
            </a:r>
            <a:r>
              <a:rPr lang="en-CA" b="1" dirty="0"/>
              <a:t>for </a:t>
            </a:r>
            <a:r>
              <a:rPr lang="en-CA" b="1" dirty="0" smtClean="0"/>
              <a:t>1.00 </a:t>
            </a:r>
            <a:r>
              <a:rPr lang="en-CA" b="1" dirty="0" err="1" smtClean="0"/>
              <a:t>ms</a:t>
            </a:r>
            <a:r>
              <a:rPr lang="en-CA" b="1" dirty="0" err="1"/>
              <a:t>.</a:t>
            </a:r>
            <a:r>
              <a:rPr lang="en-CA" b="1" dirty="0"/>
              <a:t> What is the change in velocity of this object?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A 5.00 kg </a:t>
            </a:r>
            <a:r>
              <a:rPr lang="en-CA" b="1" dirty="0" smtClean="0"/>
              <a:t>dog </a:t>
            </a:r>
            <a:r>
              <a:rPr lang="en-CA" b="1" dirty="0"/>
              <a:t>accelerates uniformly from rest to </a:t>
            </a:r>
            <a:r>
              <a:rPr lang="en-CA" b="1" dirty="0" smtClean="0"/>
              <a:t>a velocity </a:t>
            </a:r>
            <a:r>
              <a:rPr lang="en-CA" b="1" dirty="0"/>
              <a:t>of 15.0 m/s East. What is the impulse on </a:t>
            </a:r>
            <a:r>
              <a:rPr lang="en-CA" b="1" dirty="0" smtClean="0"/>
              <a:t>the </a:t>
            </a:r>
            <a:r>
              <a:rPr lang="en-US" b="1" dirty="0" smtClean="0"/>
              <a:t>object</a:t>
            </a:r>
            <a:r>
              <a:rPr lang="en-US" b="1" dirty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A 1.0 kg ball hits the floor with a velocity of 2.0 </a:t>
            </a:r>
            <a:r>
              <a:rPr lang="en-CA" b="1" dirty="0" smtClean="0"/>
              <a:t>m/s. If </a:t>
            </a:r>
            <a:r>
              <a:rPr lang="en-CA" b="1" dirty="0"/>
              <a:t>this ball bounces up with a velocity of 1.6 m/s, what </a:t>
            </a:r>
            <a:r>
              <a:rPr lang="en-CA" b="1" dirty="0" smtClean="0"/>
              <a:t>is </a:t>
            </a:r>
            <a:r>
              <a:rPr lang="en-US" b="1" dirty="0" smtClean="0"/>
              <a:t>the </a:t>
            </a:r>
            <a:r>
              <a:rPr lang="en-US" b="1" dirty="0"/>
              <a:t>ball’s impulse?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Graphs of F </a:t>
            </a:r>
            <a:r>
              <a:rPr lang="en-CA" b="1" dirty="0" err="1"/>
              <a:t>vs</a:t>
            </a:r>
            <a:r>
              <a:rPr lang="en-CA" b="1" dirty="0"/>
              <a:t>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343400" cy="4495800"/>
          </a:xfrm>
        </p:spPr>
        <p:txBody>
          <a:bodyPr/>
          <a:lstStyle/>
          <a:p>
            <a:r>
              <a:rPr lang="en-CA" b="1" dirty="0"/>
              <a:t>Another way of calculating impulse is from a force </a:t>
            </a:r>
            <a:r>
              <a:rPr lang="en-CA" b="1" dirty="0" err="1"/>
              <a:t>vs</a:t>
            </a:r>
            <a:r>
              <a:rPr lang="en-CA" b="1" dirty="0"/>
              <a:t> </a:t>
            </a:r>
            <a:r>
              <a:rPr lang="en-CA" b="1" dirty="0" smtClean="0"/>
              <a:t>time </a:t>
            </a:r>
            <a:r>
              <a:rPr lang="en-US" b="1" dirty="0" smtClean="0"/>
              <a:t>graph</a:t>
            </a:r>
            <a:r>
              <a:rPr lang="en-US" b="1" dirty="0"/>
              <a:t>.</a:t>
            </a:r>
          </a:p>
          <a:p>
            <a:r>
              <a:rPr lang="en-CA" b="1" dirty="0" smtClean="0"/>
              <a:t>The </a:t>
            </a:r>
            <a:r>
              <a:rPr lang="en-CA" b="1" dirty="0"/>
              <a:t>area under a graph </a:t>
            </a:r>
            <a:r>
              <a:rPr lang="en-CA" b="1" dirty="0" smtClean="0"/>
              <a:t>of </a:t>
            </a:r>
            <a:r>
              <a:rPr lang="en-US" b="1" dirty="0" smtClean="0"/>
              <a:t>F </a:t>
            </a:r>
            <a:r>
              <a:rPr lang="en-US" b="1" dirty="0" err="1"/>
              <a:t>vs</a:t>
            </a:r>
            <a:r>
              <a:rPr lang="en-US" b="1" dirty="0"/>
              <a:t> t will give impulse: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32956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5257800"/>
            <a:ext cx="2895600" cy="151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This is a particularly good method to use when the </a:t>
            </a:r>
            <a:r>
              <a:rPr lang="en-CA" b="1" dirty="0" smtClean="0"/>
              <a:t>force </a:t>
            </a:r>
            <a:r>
              <a:rPr lang="en-US" b="1" dirty="0" smtClean="0"/>
              <a:t>is </a:t>
            </a:r>
            <a:r>
              <a:rPr lang="en-US" b="1" dirty="0"/>
              <a:t>not constant.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199"/>
            <a:ext cx="8229600" cy="323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581400"/>
            <a:ext cx="19907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648200"/>
          </a:xfrm>
        </p:spPr>
        <p:txBody>
          <a:bodyPr/>
          <a:lstStyle/>
          <a:p>
            <a:r>
              <a:rPr lang="en-CA" b="1" dirty="0"/>
              <a:t>a) From the graph, what is </a:t>
            </a:r>
            <a:r>
              <a:rPr lang="en-CA" b="1" dirty="0" smtClean="0"/>
              <a:t>the magnitude </a:t>
            </a:r>
            <a:r>
              <a:rPr lang="en-CA" b="1" dirty="0"/>
              <a:t>of the impulse on </a:t>
            </a:r>
            <a:r>
              <a:rPr lang="en-CA" b="1" dirty="0" smtClean="0"/>
              <a:t>the </a:t>
            </a:r>
            <a:r>
              <a:rPr lang="en-US" b="1" dirty="0" smtClean="0"/>
              <a:t>48 </a:t>
            </a:r>
            <a:r>
              <a:rPr lang="en-US" b="1" dirty="0"/>
              <a:t>g tennis ball?</a:t>
            </a:r>
          </a:p>
          <a:p>
            <a:r>
              <a:rPr lang="en-CA" b="1" dirty="0"/>
              <a:t>b) What is the velocity </a:t>
            </a:r>
            <a:r>
              <a:rPr lang="en-CA" b="1" dirty="0" smtClean="0"/>
              <a:t>of the </a:t>
            </a:r>
            <a:r>
              <a:rPr lang="en-CA" b="1" dirty="0"/>
              <a:t>ball when it leaves </a:t>
            </a:r>
            <a:r>
              <a:rPr lang="en-CA" b="1" dirty="0" smtClean="0"/>
              <a:t>the </a:t>
            </a:r>
            <a:r>
              <a:rPr lang="en-US" b="1" dirty="0" smtClean="0"/>
              <a:t>racquet</a:t>
            </a:r>
            <a:r>
              <a:rPr lang="en-US" b="1" dirty="0"/>
              <a:t>?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752599"/>
            <a:ext cx="3962400" cy="444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of 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b="1" dirty="0"/>
              <a:t>There are a number of applications of impulse in </a:t>
            </a:r>
            <a:r>
              <a:rPr lang="en-CA" b="1" dirty="0" smtClean="0"/>
              <a:t>everyday life</a:t>
            </a:r>
            <a:r>
              <a:rPr lang="en-CA" b="1" dirty="0"/>
              <a:t>. Be familiar with these for your diploma!</a:t>
            </a:r>
          </a:p>
          <a:p>
            <a:r>
              <a:rPr lang="en-US" b="1" dirty="0" smtClean="0"/>
              <a:t>Car </a:t>
            </a:r>
            <a:r>
              <a:rPr lang="en-CA" b="1" dirty="0" smtClean="0"/>
              <a:t>crashes</a:t>
            </a:r>
            <a:r>
              <a:rPr lang="en-CA" b="1" dirty="0"/>
              <a:t>: old rigid cars vs. new crumpling cars</a:t>
            </a:r>
          </a:p>
          <a:p>
            <a:r>
              <a:rPr lang="en-US" b="1" dirty="0" smtClean="0"/>
              <a:t>Bullets </a:t>
            </a:r>
            <a:r>
              <a:rPr lang="en-CA" b="1" dirty="0" smtClean="0"/>
              <a:t>fired </a:t>
            </a:r>
            <a:r>
              <a:rPr lang="en-CA" b="1" dirty="0"/>
              <a:t>from guns with long barrels </a:t>
            </a:r>
            <a:r>
              <a:rPr lang="en-CA" b="1" dirty="0" err="1"/>
              <a:t>vs</a:t>
            </a:r>
            <a:r>
              <a:rPr lang="en-CA" b="1" dirty="0"/>
              <a:t> short barrels</a:t>
            </a:r>
          </a:p>
          <a:p>
            <a:r>
              <a:rPr lang="en-US" b="1" dirty="0" smtClean="0"/>
              <a:t>“ </a:t>
            </a:r>
            <a:r>
              <a:rPr lang="en-CA" b="1" dirty="0" smtClean="0"/>
              <a:t>following </a:t>
            </a:r>
            <a:r>
              <a:rPr lang="en-CA" b="1" dirty="0"/>
              <a:t>through" on a throw, shot, swing</a:t>
            </a:r>
          </a:p>
          <a:p>
            <a:r>
              <a:rPr lang="en-US" b="1" dirty="0" smtClean="0"/>
              <a:t>“ </a:t>
            </a:r>
            <a:r>
              <a:rPr lang="en-CA" b="1" dirty="0" smtClean="0"/>
              <a:t>rolling </a:t>
            </a:r>
            <a:r>
              <a:rPr lang="en-CA" b="1" dirty="0"/>
              <a:t>with a punch" in boxing</a:t>
            </a:r>
          </a:p>
          <a:p>
            <a:r>
              <a:rPr lang="en-US" b="1" dirty="0" smtClean="0"/>
              <a:t>Safety </a:t>
            </a:r>
            <a:r>
              <a:rPr lang="en-CA" b="1" dirty="0" smtClean="0"/>
              <a:t>equipment </a:t>
            </a:r>
            <a:r>
              <a:rPr lang="en-CA" b="1" dirty="0"/>
              <a:t>in cars like air bags, new </a:t>
            </a:r>
            <a:r>
              <a:rPr lang="en-CA" b="1" dirty="0" smtClean="0"/>
              <a:t>dashboards, </a:t>
            </a:r>
            <a:r>
              <a:rPr lang="en-US" b="1" dirty="0" smtClean="0"/>
              <a:t>steering </a:t>
            </a:r>
            <a:r>
              <a:rPr lang="en-US" b="1" dirty="0"/>
              <a:t>columns</a:t>
            </a:r>
          </a:p>
          <a:p>
            <a:r>
              <a:rPr lang="en-US" b="1" dirty="0"/>
              <a:t>helmets</a:t>
            </a:r>
          </a:p>
          <a:p>
            <a:r>
              <a:rPr lang="en-US" b="1" dirty="0" smtClean="0"/>
              <a:t>Breaking </a:t>
            </a:r>
            <a:r>
              <a:rPr lang="en-CA" b="1" dirty="0" smtClean="0"/>
              <a:t>a </a:t>
            </a:r>
            <a:r>
              <a:rPr lang="en-CA" b="1" dirty="0"/>
              <a:t>board with your fist!</a:t>
            </a:r>
          </a:p>
          <a:p>
            <a:r>
              <a:rPr lang="en-US" b="1" dirty="0"/>
              <a:t>etc...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explain, quantitatively, the concepts of impulse and change in </a:t>
            </a:r>
            <a:r>
              <a:rPr lang="en-CA" dirty="0" smtClean="0"/>
              <a:t>momentum, using </a:t>
            </a:r>
            <a:r>
              <a:rPr lang="en-CA" dirty="0"/>
              <a:t>Newton's laws of motion.</a:t>
            </a:r>
          </a:p>
          <a:p>
            <a:r>
              <a:rPr lang="en-CA" dirty="0" smtClean="0"/>
              <a:t>analyze </a:t>
            </a:r>
            <a:r>
              <a:rPr lang="en-CA" dirty="0"/>
              <a:t>graphs that illustrate the relationship between force and </a:t>
            </a:r>
            <a:r>
              <a:rPr lang="en-CA" dirty="0" smtClean="0"/>
              <a:t>time </a:t>
            </a:r>
            <a:r>
              <a:rPr lang="en-US" dirty="0" smtClean="0"/>
              <a:t>during </a:t>
            </a:r>
            <a:r>
              <a:rPr lang="en-US" dirty="0"/>
              <a:t>a collision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r>
              <a:rPr lang="en-CA" b="1" dirty="0"/>
              <a:t>Recall that Newton wrote his </a:t>
            </a:r>
            <a:r>
              <a:rPr lang="en-CA" b="1" dirty="0" smtClean="0"/>
              <a:t>Second Law </a:t>
            </a:r>
            <a:r>
              <a:rPr lang="en-CA" b="1" dirty="0"/>
              <a:t>in terms of momentum. </a:t>
            </a:r>
            <a:r>
              <a:rPr lang="en-CA" b="1" dirty="0" smtClean="0"/>
              <a:t>This </a:t>
            </a:r>
            <a:r>
              <a:rPr lang="en-US" b="1" dirty="0" smtClean="0"/>
              <a:t>could </a:t>
            </a:r>
            <a:r>
              <a:rPr lang="en-US" b="1" dirty="0"/>
              <a:t>be arranged as: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1828800" cy="125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810000"/>
            <a:ext cx="3200400" cy="9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09600" y="50292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/>
              <a:t>From this, we can see that the product of force and </a:t>
            </a:r>
            <a:r>
              <a:rPr lang="en-CA" sz="2800" b="1" dirty="0" smtClean="0"/>
              <a:t>time is </a:t>
            </a:r>
            <a:r>
              <a:rPr lang="en-CA" sz="2800" b="1" dirty="0"/>
              <a:t>momentum. Let's apply this to a </a:t>
            </a:r>
            <a:r>
              <a:rPr lang="en-CA" sz="2800" b="1" dirty="0" smtClean="0"/>
              <a:t>real life </a:t>
            </a:r>
            <a:r>
              <a:rPr lang="en-US" sz="2800" b="1" dirty="0" smtClean="0"/>
              <a:t>situation</a:t>
            </a:r>
            <a:r>
              <a:rPr lang="en-US" sz="2800" b="1" dirty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Assume we have an egg with mass m and initial velocity </a:t>
            </a:r>
            <a:r>
              <a:rPr lang="en-CA" b="1" dirty="0" smtClean="0"/>
              <a:t>v</a:t>
            </a:r>
            <a:r>
              <a:rPr lang="en-CA" b="1" baseline="-25000" dirty="0" smtClean="0"/>
              <a:t>i</a:t>
            </a:r>
            <a:r>
              <a:rPr lang="en-CA" b="1" dirty="0" smtClean="0"/>
              <a:t>, dropped </a:t>
            </a:r>
            <a:r>
              <a:rPr lang="en-CA" b="1" dirty="0"/>
              <a:t>onto two different floors: one concrete floor </a:t>
            </a:r>
            <a:r>
              <a:rPr lang="en-CA" b="1" dirty="0" smtClean="0"/>
              <a:t>and one </a:t>
            </a:r>
            <a:r>
              <a:rPr lang="en-CA" b="1" dirty="0"/>
              <a:t>with padding on it</a:t>
            </a:r>
            <a:r>
              <a:rPr lang="en-CA" b="1" dirty="0" smtClean="0"/>
              <a:t>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0"/>
            <a:ext cx="7696200" cy="2665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The p</a:t>
            </a:r>
            <a:r>
              <a:rPr lang="en-CA" b="1" baseline="-25000" dirty="0"/>
              <a:t>i</a:t>
            </a:r>
            <a:r>
              <a:rPr lang="en-CA" b="1" dirty="0"/>
              <a:t> is each trial is the same as the mass </a:t>
            </a:r>
            <a:r>
              <a:rPr lang="en-CA" b="1" dirty="0" smtClean="0"/>
              <a:t>and velocity </a:t>
            </a:r>
            <a:r>
              <a:rPr lang="en-CA" b="1" dirty="0"/>
              <a:t>of each egg is equal.</a:t>
            </a:r>
          </a:p>
          <a:p>
            <a:r>
              <a:rPr lang="en-CA" b="1" dirty="0" smtClean="0"/>
              <a:t>The </a:t>
            </a:r>
            <a:r>
              <a:rPr lang="en-CA" b="1" dirty="0"/>
              <a:t>p</a:t>
            </a:r>
            <a:r>
              <a:rPr lang="en-CA" b="1" baseline="-25000" dirty="0"/>
              <a:t>f</a:t>
            </a:r>
            <a:r>
              <a:rPr lang="en-CA" b="1" dirty="0"/>
              <a:t> are both 0 as the egg comes to a stop.</a:t>
            </a:r>
          </a:p>
          <a:p>
            <a:r>
              <a:rPr lang="en-CA" b="1" dirty="0" smtClean="0"/>
              <a:t>This </a:t>
            </a:r>
            <a:r>
              <a:rPr lang="en-CA" b="1" dirty="0"/>
              <a:t>means the change in momentum is the same </a:t>
            </a:r>
            <a:r>
              <a:rPr lang="en-CA" b="1" dirty="0" smtClean="0"/>
              <a:t>in </a:t>
            </a:r>
            <a:r>
              <a:rPr lang="en-US" b="1" dirty="0" smtClean="0"/>
              <a:t>each </a:t>
            </a:r>
            <a:r>
              <a:rPr lang="en-US" b="1" dirty="0"/>
              <a:t>trial.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495800"/>
            <a:ext cx="549937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Now, just because the momentums are the same </a:t>
            </a:r>
            <a:r>
              <a:rPr lang="en-CA" b="1" dirty="0" smtClean="0"/>
              <a:t>does not </a:t>
            </a:r>
            <a:r>
              <a:rPr lang="en-CA" b="1" dirty="0"/>
              <a:t>mean the force and time are the same</a:t>
            </a:r>
            <a:r>
              <a:rPr lang="en-CA" b="1" dirty="0" smtClean="0"/>
              <a:t>:</a:t>
            </a:r>
          </a:p>
          <a:p>
            <a:r>
              <a:rPr lang="en-US" b="1" dirty="0" err="1"/>
              <a:t>eg</a:t>
            </a:r>
            <a:r>
              <a:rPr lang="en-US" b="1" dirty="0"/>
              <a:t>) </a:t>
            </a:r>
            <a:r>
              <a:rPr lang="el-GR" b="1" dirty="0"/>
              <a:t>Δ</a:t>
            </a:r>
            <a:r>
              <a:rPr lang="en-US" b="1" dirty="0"/>
              <a:t>p = F</a:t>
            </a:r>
            <a:r>
              <a:rPr lang="el-GR" b="1" dirty="0"/>
              <a:t>Δ</a:t>
            </a:r>
            <a:r>
              <a:rPr lang="en-US" b="1" dirty="0"/>
              <a:t>t</a:t>
            </a:r>
          </a:p>
          <a:p>
            <a:pPr>
              <a:buNone/>
            </a:pPr>
            <a:r>
              <a:rPr lang="pt-BR" b="1" dirty="0" smtClean="0"/>
              <a:t>	12 </a:t>
            </a:r>
            <a:r>
              <a:rPr lang="pt-BR" b="1" dirty="0"/>
              <a:t>Ns = (1 N)(12 s)</a:t>
            </a:r>
          </a:p>
          <a:p>
            <a:pPr>
              <a:buNone/>
            </a:pPr>
            <a:r>
              <a:rPr lang="pt-BR" b="1" dirty="0" smtClean="0"/>
              <a:t>	12 </a:t>
            </a:r>
            <a:r>
              <a:rPr lang="pt-BR" b="1" dirty="0"/>
              <a:t>Ns = (2 N)(6 s)</a:t>
            </a:r>
          </a:p>
          <a:p>
            <a:pPr>
              <a:buNone/>
            </a:pPr>
            <a:r>
              <a:rPr lang="pt-BR" b="1" dirty="0" smtClean="0"/>
              <a:t>	12 </a:t>
            </a:r>
            <a:r>
              <a:rPr lang="pt-BR" b="1" dirty="0"/>
              <a:t>Ns = (3 N)(4 s)</a:t>
            </a:r>
          </a:p>
          <a:p>
            <a:pPr>
              <a:buNone/>
            </a:pPr>
            <a:r>
              <a:rPr lang="pt-BR" b="1" dirty="0" smtClean="0"/>
              <a:t>	12 </a:t>
            </a:r>
            <a:r>
              <a:rPr lang="pt-BR" b="1" dirty="0"/>
              <a:t>Ns = (4 N)(3 s) ...etc...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3352800"/>
            <a:ext cx="381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*Force and time can</a:t>
            </a:r>
          </a:p>
          <a:p>
            <a:r>
              <a:rPr lang="en-CA" sz="2800" b="1" dirty="0">
                <a:solidFill>
                  <a:schemeClr val="tx2">
                    <a:lumMod val="75000"/>
                  </a:schemeClr>
                </a:solidFill>
              </a:rPr>
              <a:t>vary, but as one goes </a:t>
            </a:r>
            <a:r>
              <a:rPr lang="en-CA" sz="2800" b="1" dirty="0" smtClean="0">
                <a:solidFill>
                  <a:schemeClr val="tx2">
                    <a:lumMod val="75000"/>
                  </a:schemeClr>
                </a:solidFill>
              </a:rPr>
              <a:t>up, the </a:t>
            </a:r>
            <a:r>
              <a:rPr lang="en-CA" sz="2800" b="1" dirty="0">
                <a:solidFill>
                  <a:schemeClr val="tx2">
                    <a:lumMod val="75000"/>
                  </a:schemeClr>
                </a:solidFill>
              </a:rPr>
              <a:t>other goes down </a:t>
            </a:r>
            <a:r>
              <a:rPr lang="en-CA" sz="2800" b="1" dirty="0" smtClean="0">
                <a:solidFill>
                  <a:schemeClr val="tx2">
                    <a:lumMod val="75000"/>
                  </a:schemeClr>
                </a:solidFill>
              </a:rPr>
              <a:t>if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momentum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must be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the same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In the first trial, the time the egg </a:t>
            </a:r>
            <a:r>
              <a:rPr lang="en-CA" b="1" dirty="0" smtClean="0"/>
              <a:t>takes to </a:t>
            </a:r>
            <a:r>
              <a:rPr lang="en-CA" b="1" dirty="0"/>
              <a:t>stop is very fast. It hits the </a:t>
            </a:r>
            <a:r>
              <a:rPr lang="en-CA" b="1" dirty="0" smtClean="0"/>
              <a:t>concrete and </a:t>
            </a:r>
            <a:r>
              <a:rPr lang="en-CA" b="1" dirty="0"/>
              <a:t>stops immediately. This means </a:t>
            </a:r>
            <a:r>
              <a:rPr lang="en-CA" b="1" dirty="0" smtClean="0"/>
              <a:t>we have </a:t>
            </a:r>
            <a:r>
              <a:rPr lang="en-CA" b="1" dirty="0"/>
              <a:t>a small time and a large force </a:t>
            </a:r>
            <a:r>
              <a:rPr lang="en-CA" b="1" dirty="0" smtClean="0"/>
              <a:t>to </a:t>
            </a:r>
            <a:r>
              <a:rPr lang="en-US" b="1" dirty="0" smtClean="0"/>
              <a:t>make </a:t>
            </a:r>
            <a:r>
              <a:rPr lang="en-US" b="1" dirty="0"/>
              <a:t>up the momentum.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114800"/>
            <a:ext cx="2133600" cy="252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114800"/>
            <a:ext cx="36576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In the second trial, the egg stops </a:t>
            </a:r>
            <a:r>
              <a:rPr lang="en-CA" b="1" dirty="0" smtClean="0"/>
              <a:t>over a </a:t>
            </a:r>
            <a:r>
              <a:rPr lang="en-CA" b="1" dirty="0"/>
              <a:t>longer period of time. This </a:t>
            </a:r>
            <a:r>
              <a:rPr lang="en-CA" b="1" dirty="0" smtClean="0"/>
              <a:t>allows the </a:t>
            </a:r>
            <a:r>
              <a:rPr lang="en-CA" b="1" dirty="0"/>
              <a:t>same momentum change, </a:t>
            </a:r>
            <a:r>
              <a:rPr lang="en-CA" b="1" dirty="0" smtClean="0"/>
              <a:t>but with </a:t>
            </a:r>
            <a:r>
              <a:rPr lang="en-CA" b="1" dirty="0"/>
              <a:t>a smaller force acting.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57599"/>
            <a:ext cx="2362200" cy="281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886200"/>
            <a:ext cx="3429000" cy="206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In each of these trials, the change in momentum is </a:t>
            </a:r>
            <a:r>
              <a:rPr lang="en-CA" b="1" dirty="0" smtClean="0"/>
              <a:t>the same</a:t>
            </a:r>
            <a:r>
              <a:rPr lang="en-CA" b="1" dirty="0"/>
              <a:t>. We call the change in momentum of an object </a:t>
            </a:r>
            <a:r>
              <a:rPr lang="en-CA" b="1" dirty="0" smtClean="0"/>
              <a:t>the </a:t>
            </a:r>
            <a:r>
              <a:rPr lang="en-US" b="1" dirty="0" smtClean="0"/>
              <a:t>impulse.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pt-BR" b="1" dirty="0"/>
              <a:t>Impulse is a vector quantity.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76600"/>
            <a:ext cx="592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586</Words>
  <Application>Microsoft Office PowerPoint</Application>
  <PresentationFormat>On-screen Show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Impulse – A Change in Momentum</vt:lpstr>
      <vt:lpstr>Objectives</vt:lpstr>
      <vt:lpstr>Review</vt:lpstr>
      <vt:lpstr>Slide 4</vt:lpstr>
      <vt:lpstr>Slide 5</vt:lpstr>
      <vt:lpstr>Slide 6</vt:lpstr>
      <vt:lpstr>Slide 7</vt:lpstr>
      <vt:lpstr>Slide 8</vt:lpstr>
      <vt:lpstr>Slide 9</vt:lpstr>
      <vt:lpstr>Slide 10</vt:lpstr>
      <vt:lpstr>Examples</vt:lpstr>
      <vt:lpstr>Examples</vt:lpstr>
      <vt:lpstr>Graphs of F vs t</vt:lpstr>
      <vt:lpstr>Slide 14</vt:lpstr>
      <vt:lpstr>Example</vt:lpstr>
      <vt:lpstr>Applications of Impulse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 – A Change in Momentum</dc:title>
  <dc:creator>wayde putnam</dc:creator>
  <cp:lastModifiedBy>wayde putnam</cp:lastModifiedBy>
  <cp:revision>1</cp:revision>
  <dcterms:created xsi:type="dcterms:W3CDTF">2010-10-06T15:13:24Z</dcterms:created>
  <dcterms:modified xsi:type="dcterms:W3CDTF">2010-10-06T15:57:22Z</dcterms:modified>
</cp:coreProperties>
</file>