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867F6-CED1-46E2-BFF4-538E55B0242E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04D0-9252-491C-962B-D71CF4A3C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millionairesecrets.net/images/momen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1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419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Unit 1: Momentum and Impulse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791200"/>
            <a:ext cx="6400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 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Units of momentum: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b="1" dirty="0" smtClean="0"/>
          </a:p>
          <a:p>
            <a:endParaRPr lang="en-CA" b="1" dirty="0"/>
          </a:p>
          <a:p>
            <a:r>
              <a:rPr lang="en-CA" b="1" dirty="0" smtClean="0"/>
              <a:t>Hmm</a:t>
            </a:r>
            <a:r>
              <a:rPr lang="en-CA" b="1" dirty="0"/>
              <a:t>...looks like a </a:t>
            </a:r>
            <a:r>
              <a:rPr lang="en-CA" b="1" dirty="0" err="1"/>
              <a:t>newton</a:t>
            </a:r>
            <a:r>
              <a:rPr lang="en-CA" b="1" dirty="0"/>
              <a:t> (</a:t>
            </a:r>
            <a:r>
              <a:rPr lang="en-CA" b="1" dirty="0" err="1"/>
              <a:t>kinda</a:t>
            </a:r>
            <a:r>
              <a:rPr lang="en-CA" b="1" dirty="0" smtClean="0"/>
              <a:t>)</a:t>
            </a:r>
          </a:p>
          <a:p>
            <a:r>
              <a:rPr lang="en-CA" b="1" dirty="0" smtClean="0"/>
              <a:t>Can </a:t>
            </a:r>
            <a:r>
              <a:rPr lang="en-CA" b="1" dirty="0"/>
              <a:t>you turn a </a:t>
            </a:r>
            <a:r>
              <a:rPr lang="en-CA" b="1" dirty="0" err="1"/>
              <a:t>kgm</a:t>
            </a:r>
            <a:r>
              <a:rPr lang="en-CA" b="1" dirty="0"/>
              <a:t>/s into a N?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038600"/>
            <a:ext cx="2819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3733800" cy="89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800965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Momentum and</a:t>
            </a:r>
            <a:br>
              <a:rPr lang="en-US" b="1" dirty="0"/>
            </a:br>
            <a:r>
              <a:rPr lang="en-US" b="1" dirty="0"/>
              <a:t>Newton's Second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r>
              <a:rPr lang="en-CA" b="1" dirty="0"/>
              <a:t>While he had a funny name for it, Newton had </a:t>
            </a:r>
            <a:r>
              <a:rPr lang="en-CA" b="1" dirty="0" smtClean="0"/>
              <a:t>momentum figured </a:t>
            </a:r>
            <a:r>
              <a:rPr lang="en-CA" b="1" dirty="0"/>
              <a:t>out when he penned his famous second law: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62400"/>
            <a:ext cx="4876800" cy="153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76400"/>
            <a:ext cx="12192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Let's have a look at that acceleration...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315200" cy="448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r>
              <a:rPr lang="en-CA" b="1" dirty="0"/>
              <a:t>This means that any change in momentum causes </a:t>
            </a:r>
            <a:r>
              <a:rPr lang="en-CA" b="1" dirty="0" smtClean="0"/>
              <a:t>a change </a:t>
            </a:r>
            <a:r>
              <a:rPr lang="en-CA" b="1" dirty="0"/>
              <a:t>in force, or visa </a:t>
            </a:r>
            <a:r>
              <a:rPr lang="en-CA" b="1" dirty="0" smtClean="0"/>
              <a:t>versa</a:t>
            </a:r>
            <a:r>
              <a:rPr lang="en-CA" b="1" dirty="0"/>
              <a:t>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786649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Ex) </a:t>
            </a:r>
            <a:r>
              <a:rPr lang="en-CA" b="1" dirty="0"/>
              <a:t>A loaded transport truck with a mass of 38000 kg </a:t>
            </a:r>
            <a:r>
              <a:rPr lang="en-CA" b="1" dirty="0" smtClean="0"/>
              <a:t>is travelling </a:t>
            </a:r>
            <a:r>
              <a:rPr lang="en-CA" b="1" dirty="0"/>
              <a:t>at 1.20 m/s [W]. What will be the velocity of </a:t>
            </a:r>
            <a:r>
              <a:rPr lang="en-CA" b="1" dirty="0" smtClean="0"/>
              <a:t>a 1400 </a:t>
            </a:r>
            <a:r>
              <a:rPr lang="en-CA" b="1" dirty="0"/>
              <a:t>kg car if it has the same momentum?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ex) </a:t>
            </a:r>
            <a:r>
              <a:rPr lang="en-US" b="1" dirty="0" smtClean="0"/>
              <a:t>Mr. P </a:t>
            </a:r>
            <a:r>
              <a:rPr lang="en-US" b="1" dirty="0"/>
              <a:t>is </a:t>
            </a:r>
            <a:r>
              <a:rPr lang="en-US" b="1" dirty="0" smtClean="0"/>
              <a:t>x-country </a:t>
            </a:r>
            <a:r>
              <a:rPr lang="en-CA" b="1" dirty="0" smtClean="0"/>
              <a:t>skiing </a:t>
            </a:r>
            <a:r>
              <a:rPr lang="en-CA" b="1" dirty="0"/>
              <a:t>at a speed of v. If he doubles </a:t>
            </a:r>
            <a:r>
              <a:rPr lang="en-CA" b="1" dirty="0" smtClean="0"/>
              <a:t>his speed</a:t>
            </a:r>
            <a:r>
              <a:rPr lang="en-CA" b="1" dirty="0"/>
              <a:t>, how does his momentum change?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 watermelon truck is driving down a road when it </a:t>
            </a:r>
            <a:r>
              <a:rPr lang="en-CA" b="1" dirty="0" smtClean="0"/>
              <a:t>hits a </a:t>
            </a:r>
            <a:r>
              <a:rPr lang="en-CA" b="1" dirty="0"/>
              <a:t>bump and loses some water melons. The driver </a:t>
            </a:r>
            <a:r>
              <a:rPr lang="en-CA" b="1" dirty="0" smtClean="0"/>
              <a:t>slows down </a:t>
            </a:r>
            <a:r>
              <a:rPr lang="en-CA" b="1" dirty="0"/>
              <a:t>to 1/3 of his original speed and the truck loses 1/20 </a:t>
            </a:r>
            <a:r>
              <a:rPr lang="en-CA" b="1" dirty="0" smtClean="0"/>
              <a:t>of its </a:t>
            </a:r>
            <a:r>
              <a:rPr lang="en-CA" b="1" dirty="0"/>
              <a:t>weight in watermelons. How has </a:t>
            </a:r>
            <a:r>
              <a:rPr lang="en-CA" b="1" dirty="0" smtClean="0"/>
              <a:t>the momentum </a:t>
            </a:r>
            <a:r>
              <a:rPr lang="en-CA" b="1" dirty="0"/>
              <a:t>of </a:t>
            </a:r>
            <a:r>
              <a:rPr lang="en-CA" b="1" dirty="0" smtClean="0"/>
              <a:t>the </a:t>
            </a:r>
            <a:r>
              <a:rPr lang="en-US" b="1" dirty="0" smtClean="0"/>
              <a:t>truck </a:t>
            </a:r>
            <a:r>
              <a:rPr lang="en-US" b="1" dirty="0"/>
              <a:t>changed?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Objectives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define momentum as a vector quantity equal </a:t>
            </a:r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to </a:t>
            </a:r>
            <a:r>
              <a:rPr lang="en-US" smtClean="0">
                <a:solidFill>
                  <a:srgbClr val="FF0000"/>
                </a:solidFill>
                <a:latin typeface="Arial Black" pitchFamily="34" charset="0"/>
              </a:rPr>
              <a:t>the </a:t>
            </a:r>
            <a:r>
              <a:rPr lang="en-CA" smtClean="0">
                <a:solidFill>
                  <a:srgbClr val="FF0000"/>
                </a:solidFill>
                <a:latin typeface="Arial Black" pitchFamily="34" charset="0"/>
              </a:rPr>
              <a:t>product </a:t>
            </a:r>
            <a:r>
              <a:rPr lang="en-CA" dirty="0">
                <a:solidFill>
                  <a:srgbClr val="FF0000"/>
                </a:solidFill>
                <a:latin typeface="Arial Black" pitchFamily="34" charset="0"/>
              </a:rPr>
              <a:t>of the mass and the velocity of an object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Review of Conservation Laws: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1. Conservation of Mass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Formulated by </a:t>
            </a:r>
            <a:r>
              <a:rPr lang="en-US" b="1" dirty="0">
                <a:solidFill>
                  <a:srgbClr val="FF0000"/>
                </a:solidFill>
              </a:rPr>
              <a:t>Antoine Lavoisier </a:t>
            </a:r>
            <a:r>
              <a:rPr lang="en-US" b="1" dirty="0" smtClean="0">
                <a:solidFill>
                  <a:srgbClr val="FF0000"/>
                </a:solidFill>
              </a:rPr>
              <a:t>in the </a:t>
            </a:r>
            <a:r>
              <a:rPr lang="en-US" b="1" dirty="0">
                <a:solidFill>
                  <a:srgbClr val="FF0000"/>
                </a:solidFill>
              </a:rPr>
              <a:t>late 16th century</a:t>
            </a:r>
            <a:r>
              <a:rPr lang="en-US" b="1" dirty="0" smtClean="0">
                <a:solidFill>
                  <a:srgbClr val="FF0000"/>
                </a:solidFill>
              </a:rPr>
              <a:t>. "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CA" b="1" dirty="0">
                <a:solidFill>
                  <a:srgbClr val="FF0000"/>
                </a:solidFill>
              </a:rPr>
              <a:t>The mass of the reactants in </a:t>
            </a:r>
            <a:r>
              <a:rPr lang="en-CA" b="1" dirty="0" smtClean="0">
                <a:solidFill>
                  <a:srgbClr val="FF0000"/>
                </a:solidFill>
              </a:rPr>
              <a:t>a chemical  reaction </a:t>
            </a:r>
            <a:r>
              <a:rPr lang="en-CA" b="1" dirty="0">
                <a:solidFill>
                  <a:srgbClr val="FF0000"/>
                </a:solidFill>
              </a:rPr>
              <a:t>is the same </a:t>
            </a:r>
            <a:r>
              <a:rPr lang="en-CA" b="1" dirty="0" smtClean="0">
                <a:solidFill>
                  <a:srgbClr val="FF0000"/>
                </a:solidFill>
              </a:rPr>
              <a:t>as the </a:t>
            </a:r>
            <a:r>
              <a:rPr lang="en-CA" b="1" dirty="0">
                <a:solidFill>
                  <a:srgbClr val="FF0000"/>
                </a:solidFill>
              </a:rPr>
              <a:t>mass of the products</a:t>
            </a:r>
            <a:r>
              <a:rPr lang="en-CA" b="1" dirty="0" smtClean="0">
                <a:solidFill>
                  <a:srgbClr val="FF0000"/>
                </a:solidFill>
              </a:rPr>
              <a:t>."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04999"/>
            <a:ext cx="2895600" cy="427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/>
              <a:t>2. Conservation of Energy</a:t>
            </a:r>
          </a:p>
          <a:p>
            <a:r>
              <a:rPr lang="en-US" b="1" dirty="0" smtClean="0"/>
              <a:t>Formulated by </a:t>
            </a:r>
            <a:r>
              <a:rPr lang="en-US" b="1" dirty="0"/>
              <a:t>Gottfried </a:t>
            </a:r>
            <a:r>
              <a:rPr lang="en-US" b="1" dirty="0" smtClean="0"/>
              <a:t>Leibniz </a:t>
            </a:r>
            <a:r>
              <a:rPr lang="en-CA" b="1" dirty="0" smtClean="0"/>
              <a:t>in </a:t>
            </a:r>
            <a:r>
              <a:rPr lang="en-CA" b="1" dirty="0"/>
              <a:t>the late 16th century</a:t>
            </a:r>
            <a:r>
              <a:rPr lang="en-CA" b="1" dirty="0" smtClean="0"/>
              <a:t>. </a:t>
            </a:r>
            <a:r>
              <a:rPr lang="en-US" b="1" dirty="0" smtClean="0"/>
              <a:t>"</a:t>
            </a:r>
            <a:endParaRPr lang="en-US" b="1" dirty="0"/>
          </a:p>
          <a:p>
            <a:r>
              <a:rPr lang="en-CA" b="1" dirty="0"/>
              <a:t>The sum of all energy in </a:t>
            </a:r>
            <a:r>
              <a:rPr lang="en-CA" b="1" dirty="0" smtClean="0"/>
              <a:t>an </a:t>
            </a:r>
            <a:r>
              <a:rPr lang="en-US" b="1" dirty="0" smtClean="0"/>
              <a:t>isolated </a:t>
            </a:r>
            <a:r>
              <a:rPr lang="en-US" b="1" dirty="0"/>
              <a:t>system remains </a:t>
            </a:r>
            <a:r>
              <a:rPr lang="en-US" b="1" dirty="0" smtClean="0"/>
              <a:t>the same</a:t>
            </a:r>
            <a:r>
              <a:rPr lang="en-US" b="1" dirty="0"/>
              <a:t>".</a:t>
            </a:r>
          </a:p>
          <a:p>
            <a:r>
              <a:rPr lang="en-US" b="1" dirty="0" smtClean="0"/>
              <a:t>Energy </a:t>
            </a:r>
            <a:r>
              <a:rPr lang="en-CA" b="1" dirty="0" smtClean="0"/>
              <a:t>is </a:t>
            </a:r>
            <a:r>
              <a:rPr lang="en-CA" b="1" dirty="0"/>
              <a:t>never created or </a:t>
            </a:r>
            <a:r>
              <a:rPr lang="en-CA" b="1" dirty="0" smtClean="0"/>
              <a:t>lost, </a:t>
            </a:r>
            <a:r>
              <a:rPr lang="en-US" b="1" dirty="0" smtClean="0"/>
              <a:t>just </a:t>
            </a:r>
            <a:r>
              <a:rPr lang="en-US" b="1" dirty="0"/>
              <a:t>changed in form.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7400"/>
            <a:ext cx="2638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029200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/>
              <a:t>Now, mass and energy are not the only things </a:t>
            </a:r>
            <a:r>
              <a:rPr lang="en-CA" b="1" dirty="0" smtClean="0"/>
              <a:t>that are </a:t>
            </a:r>
            <a:r>
              <a:rPr lang="en-CA" b="1" dirty="0"/>
              <a:t>conserved...there is yet another quantity!</a:t>
            </a:r>
          </a:p>
          <a:p>
            <a:r>
              <a:rPr lang="en-CA" b="1" dirty="0"/>
              <a:t>And it has been known for thousands of years...</a:t>
            </a:r>
          </a:p>
          <a:p>
            <a:r>
              <a:rPr lang="en-US" b="1" dirty="0" smtClean="0"/>
              <a:t>1000 AD</a:t>
            </a:r>
            <a:r>
              <a:rPr lang="en-US" b="1" dirty="0"/>
              <a:t>, </a:t>
            </a:r>
            <a:r>
              <a:rPr lang="en-US" b="1" dirty="0" err="1"/>
              <a:t>Sina</a:t>
            </a:r>
            <a:r>
              <a:rPr lang="en-US" b="1" dirty="0"/>
              <a:t> describes </a:t>
            </a:r>
            <a:r>
              <a:rPr lang="en-US" b="1" dirty="0" smtClean="0"/>
              <a:t>a quantity </a:t>
            </a:r>
            <a:r>
              <a:rPr lang="en-US" b="1" dirty="0"/>
              <a:t>called "impetus" </a:t>
            </a:r>
            <a:r>
              <a:rPr lang="en-US" b="1" dirty="0" smtClean="0"/>
              <a:t>which </a:t>
            </a:r>
            <a:r>
              <a:rPr lang="en-CA" b="1" dirty="0" smtClean="0"/>
              <a:t>is </a:t>
            </a:r>
            <a:r>
              <a:rPr lang="en-CA" b="1" dirty="0"/>
              <a:t>weight multiplied by speed.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5410200"/>
            <a:ext cx="4064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Abū</a:t>
            </a:r>
            <a:r>
              <a:rPr lang="en-US" b="1" dirty="0" smtClean="0"/>
              <a:t> </a:t>
            </a:r>
            <a:r>
              <a:rPr lang="en-US" b="1" dirty="0" err="1" smtClean="0"/>
              <a:t>Alī</a:t>
            </a:r>
            <a:r>
              <a:rPr lang="en-US" b="1" dirty="0" smtClean="0"/>
              <a:t> </a:t>
            </a:r>
            <a:r>
              <a:rPr lang="en-US" b="1" dirty="0" err="1" smtClean="0"/>
              <a:t>alusayn</a:t>
            </a:r>
            <a:r>
              <a:rPr lang="en-US" b="1" dirty="0" smtClean="0"/>
              <a:t> </a:t>
            </a:r>
            <a:r>
              <a:rPr lang="en-US" b="1" dirty="0" err="1" smtClean="0"/>
              <a:t>ibn</a:t>
            </a:r>
            <a:r>
              <a:rPr lang="en-US" b="1" dirty="0" smtClean="0"/>
              <a:t> </a:t>
            </a:r>
            <a:r>
              <a:rPr lang="en-US" b="1" dirty="0" err="1" smtClean="0"/>
              <a:t>Abd</a:t>
            </a:r>
            <a:r>
              <a:rPr lang="en-US" b="1" dirty="0" smtClean="0"/>
              <a:t> </a:t>
            </a:r>
            <a:r>
              <a:rPr lang="en-US" b="1" dirty="0" err="1" smtClean="0"/>
              <a:t>Allāh</a:t>
            </a:r>
            <a:r>
              <a:rPr lang="en-US" b="1" dirty="0" smtClean="0"/>
              <a:t> </a:t>
            </a:r>
            <a:r>
              <a:rPr lang="en-US" b="1" dirty="0" err="1" smtClean="0"/>
              <a:t>ibn</a:t>
            </a:r>
            <a:r>
              <a:rPr lang="en-US" b="1" dirty="0" smtClean="0"/>
              <a:t> </a:t>
            </a:r>
            <a:r>
              <a:rPr lang="en-US" b="1" dirty="0" err="1" smtClean="0"/>
              <a:t>Sīnā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438400" cy="353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10000" cy="4191000"/>
          </a:xfrm>
        </p:spPr>
        <p:txBody>
          <a:bodyPr/>
          <a:lstStyle/>
          <a:p>
            <a:r>
              <a:rPr lang="en-US" b="1" dirty="0" smtClean="0"/>
              <a:t>Mid 15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r>
              <a:rPr lang="en-US" b="1" dirty="0"/>
              <a:t>, </a:t>
            </a:r>
            <a:r>
              <a:rPr lang="en-US" b="1" dirty="0" smtClean="0"/>
              <a:t>Descartes </a:t>
            </a:r>
            <a:r>
              <a:rPr lang="en-CA" b="1" dirty="0" smtClean="0"/>
              <a:t>called </a:t>
            </a:r>
            <a:r>
              <a:rPr lang="en-CA" b="1" dirty="0"/>
              <a:t>the same mass </a:t>
            </a:r>
            <a:r>
              <a:rPr lang="en-CA" b="1" dirty="0" smtClean="0"/>
              <a:t>times </a:t>
            </a:r>
            <a:r>
              <a:rPr lang="en-US" b="1" dirty="0" smtClean="0"/>
              <a:t>velocity </a:t>
            </a:r>
            <a:r>
              <a:rPr lang="en-US" b="1" dirty="0"/>
              <a:t>quantity </a:t>
            </a:r>
            <a:r>
              <a:rPr lang="en-US" b="1" dirty="0" smtClean="0"/>
              <a:t>a fundamental </a:t>
            </a:r>
            <a:r>
              <a:rPr lang="en-US" b="1" dirty="0"/>
              <a:t>force of motion".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3124200" cy="381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b="1" dirty="0" smtClean="0"/>
              <a:t>Mid 16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r>
              <a:rPr lang="en-US" b="1" dirty="0"/>
              <a:t>, Galileo </a:t>
            </a:r>
            <a:r>
              <a:rPr lang="en-US" b="1" dirty="0" smtClean="0"/>
              <a:t>calls the </a:t>
            </a:r>
            <a:r>
              <a:rPr lang="en-US" b="1" dirty="0"/>
              <a:t>quantity "</a:t>
            </a:r>
            <a:r>
              <a:rPr lang="en-US" b="1" dirty="0" err="1"/>
              <a:t>impeto</a:t>
            </a:r>
            <a:r>
              <a:rPr lang="en-US" b="1" dirty="0"/>
              <a:t>"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339921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r>
              <a:rPr lang="en-US" b="1" dirty="0"/>
              <a:t>, </a:t>
            </a:r>
            <a:r>
              <a:rPr lang="en-US" b="1" dirty="0" smtClean="0"/>
              <a:t>Newton calls </a:t>
            </a:r>
            <a:r>
              <a:rPr lang="en-US" b="1" dirty="0"/>
              <a:t>the quantity "</a:t>
            </a:r>
            <a:r>
              <a:rPr lang="en-US" b="1" dirty="0" err="1"/>
              <a:t>motus</a:t>
            </a:r>
            <a:r>
              <a:rPr lang="en-US" b="1" dirty="0"/>
              <a:t>"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3505200" cy="480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1066800"/>
            <a:ext cx="3264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(technically, linear momentum)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3200400" cy="118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352800"/>
            <a:ext cx="730955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EEECE1"/>
      </a:dk1>
      <a:lt1>
        <a:srgbClr val="FF0000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398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Unit 1: Momentum and Impulse</vt:lpstr>
      <vt:lpstr>Objectives</vt:lpstr>
      <vt:lpstr>Review of Conservation Laws:</vt:lpstr>
      <vt:lpstr>Energy</vt:lpstr>
      <vt:lpstr>Slide 5</vt:lpstr>
      <vt:lpstr>Slide 6</vt:lpstr>
      <vt:lpstr>Slide 7</vt:lpstr>
      <vt:lpstr>Slide 8</vt:lpstr>
      <vt:lpstr>Momentum</vt:lpstr>
      <vt:lpstr>Units of momentum:</vt:lpstr>
      <vt:lpstr>Slide 11</vt:lpstr>
      <vt:lpstr>Momentum and Newton's Second Law</vt:lpstr>
      <vt:lpstr>Let's have a look at that acceleration...</vt:lpstr>
      <vt:lpstr>Slide 14</vt:lpstr>
      <vt:lpstr>Examples</vt:lpstr>
      <vt:lpstr>Examples</vt:lpstr>
      <vt:lpstr>Examples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Momentum and Impulse</dc:title>
  <dc:creator>wayde putnam</dc:creator>
  <cp:lastModifiedBy>wayde putnam</cp:lastModifiedBy>
  <cp:revision>5</cp:revision>
  <dcterms:created xsi:type="dcterms:W3CDTF">2010-10-05T15:47:59Z</dcterms:created>
  <dcterms:modified xsi:type="dcterms:W3CDTF">2011-09-01T18:33:00Z</dcterms:modified>
</cp:coreProperties>
</file>