
<file path=[Content_Types].xml><?xml version="1.0" encoding="utf-8"?>
<Types xmlns="http://schemas.openxmlformats.org/package/2006/content-types">
  <Override PartName="/ppt/slides/slide17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15.xml" ContentType="application/vnd.openxmlformats-officedocument.presentationml.slide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7" autoAdjust="0"/>
    <p:restoredTop sz="94630" autoAdjust="0"/>
  </p:normalViewPr>
  <p:slideViewPr>
    <p:cSldViewPr snapToObjects="1">
      <p:cViewPr varScale="1">
        <p:scale>
          <a:sx n="90" d="100"/>
          <a:sy n="90" d="100"/>
        </p:scale>
        <p:origin x="-162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14" Type="http://schemas.openxmlformats.org/officeDocument/2006/relationships/slide" Target="slides/slide13.xml"/><Relationship Id="rId23" Type="http://schemas.openxmlformats.org/officeDocument/2006/relationships/presProps" Target="presProps.xml"/><Relationship Id="rId4" Type="http://schemas.openxmlformats.org/officeDocument/2006/relationships/slide" Target="slides/slide3.xml"/><Relationship Id="rId26" Type="http://schemas.openxmlformats.org/officeDocument/2006/relationships/tableStyles" Target="tableStyles.xml"/><Relationship Id="rId11" Type="http://schemas.openxmlformats.org/officeDocument/2006/relationships/slide" Target="slides/slide10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printerSettings" Target="printerSettings/printerSettings1.bin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 Black"/>
                <a:ea typeface="+mj-ea"/>
                <a:cs typeface="+mj-cs"/>
              </a:defRPr>
            </a:lvl1pPr>
          </a:lstStyle>
          <a:p>
            <a:r>
              <a:rPr kumimoji="0" lang="en-CA" dirty="0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CA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793C1-0174-E74E-BCFE-4DF9BC17BB9A}" type="datetimeFigureOut">
              <a:rPr lang="en-US" smtClean="0"/>
              <a:t>11/1/10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84DB1-C59F-954F-ADC1-CE8C34CAE38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793C1-0174-E74E-BCFE-4DF9BC17BB9A}" type="datetimeFigureOut">
              <a:rPr lang="en-US" smtClean="0"/>
              <a:t>11/1/10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84DB1-C59F-954F-ADC1-CE8C34CAE3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793C1-0174-E74E-BCFE-4DF9BC17BB9A}" type="datetimeFigureOut">
              <a:rPr lang="en-US" smtClean="0"/>
              <a:t>11/1/10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84DB1-C59F-954F-ADC1-CE8C34CAE3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793C1-0174-E74E-BCFE-4DF9BC17BB9A}" type="datetimeFigureOut">
              <a:rPr lang="en-US" smtClean="0"/>
              <a:t>11/1/10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84DB1-C59F-954F-ADC1-CE8C34CAE3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 Black"/>
                <a:ea typeface="+mj-ea"/>
                <a:cs typeface="+mj-cs"/>
              </a:defRPr>
            </a:lvl1pPr>
          </a:lstStyle>
          <a:p>
            <a:r>
              <a:rPr kumimoji="0" lang="en-CA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793C1-0174-E74E-BCFE-4DF9BC17BB9A}" type="datetimeFigureOut">
              <a:rPr lang="en-US" smtClean="0"/>
              <a:t>11/1/10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84DB1-C59F-954F-ADC1-CE8C34CAE38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793C1-0174-E74E-BCFE-4DF9BC17BB9A}" type="datetimeFigureOut">
              <a:rPr lang="en-US" smtClean="0"/>
              <a:t>11/1/10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84DB1-C59F-954F-ADC1-CE8C34CAE3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793C1-0174-E74E-BCFE-4DF9BC17BB9A}" type="datetimeFigureOut">
              <a:rPr lang="en-US" smtClean="0"/>
              <a:t>11/1/10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84DB1-C59F-954F-ADC1-CE8C34CAE3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Arial Black"/>
                <a:ea typeface="+mj-ea"/>
                <a:cs typeface="+mj-cs"/>
              </a:defRPr>
            </a:lvl1pPr>
          </a:lstStyle>
          <a:p>
            <a:r>
              <a:rPr kumimoji="0" lang="en-CA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793C1-0174-E74E-BCFE-4DF9BC17BB9A}" type="datetimeFigureOut">
              <a:rPr lang="en-US" smtClean="0"/>
              <a:t>11/1/10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84DB1-C59F-954F-ADC1-CE8C34CAE3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793C1-0174-E74E-BCFE-4DF9BC17BB9A}" type="datetimeFigureOut">
              <a:rPr lang="en-US" smtClean="0"/>
              <a:t>11/1/10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84DB1-C59F-954F-ADC1-CE8C34CAE3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Arial Black"/>
                <a:ea typeface="+mj-ea"/>
                <a:cs typeface="+mj-cs"/>
              </a:defRPr>
            </a:lvl1pPr>
          </a:lstStyle>
          <a:p>
            <a:r>
              <a:rPr kumimoji="0" lang="en-CA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793C1-0174-E74E-BCFE-4DF9BC17BB9A}" type="datetimeFigureOut">
              <a:rPr lang="en-US" smtClean="0"/>
              <a:t>11/1/10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84DB1-C59F-954F-ADC1-CE8C34CAE3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793C1-0174-E74E-BCFE-4DF9BC17BB9A}" type="datetimeFigureOut">
              <a:rPr lang="en-US" smtClean="0"/>
              <a:t>11/1/10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5384DB1-C59F-954F-ADC1-CE8C34CAE38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CA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CA" dirty="0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CA" smtClean="0"/>
              <a:t>Click to edit Master text styles</a:t>
            </a:r>
          </a:p>
          <a:p>
            <a:pPr lvl="1" eaLnBrk="1" latinLnBrk="0" hangingPunct="1"/>
            <a:r>
              <a:rPr kumimoji="0" lang="en-CA" smtClean="0"/>
              <a:t>Second level</a:t>
            </a:r>
          </a:p>
          <a:p>
            <a:pPr lvl="2" eaLnBrk="1" latinLnBrk="0" hangingPunct="1"/>
            <a:r>
              <a:rPr kumimoji="0" lang="en-CA" smtClean="0"/>
              <a:t>Third level</a:t>
            </a:r>
          </a:p>
          <a:p>
            <a:pPr lvl="3" eaLnBrk="1" latinLnBrk="0" hangingPunct="1"/>
            <a:r>
              <a:rPr kumimoji="0" lang="en-CA" smtClean="0"/>
              <a:t>Fourth level</a:t>
            </a:r>
          </a:p>
          <a:p>
            <a:pPr lvl="4" eaLnBrk="1" latinLnBrk="0" hangingPunct="1"/>
            <a:r>
              <a:rPr kumimoji="0" lang="en-CA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A1793C1-0174-E74E-BCFE-4DF9BC17BB9A}" type="datetimeFigureOut">
              <a:rPr lang="en-US" smtClean="0"/>
              <a:t>11/1/10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5384DB1-C59F-954F-ADC1-CE8C34CAE386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Arial Black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851648" cy="2667000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rgbClr val="000000"/>
                </a:solidFill>
                <a:latin typeface="Arial Black"/>
              </a:rPr>
              <a:t>The Magnetic </a:t>
            </a:r>
            <a:r>
              <a:rPr lang="en-US" sz="5400" dirty="0" smtClean="0">
                <a:solidFill>
                  <a:srgbClr val="000000"/>
                </a:solidFill>
                <a:latin typeface="Arial Black"/>
              </a:rPr>
              <a:t>Force and the Third Left Hand Rule</a:t>
            </a:r>
            <a:endParaRPr lang="en-US" sz="5400" dirty="0">
              <a:solidFill>
                <a:srgbClr val="000000"/>
              </a:solidFill>
              <a:latin typeface="Arial Black"/>
              <a:cs typeface="Arial Black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3387286"/>
            <a:ext cx="4165600" cy="31877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/>
          <a:lstStyle/>
          <a:p>
            <a:pPr algn="ctr"/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56360"/>
            <a:ext cx="7315200" cy="579120"/>
          </a:xfrm>
        </p:spPr>
        <p:txBody>
          <a:bodyPr/>
          <a:lstStyle/>
          <a:p>
            <a:r>
              <a:rPr lang="en-US" b="1" dirty="0" smtClean="0"/>
              <a:t>What is the direction of the current?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1935480"/>
            <a:ext cx="4495800" cy="459269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pPr algn="ctr"/>
            <a:r>
              <a:rPr lang="en-US" b="1" dirty="0" smtClean="0"/>
              <a:t>Applications of </a:t>
            </a:r>
            <a:r>
              <a:rPr lang="en-US" b="1" dirty="0" smtClean="0"/>
              <a:t>F</a:t>
            </a:r>
            <a:r>
              <a:rPr lang="en-US" b="1" baseline="-25000" dirty="0" smtClean="0"/>
              <a:t>M</a:t>
            </a:r>
            <a:endParaRPr lang="en-US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76800"/>
          </a:xfrm>
        </p:spPr>
        <p:txBody>
          <a:bodyPr>
            <a:normAutofit/>
          </a:bodyPr>
          <a:lstStyle/>
          <a:p>
            <a:r>
              <a:rPr lang="en-US" b="1" dirty="0" smtClean="0"/>
              <a:t>Effects on Charged </a:t>
            </a:r>
            <a:r>
              <a:rPr lang="en-US" b="1" dirty="0" smtClean="0"/>
              <a:t>Particles:</a:t>
            </a:r>
          </a:p>
          <a:p>
            <a:pPr lvl="1"/>
            <a:r>
              <a:rPr lang="en-US" b="1" dirty="0" smtClean="0"/>
              <a:t>recall that </a:t>
            </a:r>
            <a:r>
              <a:rPr lang="en-US" b="1" dirty="0" smtClean="0"/>
              <a:t>current carrying wires produce a </a:t>
            </a:r>
            <a:r>
              <a:rPr lang="en-US" b="1" dirty="0" smtClean="0"/>
              <a:t>B-field</a:t>
            </a:r>
          </a:p>
          <a:p>
            <a:pPr lvl="1">
              <a:buNone/>
            </a:pPr>
            <a:endParaRPr lang="en-US" b="1" dirty="0" smtClean="0"/>
          </a:p>
          <a:p>
            <a:pPr lvl="1">
              <a:buNone/>
            </a:pPr>
            <a:endParaRPr lang="en-US" b="1" dirty="0" smtClean="0"/>
          </a:p>
          <a:p>
            <a:pPr lvl="1">
              <a:buNone/>
            </a:pPr>
            <a:endParaRPr lang="en-US" b="1" dirty="0" smtClean="0"/>
          </a:p>
          <a:p>
            <a:pPr lvl="1">
              <a:buNone/>
            </a:pPr>
            <a:endParaRPr lang="en-US" b="1" dirty="0" smtClean="0"/>
          </a:p>
          <a:p>
            <a:pPr lvl="1">
              <a:buNone/>
            </a:pPr>
            <a:endParaRPr lang="en-US" b="1" dirty="0" smtClean="0"/>
          </a:p>
          <a:p>
            <a:pPr lvl="1"/>
            <a:r>
              <a:rPr lang="en-US" b="1" dirty="0" smtClean="0"/>
              <a:t>these wires </a:t>
            </a:r>
            <a:r>
              <a:rPr lang="en-US" b="1" dirty="0" smtClean="0"/>
              <a:t>simply carry moving </a:t>
            </a:r>
            <a:r>
              <a:rPr lang="en-US" b="1" dirty="0" smtClean="0"/>
              <a:t>electrons </a:t>
            </a:r>
          </a:p>
          <a:p>
            <a:pPr lvl="1"/>
            <a:r>
              <a:rPr lang="en-US" b="1" dirty="0" smtClean="0"/>
              <a:t>any other </a:t>
            </a:r>
            <a:r>
              <a:rPr lang="en-US" b="1" dirty="0" smtClean="0"/>
              <a:t>moving electron produces a </a:t>
            </a:r>
            <a:r>
              <a:rPr lang="en-US" b="1" dirty="0" smtClean="0"/>
              <a:t>B-field, which can </a:t>
            </a:r>
            <a:r>
              <a:rPr lang="en-US" b="1" dirty="0" smtClean="0"/>
              <a:t>interact with other </a:t>
            </a:r>
            <a:r>
              <a:rPr lang="en-US" b="1" dirty="0" smtClean="0"/>
              <a:t>B-fields and </a:t>
            </a:r>
            <a:r>
              <a:rPr lang="en-US" b="1" dirty="0" smtClean="0"/>
              <a:t>experience </a:t>
            </a:r>
            <a:r>
              <a:rPr lang="en-US" b="1" dirty="0" smtClean="0"/>
              <a:t>a force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6099" y="3009900"/>
            <a:ext cx="6263409" cy="9525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232"/>
            <a:ext cx="8229600" cy="74371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latin typeface="Arial Black"/>
                <a:cs typeface="Arial Black"/>
              </a:rPr>
              <a:t>What is the direction of the force on the particle</a:t>
            </a:r>
            <a:r>
              <a:rPr lang="en-US" b="1" dirty="0" smtClean="0">
                <a:latin typeface="Arial Black"/>
                <a:cs typeface="Arial Black"/>
              </a:rPr>
              <a:t>?</a:t>
            </a:r>
          </a:p>
          <a:p>
            <a:pPr>
              <a:buNone/>
            </a:pPr>
            <a:endParaRPr lang="en-US" b="1" dirty="0" smtClean="0">
              <a:latin typeface="Arial Black"/>
              <a:cs typeface="Arial Black"/>
            </a:endParaRPr>
          </a:p>
          <a:p>
            <a:pPr>
              <a:buNone/>
            </a:pPr>
            <a:endParaRPr lang="en-US" b="1" dirty="0" smtClean="0">
              <a:latin typeface="Arial Black"/>
              <a:cs typeface="Arial Black"/>
            </a:endParaRPr>
          </a:p>
          <a:p>
            <a:pPr>
              <a:buNone/>
            </a:pPr>
            <a:endParaRPr lang="en-US" b="1" dirty="0" smtClean="0">
              <a:latin typeface="Arial Black"/>
              <a:cs typeface="Arial Black"/>
            </a:endParaRPr>
          </a:p>
          <a:p>
            <a:pPr>
              <a:buNone/>
            </a:pPr>
            <a:endParaRPr lang="en-US" b="1" dirty="0" smtClean="0">
              <a:latin typeface="Arial Black"/>
              <a:cs typeface="Arial Black"/>
            </a:endParaRPr>
          </a:p>
          <a:p>
            <a:pPr>
              <a:buNone/>
            </a:pPr>
            <a:endParaRPr lang="en-US" b="1" dirty="0" smtClean="0">
              <a:latin typeface="Arial Black"/>
              <a:cs typeface="Arial Black"/>
            </a:endParaRPr>
          </a:p>
          <a:p>
            <a:pPr>
              <a:buNone/>
            </a:pPr>
            <a:r>
              <a:rPr lang="en-US" sz="1730" b="1" dirty="0" smtClean="0">
                <a:latin typeface="Arial Black"/>
                <a:cs typeface="Arial Black"/>
              </a:rPr>
              <a:t>To determine the force:</a:t>
            </a:r>
          </a:p>
          <a:p>
            <a:r>
              <a:rPr lang="en-US" sz="1730" b="1" dirty="0" smtClean="0">
                <a:latin typeface="Arial Black"/>
                <a:cs typeface="Arial Black"/>
              </a:rPr>
              <a:t>Step 1: Determine the direction of the </a:t>
            </a:r>
            <a:r>
              <a:rPr lang="en-US" sz="1730" b="1" dirty="0" smtClean="0">
                <a:latin typeface="Arial Black"/>
                <a:cs typeface="Arial Black"/>
              </a:rPr>
              <a:t>B-field from </a:t>
            </a:r>
            <a:r>
              <a:rPr lang="en-US" sz="1730" b="1" dirty="0" smtClean="0">
                <a:latin typeface="Arial Black"/>
                <a:cs typeface="Arial Black"/>
              </a:rPr>
              <a:t>the particle.</a:t>
            </a:r>
          </a:p>
          <a:p>
            <a:r>
              <a:rPr lang="en-US" sz="1730" b="1" dirty="0" smtClean="0">
                <a:latin typeface="Arial Black"/>
                <a:cs typeface="Arial Black"/>
              </a:rPr>
              <a:t>Step 2: Draw </a:t>
            </a:r>
            <a:r>
              <a:rPr lang="en-US" sz="1730" b="1" dirty="0" smtClean="0">
                <a:latin typeface="Arial Black"/>
                <a:cs typeface="Arial Black"/>
              </a:rPr>
              <a:t>in (or imagine) </a:t>
            </a:r>
            <a:r>
              <a:rPr lang="en-US" sz="1730" b="1" dirty="0" smtClean="0">
                <a:latin typeface="Arial Black"/>
                <a:cs typeface="Arial Black"/>
              </a:rPr>
              <a:t>small </a:t>
            </a:r>
            <a:r>
              <a:rPr lang="en-US" sz="1730" b="1" dirty="0" smtClean="0">
                <a:latin typeface="Arial Black"/>
                <a:cs typeface="Arial Black"/>
              </a:rPr>
              <a:t>bar magnets aligning </a:t>
            </a:r>
            <a:r>
              <a:rPr lang="en-US" sz="1730" b="1" dirty="0" smtClean="0">
                <a:latin typeface="Arial Black"/>
                <a:cs typeface="Arial Black"/>
              </a:rPr>
              <a:t>with the </a:t>
            </a:r>
            <a:r>
              <a:rPr lang="en-US" sz="1730" b="1" dirty="0" smtClean="0">
                <a:latin typeface="Arial Black"/>
                <a:cs typeface="Arial Black"/>
              </a:rPr>
              <a:t>B-field</a:t>
            </a:r>
            <a:r>
              <a:rPr lang="en-US" sz="1730" b="1" dirty="0" smtClean="0">
                <a:latin typeface="Arial Black"/>
                <a:cs typeface="Arial Black"/>
              </a:rPr>
              <a:t>.</a:t>
            </a:r>
          </a:p>
          <a:p>
            <a:r>
              <a:rPr lang="en-US" sz="1730" b="1" dirty="0" smtClean="0">
                <a:latin typeface="Arial Black"/>
                <a:cs typeface="Arial Black"/>
              </a:rPr>
              <a:t>Step 3: Using magnets, determine direction of deflection.</a:t>
            </a:r>
            <a:endParaRPr lang="en-US" sz="1730" b="1" dirty="0" smtClean="0">
              <a:latin typeface="Arial Black"/>
              <a:cs typeface="Arial Black"/>
            </a:endParaRPr>
          </a:p>
          <a:p>
            <a:r>
              <a:rPr lang="en-US" sz="1730" b="1" dirty="0" smtClean="0">
                <a:latin typeface="Arial Black"/>
                <a:cs typeface="Arial Black"/>
              </a:rPr>
              <a:t>*</a:t>
            </a:r>
            <a:r>
              <a:rPr lang="en-US" sz="1730" b="1" dirty="0" smtClean="0">
                <a:latin typeface="Arial Black"/>
                <a:cs typeface="Arial Black"/>
              </a:rPr>
              <a:t>Note: This gives the same effect as the</a:t>
            </a:r>
            <a:r>
              <a:rPr lang="en-US" sz="1730" b="1" dirty="0" smtClean="0">
                <a:latin typeface="Arial Black"/>
                <a:cs typeface="Arial Black"/>
              </a:rPr>
              <a:t> 3LHR</a:t>
            </a:r>
            <a:r>
              <a:rPr lang="en-US" sz="1730" b="1" dirty="0" smtClean="0">
                <a:latin typeface="Arial Black"/>
                <a:cs typeface="Arial Black"/>
              </a:rPr>
              <a:t>!</a:t>
            </a:r>
            <a:endParaRPr lang="en-US" sz="1730" dirty="0">
              <a:latin typeface="Arial Black"/>
              <a:cs typeface="Arial Black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2133600"/>
            <a:ext cx="6339468" cy="20574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588"/>
            <a:ext cx="8229600" cy="131521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Formula for magnitude of</a:t>
            </a:r>
            <a:br>
              <a:rPr lang="en-US" b="1" dirty="0" smtClean="0"/>
            </a:br>
            <a:r>
              <a:rPr lang="en-US" b="1" dirty="0" smtClean="0"/>
              <a:t>deflection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In order to determine the force acting on </a:t>
            </a:r>
            <a:r>
              <a:rPr lang="en-US" b="1" dirty="0" smtClean="0"/>
              <a:t>a particle </a:t>
            </a:r>
            <a:r>
              <a:rPr lang="en-US" b="1" dirty="0" smtClean="0"/>
              <a:t>of charge</a:t>
            </a:r>
            <a:r>
              <a:rPr lang="en-US" b="1" dirty="0" smtClean="0"/>
              <a:t> (</a:t>
            </a:r>
            <a:r>
              <a:rPr lang="en-US" b="1" dirty="0" err="1" smtClean="0"/>
              <a:t>q</a:t>
            </a:r>
            <a:r>
              <a:rPr lang="en-US" b="1" dirty="0" smtClean="0"/>
              <a:t>), </a:t>
            </a:r>
            <a:r>
              <a:rPr lang="en-US" b="1" dirty="0" smtClean="0"/>
              <a:t>velocity</a:t>
            </a:r>
            <a:r>
              <a:rPr lang="en-US" b="1" dirty="0" smtClean="0"/>
              <a:t> (</a:t>
            </a:r>
            <a:r>
              <a:rPr lang="en-US" b="1" dirty="0" err="1" smtClean="0"/>
              <a:t>v</a:t>
            </a:r>
            <a:r>
              <a:rPr lang="en-US" b="1" dirty="0" smtClean="0"/>
              <a:t>), </a:t>
            </a:r>
            <a:r>
              <a:rPr lang="en-US" b="1" dirty="0" smtClean="0"/>
              <a:t>in a </a:t>
            </a:r>
            <a:r>
              <a:rPr lang="en-US" b="1" dirty="0" smtClean="0"/>
              <a:t>magnetic field (B)…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3200400"/>
            <a:ext cx="6979170" cy="28194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Important Thing 1: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Arial Black"/>
                <a:cs typeface="Arial Black"/>
              </a:rPr>
              <a:t>according to </a:t>
            </a:r>
            <a:r>
              <a:rPr lang="en-US" b="1" dirty="0" smtClean="0">
                <a:latin typeface="Arial Black"/>
                <a:cs typeface="Arial Black"/>
              </a:rPr>
              <a:t>the 3LHR, the velocity and </a:t>
            </a:r>
            <a:r>
              <a:rPr lang="en-US" b="1" dirty="0" smtClean="0">
                <a:latin typeface="Arial Black"/>
                <a:cs typeface="Arial Black"/>
              </a:rPr>
              <a:t>B-field </a:t>
            </a:r>
            <a:r>
              <a:rPr lang="en-US" b="1" dirty="0" smtClean="0">
                <a:solidFill>
                  <a:srgbClr val="FF0000"/>
                </a:solidFill>
                <a:latin typeface="Arial Black"/>
                <a:cs typeface="Arial Black"/>
              </a:rPr>
              <a:t>MUST</a:t>
            </a:r>
            <a:r>
              <a:rPr lang="en-US" b="1" dirty="0" smtClean="0">
                <a:latin typeface="Arial Black"/>
                <a:cs typeface="Arial Black"/>
              </a:rPr>
              <a:t> be </a:t>
            </a:r>
            <a:r>
              <a:rPr lang="en-US" b="1" dirty="0" smtClean="0">
                <a:latin typeface="Arial Black"/>
                <a:cs typeface="Arial Black"/>
              </a:rPr>
              <a:t>perpendicular in order for a force to be produced</a:t>
            </a:r>
            <a:r>
              <a:rPr lang="en-US" b="1" dirty="0" smtClean="0">
                <a:latin typeface="Arial Black"/>
                <a:cs typeface="Arial Black"/>
              </a:rPr>
              <a:t>!</a:t>
            </a:r>
          </a:p>
          <a:p>
            <a:endParaRPr lang="en-US" b="1" dirty="0" smtClean="0">
              <a:latin typeface="Arial Black"/>
              <a:cs typeface="Arial Black"/>
            </a:endParaRPr>
          </a:p>
          <a:p>
            <a:endParaRPr lang="en-US" b="1" dirty="0" smtClean="0">
              <a:latin typeface="Arial Black"/>
              <a:cs typeface="Arial Black"/>
            </a:endParaRPr>
          </a:p>
          <a:p>
            <a:endParaRPr lang="en-US" b="1" dirty="0" smtClean="0">
              <a:latin typeface="Arial Black"/>
              <a:cs typeface="Arial Black"/>
            </a:endParaRPr>
          </a:p>
          <a:p>
            <a:endParaRPr lang="en-US" b="1" dirty="0" smtClean="0">
              <a:latin typeface="Arial Black"/>
              <a:cs typeface="Arial Black"/>
            </a:endParaRPr>
          </a:p>
          <a:p>
            <a:r>
              <a:rPr lang="en-US" b="1" dirty="0" smtClean="0">
                <a:latin typeface="Arial Black"/>
                <a:cs typeface="Arial Black"/>
              </a:rPr>
              <a:t>If the </a:t>
            </a:r>
            <a:r>
              <a:rPr lang="en-US" b="1" dirty="0" smtClean="0">
                <a:latin typeface="Arial Black"/>
                <a:cs typeface="Arial Black"/>
              </a:rPr>
              <a:t>velocity of the particle is parallel to the </a:t>
            </a:r>
            <a:r>
              <a:rPr lang="en-US" b="1" dirty="0" smtClean="0">
                <a:latin typeface="Arial Black"/>
                <a:cs typeface="Arial Black"/>
              </a:rPr>
              <a:t>B-field, no </a:t>
            </a:r>
            <a:r>
              <a:rPr lang="en-US" b="1" dirty="0" smtClean="0">
                <a:latin typeface="Arial Black"/>
                <a:cs typeface="Arial Black"/>
              </a:rPr>
              <a:t>force is </a:t>
            </a:r>
            <a:r>
              <a:rPr lang="en-US" b="1" dirty="0" smtClean="0">
                <a:latin typeface="Arial Black"/>
                <a:cs typeface="Arial Black"/>
              </a:rPr>
              <a:t>produced!</a:t>
            </a:r>
            <a:endParaRPr lang="en-US" dirty="0">
              <a:latin typeface="Arial Black"/>
              <a:cs typeface="Arial Black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3428999"/>
            <a:ext cx="5410200" cy="1411357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algn="ctr"/>
            <a:r>
              <a:rPr lang="en-US" b="1" dirty="0" smtClean="0"/>
              <a:t>Important Thing 2: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The magnetic field strength </a:t>
            </a:r>
            <a:r>
              <a:rPr lang="en-US" b="1" dirty="0" smtClean="0"/>
              <a:t>is measured </a:t>
            </a:r>
            <a:r>
              <a:rPr lang="en-US" b="1" dirty="0" smtClean="0"/>
              <a:t>in </a:t>
            </a:r>
            <a:r>
              <a:rPr lang="en-US" b="1" dirty="0" err="1" smtClean="0"/>
              <a:t>teslas</a:t>
            </a:r>
            <a:r>
              <a:rPr lang="en-US" b="1" dirty="0" smtClean="0"/>
              <a:t> (unit, T, not </a:t>
            </a:r>
            <a:r>
              <a:rPr lang="en-US" b="1" dirty="0" smtClean="0"/>
              <a:t>to be </a:t>
            </a:r>
            <a:r>
              <a:rPr lang="en-US" b="1" dirty="0" smtClean="0"/>
              <a:t>confused with temperature) </a:t>
            </a:r>
            <a:r>
              <a:rPr lang="en-US" b="1" dirty="0" smtClean="0"/>
              <a:t>after </a:t>
            </a:r>
            <a:r>
              <a:rPr lang="en-US" b="1" dirty="0" err="1" smtClean="0"/>
              <a:t>Nikola</a:t>
            </a:r>
            <a:r>
              <a:rPr lang="en-US" b="1" dirty="0" smtClean="0"/>
              <a:t> </a:t>
            </a:r>
            <a:r>
              <a:rPr lang="en-US" b="1" dirty="0" smtClean="0"/>
              <a:t>Tesla</a:t>
            </a:r>
            <a:r>
              <a:rPr lang="en-US" b="1" dirty="0" smtClean="0"/>
              <a:t>.</a:t>
            </a:r>
            <a:endParaRPr lang="en-US" b="1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2819399"/>
            <a:ext cx="2819400" cy="3873985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588"/>
            <a:ext cx="8229600" cy="1143000"/>
          </a:xfrm>
        </p:spPr>
        <p:txBody>
          <a:bodyPr/>
          <a:lstStyle/>
          <a:p>
            <a:pPr algn="ctr"/>
            <a:r>
              <a:rPr lang="en-US" b="1" dirty="0" smtClean="0"/>
              <a:t>Important Thing 3: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Positively </a:t>
            </a:r>
            <a:r>
              <a:rPr lang="en-US" b="1" dirty="0" smtClean="0"/>
              <a:t>charged particles (protons, </a:t>
            </a:r>
            <a:r>
              <a:rPr lang="en-US" b="1" dirty="0" smtClean="0"/>
              <a:t>alpha particles</a:t>
            </a:r>
            <a:r>
              <a:rPr lang="en-US" b="1" dirty="0" smtClean="0"/>
              <a:t>) deflect in the direction opposite of the </a:t>
            </a:r>
            <a:r>
              <a:rPr lang="en-US" b="1" dirty="0" smtClean="0"/>
              <a:t>one predicted </a:t>
            </a:r>
            <a:r>
              <a:rPr lang="en-US" b="1" dirty="0" smtClean="0"/>
              <a:t>by the third left hand rule (as they </a:t>
            </a:r>
            <a:r>
              <a:rPr lang="en-US" b="1" dirty="0" smtClean="0"/>
              <a:t>are flowing </a:t>
            </a:r>
            <a:r>
              <a:rPr lang="en-US" b="1" dirty="0" smtClean="0"/>
              <a:t>positive charge, not negative charge)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So for positive charge, use your Right Hand! (Or </a:t>
            </a:r>
            <a:r>
              <a:rPr lang="en-US" b="1" dirty="0" smtClean="0"/>
              <a:t>stick to </a:t>
            </a:r>
            <a:r>
              <a:rPr lang="en-US" b="1" dirty="0" smtClean="0"/>
              <a:t>your left and reverse the direction of force!)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1935479"/>
            <a:ext cx="2908300" cy="1399483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/>
          <a:lstStyle/>
          <a:p>
            <a:pPr algn="ctr"/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8768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An electron is traveling through a magnetic field</a:t>
            </a:r>
            <a:r>
              <a:rPr lang="en-US" b="1" dirty="0" smtClean="0"/>
              <a:t>, as </a:t>
            </a:r>
            <a:r>
              <a:rPr lang="en-US" b="1" dirty="0" smtClean="0"/>
              <a:t>shown below:</a:t>
            </a:r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>
              <a:latin typeface="Arial Black"/>
              <a:cs typeface="Arial Black"/>
            </a:endParaRPr>
          </a:p>
          <a:p>
            <a:endParaRPr lang="en-US" b="1" dirty="0" smtClean="0">
              <a:latin typeface="Arial Black"/>
              <a:cs typeface="Arial Black"/>
            </a:endParaRPr>
          </a:p>
          <a:p>
            <a:endParaRPr lang="en-US" b="1" dirty="0" smtClean="0">
              <a:latin typeface="Arial Black"/>
              <a:cs typeface="Arial Black"/>
            </a:endParaRPr>
          </a:p>
          <a:p>
            <a:r>
              <a:rPr lang="en-US" b="1" dirty="0" smtClean="0">
                <a:latin typeface="Arial Black"/>
                <a:cs typeface="Arial Black"/>
              </a:rPr>
              <a:t>The </a:t>
            </a:r>
            <a:r>
              <a:rPr lang="en-US" b="1" dirty="0" smtClean="0">
                <a:latin typeface="Arial Black"/>
                <a:cs typeface="Arial Black"/>
              </a:rPr>
              <a:t>velocity of the electron is 3.3 </a:t>
            </a:r>
            <a:r>
              <a:rPr lang="en-US" b="1" dirty="0" err="1" smtClean="0">
                <a:latin typeface="Arial Black"/>
                <a:cs typeface="Arial Black"/>
              </a:rPr>
              <a:t>x</a:t>
            </a:r>
            <a:r>
              <a:rPr lang="en-US" b="1" dirty="0" smtClean="0">
                <a:latin typeface="Arial Black"/>
                <a:cs typeface="Arial Black"/>
              </a:rPr>
              <a:t> 10</a:t>
            </a:r>
            <a:r>
              <a:rPr lang="en-US" b="1" baseline="30000" dirty="0" smtClean="0">
                <a:latin typeface="Arial Black"/>
                <a:cs typeface="Arial Black"/>
              </a:rPr>
              <a:t>6</a:t>
            </a:r>
            <a:r>
              <a:rPr lang="en-US" b="1" dirty="0" smtClean="0">
                <a:latin typeface="Arial Black"/>
                <a:cs typeface="Arial Black"/>
              </a:rPr>
              <a:t> </a:t>
            </a:r>
            <a:r>
              <a:rPr lang="en-US" b="1" dirty="0" err="1" smtClean="0">
                <a:latin typeface="Arial Black"/>
                <a:cs typeface="Arial Black"/>
              </a:rPr>
              <a:t>m/s</a:t>
            </a:r>
            <a:r>
              <a:rPr lang="en-US" b="1" dirty="0" smtClean="0">
                <a:latin typeface="Arial Black"/>
                <a:cs typeface="Arial Black"/>
              </a:rPr>
              <a:t> into the page</a:t>
            </a:r>
            <a:r>
              <a:rPr lang="en-US" b="1" dirty="0" smtClean="0">
                <a:latin typeface="Arial Black"/>
                <a:cs typeface="Arial Black"/>
              </a:rPr>
              <a:t>, and </a:t>
            </a:r>
            <a:r>
              <a:rPr lang="en-US" b="1" dirty="0" smtClean="0">
                <a:latin typeface="Arial Black"/>
                <a:cs typeface="Arial Black"/>
              </a:rPr>
              <a:t>the B = 0.60 T. Determine the force acting on </a:t>
            </a:r>
            <a:r>
              <a:rPr lang="en-US" b="1" dirty="0" smtClean="0">
                <a:latin typeface="Arial Black"/>
                <a:cs typeface="Arial Black"/>
              </a:rPr>
              <a:t>the particle</a:t>
            </a:r>
            <a:r>
              <a:rPr lang="en-US" b="1" dirty="0" smtClean="0">
                <a:latin typeface="Arial Black"/>
                <a:cs typeface="Arial Black"/>
              </a:rPr>
              <a:t>.</a:t>
            </a:r>
            <a:endParaRPr lang="en-US" dirty="0">
              <a:latin typeface="Arial Black"/>
              <a:cs typeface="Arial Black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2540000"/>
            <a:ext cx="6384835" cy="21082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An alpha particle is traveling through a magnetic field</a:t>
            </a:r>
            <a:r>
              <a:rPr lang="en-US" b="1" dirty="0" smtClean="0"/>
              <a:t>, as </a:t>
            </a:r>
            <a:r>
              <a:rPr lang="en-US" b="1" dirty="0" smtClean="0"/>
              <a:t>shown below</a:t>
            </a:r>
            <a:r>
              <a:rPr lang="en-US" b="1" dirty="0" smtClean="0"/>
              <a:t>: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>
                <a:latin typeface="Arial Black"/>
                <a:cs typeface="Arial Black"/>
              </a:rPr>
              <a:t>The </a:t>
            </a:r>
            <a:r>
              <a:rPr lang="en-US" b="1" dirty="0" smtClean="0">
                <a:latin typeface="Arial Black"/>
                <a:cs typeface="Arial Black"/>
              </a:rPr>
              <a:t>velocity of the particle is 7.2 </a:t>
            </a:r>
            <a:r>
              <a:rPr lang="en-US" b="1" dirty="0" err="1" smtClean="0">
                <a:latin typeface="Arial Black"/>
                <a:cs typeface="Arial Black"/>
              </a:rPr>
              <a:t>x</a:t>
            </a:r>
            <a:r>
              <a:rPr lang="en-US" b="1" dirty="0" smtClean="0">
                <a:latin typeface="Arial Black"/>
                <a:cs typeface="Arial Black"/>
              </a:rPr>
              <a:t> 10</a:t>
            </a:r>
            <a:r>
              <a:rPr lang="en-US" b="1" baseline="30000" dirty="0" smtClean="0">
                <a:latin typeface="Arial Black"/>
                <a:cs typeface="Arial Black"/>
              </a:rPr>
              <a:t>5</a:t>
            </a:r>
            <a:r>
              <a:rPr lang="en-US" b="1" dirty="0" smtClean="0">
                <a:latin typeface="Arial Black"/>
                <a:cs typeface="Arial Black"/>
              </a:rPr>
              <a:t> </a:t>
            </a:r>
            <a:r>
              <a:rPr lang="en-US" b="1" dirty="0" err="1" smtClean="0">
                <a:latin typeface="Arial Black"/>
                <a:cs typeface="Arial Black"/>
              </a:rPr>
              <a:t>m/s</a:t>
            </a:r>
            <a:r>
              <a:rPr lang="en-US" b="1" dirty="0" smtClean="0">
                <a:latin typeface="Arial Black"/>
                <a:cs typeface="Arial Black"/>
              </a:rPr>
              <a:t> out of the page</a:t>
            </a:r>
            <a:r>
              <a:rPr lang="en-US" b="1" dirty="0" smtClean="0">
                <a:latin typeface="Arial Black"/>
                <a:cs typeface="Arial Black"/>
              </a:rPr>
              <a:t>, and </a:t>
            </a:r>
            <a:r>
              <a:rPr lang="en-US" b="1" dirty="0" smtClean="0">
                <a:latin typeface="Arial Black"/>
                <a:cs typeface="Arial Black"/>
              </a:rPr>
              <a:t>the B = 0.60 T. Determine the force acting on </a:t>
            </a:r>
            <a:r>
              <a:rPr lang="en-US" b="1" dirty="0" smtClean="0">
                <a:latin typeface="Arial Black"/>
                <a:cs typeface="Arial Black"/>
              </a:rPr>
              <a:t>the particle</a:t>
            </a:r>
            <a:r>
              <a:rPr lang="en-US" b="1" dirty="0" smtClean="0">
                <a:latin typeface="Arial Black"/>
                <a:cs typeface="Arial Black"/>
              </a:rPr>
              <a:t>.</a:t>
            </a:r>
            <a:endParaRPr lang="en-US" dirty="0">
              <a:latin typeface="Arial Black"/>
              <a:cs typeface="Arial Black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3060700"/>
            <a:ext cx="5562600" cy="163772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pPr algn="ctr"/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89120"/>
          </a:xfrm>
        </p:spPr>
        <p:txBody>
          <a:bodyPr/>
          <a:lstStyle/>
          <a:p>
            <a:r>
              <a:rPr lang="en-US" b="1" dirty="0" smtClean="0">
                <a:latin typeface="Arial Black"/>
                <a:cs typeface="Arial Black"/>
              </a:rPr>
              <a:t>An ion with a charge of 3+ and a speed of 2.30 </a:t>
            </a:r>
            <a:r>
              <a:rPr lang="en-US" b="1" dirty="0" err="1" smtClean="0">
                <a:latin typeface="Arial Black"/>
                <a:cs typeface="Arial Black"/>
              </a:rPr>
              <a:t>x</a:t>
            </a:r>
            <a:r>
              <a:rPr lang="en-US" b="1" dirty="0" smtClean="0">
                <a:latin typeface="Arial Black"/>
                <a:cs typeface="Arial Black"/>
              </a:rPr>
              <a:t> </a:t>
            </a:r>
            <a:r>
              <a:rPr lang="en-US" b="1" dirty="0" smtClean="0">
                <a:latin typeface="Arial Black"/>
                <a:cs typeface="Arial Black"/>
              </a:rPr>
              <a:t>10</a:t>
            </a:r>
            <a:r>
              <a:rPr lang="en-US" b="1" baseline="30000" dirty="0" smtClean="0">
                <a:latin typeface="Arial Black"/>
                <a:cs typeface="Arial Black"/>
              </a:rPr>
              <a:t>5</a:t>
            </a:r>
            <a:r>
              <a:rPr lang="en-US" b="1" dirty="0" smtClean="0">
                <a:latin typeface="Arial Black"/>
                <a:cs typeface="Arial Black"/>
              </a:rPr>
              <a:t> </a:t>
            </a:r>
            <a:r>
              <a:rPr lang="en-US" b="1" dirty="0" err="1" smtClean="0">
                <a:latin typeface="Arial Black"/>
                <a:cs typeface="Arial Black"/>
              </a:rPr>
              <a:t>m</a:t>
            </a:r>
            <a:r>
              <a:rPr lang="en-US" b="1" dirty="0" err="1" smtClean="0">
                <a:latin typeface="Arial Black"/>
                <a:cs typeface="Arial Black"/>
              </a:rPr>
              <a:t>/s</a:t>
            </a:r>
            <a:r>
              <a:rPr lang="en-US" b="1" dirty="0" smtClean="0">
                <a:latin typeface="Arial Black"/>
                <a:cs typeface="Arial Black"/>
              </a:rPr>
              <a:t> enters into an external magnetic field of 0.220 T </a:t>
            </a:r>
            <a:r>
              <a:rPr lang="en-US" b="1" dirty="0" smtClean="0">
                <a:latin typeface="Arial Black"/>
                <a:cs typeface="Arial Black"/>
              </a:rPr>
              <a:t>at an </a:t>
            </a:r>
            <a:r>
              <a:rPr lang="en-US" b="1" dirty="0" smtClean="0">
                <a:latin typeface="Arial Black"/>
                <a:cs typeface="Arial Black"/>
              </a:rPr>
              <a:t>angle of </a:t>
            </a:r>
            <a:r>
              <a:rPr lang="en-US" b="1" dirty="0" smtClean="0">
                <a:latin typeface="Arial Black"/>
                <a:cs typeface="Arial Black"/>
              </a:rPr>
              <a:t>30° </a:t>
            </a:r>
            <a:r>
              <a:rPr lang="en-US" b="1" dirty="0" smtClean="0">
                <a:latin typeface="Arial Black"/>
                <a:cs typeface="Arial Black"/>
              </a:rPr>
              <a:t>to the field. What is the magnitude </a:t>
            </a:r>
            <a:r>
              <a:rPr lang="en-US" b="1" dirty="0" smtClean="0">
                <a:latin typeface="Arial Black"/>
                <a:cs typeface="Arial Black"/>
              </a:rPr>
              <a:t>of the </a:t>
            </a:r>
            <a:r>
              <a:rPr lang="en-US" b="1" dirty="0" smtClean="0">
                <a:latin typeface="Arial Black"/>
                <a:cs typeface="Arial Black"/>
              </a:rPr>
              <a:t>deflecting force?</a:t>
            </a:r>
            <a:endParaRPr lang="en-US" dirty="0">
              <a:latin typeface="Arial Black"/>
              <a:cs typeface="Arial Black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1300" y="3657600"/>
            <a:ext cx="6108700" cy="205313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Arial Black"/>
              </a:rPr>
              <a:t>Objectives</a:t>
            </a:r>
            <a:endParaRPr lang="en-US" dirty="0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explain, qualitatively and quantitatively, how a uniform magnetic field affects a </a:t>
            </a:r>
            <a:r>
              <a:rPr lang="en-US" dirty="0" smtClean="0"/>
              <a:t>moving</a:t>
            </a:r>
            <a:r>
              <a:rPr lang="en-US" dirty="0" smtClean="0"/>
              <a:t> </a:t>
            </a:r>
            <a:r>
              <a:rPr lang="en-US" dirty="0" smtClean="0"/>
              <a:t>electric </a:t>
            </a:r>
            <a:r>
              <a:rPr lang="en-US" dirty="0" smtClean="0"/>
              <a:t>charge, using the relationships among charge, motion, field direction and strength</a:t>
            </a:r>
            <a:r>
              <a:rPr lang="en-US" dirty="0" smtClean="0"/>
              <a:t>, when </a:t>
            </a:r>
            <a:r>
              <a:rPr lang="en-US" dirty="0" smtClean="0"/>
              <a:t>motion and field directions are mutually perpendicular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predict, using appropriate hand rules, the relative directions of motion, force and field </a:t>
            </a:r>
            <a:r>
              <a:rPr lang="en-US" dirty="0" smtClean="0"/>
              <a:t>in electromagnetic </a:t>
            </a:r>
            <a:r>
              <a:rPr lang="en-US" dirty="0" smtClean="0"/>
              <a:t>interactions.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588"/>
            <a:ext cx="8229600" cy="858012"/>
          </a:xfrm>
        </p:spPr>
        <p:txBody>
          <a:bodyPr/>
          <a:lstStyle/>
          <a:p>
            <a:pPr algn="ctr"/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Arial Black"/>
                <a:cs typeface="Arial Black"/>
              </a:rPr>
              <a:t>A zinc (II) ion with mass of 1.08 </a:t>
            </a:r>
            <a:r>
              <a:rPr lang="en-US" b="1" dirty="0" err="1" smtClean="0">
                <a:latin typeface="Arial Black"/>
                <a:cs typeface="Arial Black"/>
              </a:rPr>
              <a:t>x</a:t>
            </a:r>
            <a:r>
              <a:rPr lang="en-US" b="1" dirty="0" smtClean="0">
                <a:latin typeface="Arial Black"/>
                <a:cs typeface="Arial Black"/>
              </a:rPr>
              <a:t> </a:t>
            </a:r>
            <a:r>
              <a:rPr lang="en-US" b="1" dirty="0" smtClean="0">
                <a:latin typeface="Arial Black"/>
                <a:cs typeface="Arial Black"/>
              </a:rPr>
              <a:t>10</a:t>
            </a:r>
            <a:r>
              <a:rPr lang="en-US" b="1" baseline="30000" dirty="0" smtClean="0">
                <a:latin typeface="Arial Black"/>
                <a:cs typeface="Arial Black"/>
              </a:rPr>
              <a:t>-25 </a:t>
            </a:r>
            <a:r>
              <a:rPr lang="en-US" b="1" dirty="0" smtClean="0">
                <a:latin typeface="Arial Black"/>
                <a:cs typeface="Arial Black"/>
              </a:rPr>
              <a:t>kg enters into </a:t>
            </a:r>
            <a:r>
              <a:rPr lang="en-US" b="1" dirty="0" smtClean="0">
                <a:latin typeface="Arial Black"/>
                <a:cs typeface="Arial Black"/>
              </a:rPr>
              <a:t>a </a:t>
            </a:r>
            <a:r>
              <a:rPr lang="en-US" b="1" dirty="0" smtClean="0">
                <a:latin typeface="Arial Black"/>
                <a:cs typeface="Arial Black"/>
              </a:rPr>
              <a:t>B-field of </a:t>
            </a:r>
            <a:r>
              <a:rPr lang="en-US" b="1" dirty="0" smtClean="0">
                <a:latin typeface="Arial Black"/>
                <a:cs typeface="Arial Black"/>
              </a:rPr>
              <a:t>5.60 </a:t>
            </a:r>
            <a:r>
              <a:rPr lang="en-US" b="1" dirty="0" err="1" smtClean="0">
                <a:latin typeface="Arial Black"/>
                <a:cs typeface="Arial Black"/>
              </a:rPr>
              <a:t>x</a:t>
            </a:r>
            <a:r>
              <a:rPr lang="en-US" b="1" dirty="0" smtClean="0">
                <a:latin typeface="Arial Black"/>
                <a:cs typeface="Arial Black"/>
              </a:rPr>
              <a:t> </a:t>
            </a:r>
            <a:r>
              <a:rPr lang="en-US" b="1" dirty="0" smtClean="0">
                <a:latin typeface="Arial Black"/>
                <a:cs typeface="Arial Black"/>
              </a:rPr>
              <a:t>10</a:t>
            </a:r>
            <a:r>
              <a:rPr lang="en-US" b="1" baseline="30000" dirty="0" smtClean="0">
                <a:latin typeface="Arial Black"/>
                <a:cs typeface="Arial Black"/>
              </a:rPr>
              <a:t>-5 </a:t>
            </a:r>
            <a:r>
              <a:rPr lang="en-US" b="1" dirty="0" smtClean="0">
                <a:latin typeface="Arial Black"/>
                <a:cs typeface="Arial Black"/>
              </a:rPr>
              <a:t>T</a:t>
            </a:r>
            <a:r>
              <a:rPr lang="en-US" b="1" dirty="0" smtClean="0">
                <a:latin typeface="Arial Black"/>
                <a:cs typeface="Arial Black"/>
              </a:rPr>
              <a:t>. </a:t>
            </a:r>
            <a:r>
              <a:rPr lang="en-US" b="1" smtClean="0">
                <a:latin typeface="Arial Black"/>
                <a:cs typeface="Arial Black"/>
              </a:rPr>
              <a:t>What </a:t>
            </a:r>
            <a:r>
              <a:rPr lang="en-US" b="1" smtClean="0">
                <a:latin typeface="Arial Black"/>
                <a:cs typeface="Arial Black"/>
              </a:rPr>
              <a:t>perpendicular velocity </a:t>
            </a:r>
            <a:r>
              <a:rPr lang="en-US" b="1" dirty="0" smtClean="0">
                <a:latin typeface="Arial Black"/>
                <a:cs typeface="Arial Black"/>
              </a:rPr>
              <a:t>must the ion maintain to travel in </a:t>
            </a:r>
            <a:r>
              <a:rPr lang="en-US" b="1" smtClean="0">
                <a:latin typeface="Arial Black"/>
                <a:cs typeface="Arial Black"/>
              </a:rPr>
              <a:t>a </a:t>
            </a:r>
            <a:r>
              <a:rPr lang="en-US" b="1" smtClean="0">
                <a:latin typeface="Arial Black"/>
                <a:cs typeface="Arial Black"/>
              </a:rPr>
              <a:t>straight line</a:t>
            </a:r>
            <a:r>
              <a:rPr lang="en-US" b="1" dirty="0" smtClean="0">
                <a:latin typeface="Arial Black"/>
                <a:cs typeface="Arial Black"/>
              </a:rPr>
              <a:t>?</a:t>
            </a:r>
            <a:endParaRPr lang="en-US" dirty="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8912"/>
            <a:ext cx="8229600" cy="70408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 Black"/>
                <a:cs typeface="Arial Black"/>
              </a:rPr>
              <a:t>Diploma Question Alert!</a:t>
            </a:r>
            <a:endParaRPr lang="en-US" dirty="0">
              <a:solidFill>
                <a:schemeClr val="tx1"/>
              </a:solidFill>
              <a:latin typeface="Arial Black"/>
              <a:cs typeface="Arial Black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143000"/>
            <a:ext cx="5956300" cy="453014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5750" y="5402847"/>
            <a:ext cx="5924550" cy="14551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1312"/>
            <a:ext cx="8229600" cy="62788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 Black"/>
                <a:cs typeface="Arial Black"/>
              </a:rPr>
              <a:t>Diploma Question Alert!</a:t>
            </a:r>
            <a:endParaRPr lang="en-US" dirty="0">
              <a:latin typeface="Arial Black"/>
              <a:cs typeface="Arial Black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60500"/>
            <a:ext cx="7786903" cy="5092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0812"/>
            <a:ext cx="8229600" cy="85648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 Black"/>
                <a:cs typeface="Arial Black"/>
              </a:rPr>
              <a:t>Diploma Question Alert!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257300"/>
            <a:ext cx="7315200" cy="543807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1312"/>
            <a:ext cx="8229600" cy="62788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 Black"/>
                <a:cs typeface="Arial Black"/>
              </a:rPr>
              <a:t>Diploma Question Alert!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892300"/>
            <a:ext cx="8077357" cy="45085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80288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>
                <a:solidFill>
                  <a:srgbClr val="000000"/>
                </a:solidFill>
                <a:latin typeface="Arial Black"/>
                <a:cs typeface="Arial Black"/>
              </a:rPr>
              <a:t>Field Theory</a:t>
            </a:r>
            <a:endParaRPr lang="en-US" sz="5400" dirty="0">
              <a:solidFill>
                <a:srgbClr val="000000"/>
              </a:solidFill>
              <a:latin typeface="Arial Black"/>
              <a:cs typeface="Arial Blac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any object </a:t>
            </a:r>
            <a:r>
              <a:rPr lang="en-US" b="1" dirty="0" smtClean="0"/>
              <a:t>with mass produces a gravitational </a:t>
            </a:r>
            <a:r>
              <a:rPr lang="en-US" b="1" dirty="0" smtClean="0"/>
              <a:t>field the force </a:t>
            </a:r>
            <a:r>
              <a:rPr lang="en-US" b="1" dirty="0" smtClean="0"/>
              <a:t>of gravity acts in the same direction as </a:t>
            </a:r>
            <a:r>
              <a:rPr lang="en-US" b="1" dirty="0" smtClean="0"/>
              <a:t>the G-field</a:t>
            </a:r>
          </a:p>
          <a:p>
            <a:r>
              <a:rPr lang="en-US" b="1" dirty="0" smtClean="0"/>
              <a:t>any object </a:t>
            </a:r>
            <a:r>
              <a:rPr lang="en-US" b="1" dirty="0" smtClean="0"/>
              <a:t>with charge produces an electric </a:t>
            </a:r>
            <a:r>
              <a:rPr lang="en-US" b="1" dirty="0" smtClean="0"/>
              <a:t>field the force </a:t>
            </a:r>
            <a:r>
              <a:rPr lang="en-US" b="1" dirty="0" smtClean="0"/>
              <a:t>of electricity acts in the same direction </a:t>
            </a:r>
            <a:r>
              <a:rPr lang="en-US" b="1" dirty="0" smtClean="0"/>
              <a:t>as the E-field</a:t>
            </a:r>
          </a:p>
          <a:p>
            <a:r>
              <a:rPr lang="en-US" b="1" dirty="0" smtClean="0"/>
              <a:t>any magnet</a:t>
            </a:r>
            <a:r>
              <a:rPr lang="en-US" b="1" dirty="0" smtClean="0"/>
              <a:t>/current carrying wire produces </a:t>
            </a:r>
            <a:r>
              <a:rPr lang="en-US" b="1" dirty="0" smtClean="0"/>
              <a:t>a magnetic field what direction </a:t>
            </a:r>
            <a:r>
              <a:rPr lang="en-US" b="1" dirty="0" smtClean="0"/>
              <a:t>does the magnetic force work in?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anchor="t" anchorCtr="1">
            <a:normAutofit fontScale="90000"/>
          </a:bodyPr>
          <a:lstStyle/>
          <a:p>
            <a:r>
              <a:rPr lang="en-US" sz="6000" dirty="0" smtClean="0"/>
              <a:t>F</a:t>
            </a:r>
            <a:r>
              <a:rPr lang="en-US" sz="6000" baseline="-25000" dirty="0" smtClean="0"/>
              <a:t>M</a:t>
            </a:r>
            <a:r>
              <a:rPr lang="en-US" baseline="-25000" dirty="0" smtClean="0"/>
              <a:t> </a:t>
            </a:r>
            <a:r>
              <a:rPr lang="en-US" dirty="0" smtClean="0"/>
              <a:t>- Third</a:t>
            </a:r>
            <a:r>
              <a:rPr lang="en-US" b="1" dirty="0" smtClean="0"/>
              <a:t> </a:t>
            </a:r>
            <a:r>
              <a:rPr lang="en-US" b="1" dirty="0" smtClean="0"/>
              <a:t>Left Hand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17932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The F</a:t>
            </a:r>
            <a:r>
              <a:rPr lang="en-US" b="1" baseline="-25000" dirty="0" smtClean="0"/>
              <a:t>M</a:t>
            </a:r>
            <a:r>
              <a:rPr lang="en-US" b="1" dirty="0" smtClean="0"/>
              <a:t> </a:t>
            </a:r>
            <a:r>
              <a:rPr lang="en-US" b="1" dirty="0" smtClean="0"/>
              <a:t>acts perpendicularly to the current and the </a:t>
            </a:r>
            <a:r>
              <a:rPr lang="en-US" b="1" dirty="0" smtClean="0"/>
              <a:t>B-field</a:t>
            </a:r>
          </a:p>
          <a:p>
            <a:r>
              <a:rPr lang="en-US" b="1" dirty="0" smtClean="0"/>
              <a:t>This direction </a:t>
            </a:r>
            <a:r>
              <a:rPr lang="en-US" b="1" dirty="0" smtClean="0"/>
              <a:t>can be found using the 3rd Left Hand</a:t>
            </a:r>
          </a:p>
          <a:p>
            <a:r>
              <a:rPr lang="en-US" b="1" dirty="0" smtClean="0"/>
              <a:t>Rule</a:t>
            </a:r>
            <a:r>
              <a:rPr lang="en-US" b="1" dirty="0" smtClean="0"/>
              <a:t>: ** </a:t>
            </a:r>
            <a:r>
              <a:rPr lang="en-US" b="1" dirty="0" smtClean="0">
                <a:solidFill>
                  <a:srgbClr val="FF0000"/>
                </a:solidFill>
              </a:rPr>
              <a:t>Note you can also just use your palm as the direction of the force (while extending your fingers straight to represent the field)!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4114800"/>
            <a:ext cx="6477000" cy="227384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6512"/>
            <a:ext cx="8229600" cy="78028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1371600"/>
            <a:ext cx="4381500" cy="5218416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3">
      <a:dk1>
        <a:sysClr val="windowText" lastClr="000000"/>
      </a:dk1>
      <a:lt1>
        <a:sysClr val="window" lastClr="FFFFFF"/>
      </a:lt1>
      <a:dk2>
        <a:srgbClr val="000000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ＭＳ Ｐ明朝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Flow.thmx</Template>
  <TotalTime>118</TotalTime>
  <Words>695</Words>
  <Application>Microsoft Macintosh PowerPoint</Application>
  <PresentationFormat>On-screen Show (4:3)</PresentationFormat>
  <Paragraphs>79</Paragraphs>
  <Slides>20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Flow</vt:lpstr>
      <vt:lpstr>The Magnetic Force and the Third Left Hand Rule</vt:lpstr>
      <vt:lpstr>Objectives</vt:lpstr>
      <vt:lpstr>Diploma Question Alert!</vt:lpstr>
      <vt:lpstr>Diploma Question Alert!</vt:lpstr>
      <vt:lpstr>Diploma Question Alert!</vt:lpstr>
      <vt:lpstr>Diploma Question Alert!</vt:lpstr>
      <vt:lpstr>Field Theory</vt:lpstr>
      <vt:lpstr>FM - Third Left Hand Rule</vt:lpstr>
      <vt:lpstr>Example</vt:lpstr>
      <vt:lpstr>Example</vt:lpstr>
      <vt:lpstr>Applications of FM</vt:lpstr>
      <vt:lpstr>Example</vt:lpstr>
      <vt:lpstr>Formula for magnitude of deflection</vt:lpstr>
      <vt:lpstr>Important Thing 1:</vt:lpstr>
      <vt:lpstr>Important Thing 2:</vt:lpstr>
      <vt:lpstr>Important Thing 3:</vt:lpstr>
      <vt:lpstr>Example</vt:lpstr>
      <vt:lpstr>Example</vt:lpstr>
      <vt:lpstr>Example</vt:lpstr>
      <vt:lpstr>Example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Magnetic Force and the Third Left Hand Rule</dc:title>
  <dc:creator>Wayde Putnam</dc:creator>
  <cp:lastModifiedBy>Wayde Putnam</cp:lastModifiedBy>
  <cp:revision>12</cp:revision>
  <dcterms:created xsi:type="dcterms:W3CDTF">2010-11-02T01:25:01Z</dcterms:created>
  <dcterms:modified xsi:type="dcterms:W3CDTF">2010-11-02T03:23:55Z</dcterms:modified>
</cp:coreProperties>
</file>