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79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79F2-C96A-4101-B98B-781B51299F68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C787-1686-49A0-86DA-31DEEBD35E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79F2-C96A-4101-B98B-781B51299F68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C787-1686-49A0-86DA-31DEEBD35E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79F2-C96A-4101-B98B-781B51299F68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C787-1686-49A0-86DA-31DEEBD35E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79F2-C96A-4101-B98B-781B51299F68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C787-1686-49A0-86DA-31DEEBD35E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79F2-C96A-4101-B98B-781B51299F68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C787-1686-49A0-86DA-31DEEBD35E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79F2-C96A-4101-B98B-781B51299F68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C787-1686-49A0-86DA-31DEEBD35E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79F2-C96A-4101-B98B-781B51299F68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C787-1686-49A0-86DA-31DEEBD35E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79F2-C96A-4101-B98B-781B51299F68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C787-1686-49A0-86DA-31DEEBD35E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79F2-C96A-4101-B98B-781B51299F68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C787-1686-49A0-86DA-31DEEBD35E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79F2-C96A-4101-B98B-781B51299F68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C787-1686-49A0-86DA-31DEEBD35E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79F2-C96A-4101-B98B-781B51299F68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C787-1686-49A0-86DA-31DEEBD35E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279F2-C96A-4101-B98B-781B51299F68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2C787-1686-49A0-86DA-31DEEBD35E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t2.gstatic.com/images?q=tbn:LOBWW2SiJCE7OM:http://seanphillipps.files.wordpress.com/2010/05/magnetism1.jpg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915577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"/>
            <a:ext cx="7772400" cy="990600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Physics 30 Unit </a:t>
            </a:r>
            <a:r>
              <a:rPr lang="en-US" sz="3200" b="1" dirty="0" smtClean="0"/>
              <a:t>B: </a:t>
            </a:r>
            <a:r>
              <a:rPr lang="en-US" sz="3200" b="1" dirty="0"/>
              <a:t>Forces</a:t>
            </a:r>
            <a:br>
              <a:rPr lang="en-US" sz="3200" b="1" dirty="0"/>
            </a:br>
            <a:r>
              <a:rPr lang="en-US" sz="3200" b="1" dirty="0"/>
              <a:t>and Fields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5562600"/>
            <a:ext cx="5105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Magnetism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Hey, wait a second!!!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/>
              <a:t>Don't compasses point towards the north pole?</a:t>
            </a:r>
            <a:endParaRPr lang="en-US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048000"/>
            <a:ext cx="4114800" cy="2135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495800" cy="5029200"/>
          </a:xfrm>
        </p:spPr>
        <p:txBody>
          <a:bodyPr>
            <a:normAutofit/>
          </a:bodyPr>
          <a:lstStyle/>
          <a:p>
            <a:r>
              <a:rPr lang="en-US" b="1" dirty="0" smtClean="0"/>
              <a:t>Actually… The </a:t>
            </a:r>
            <a:r>
              <a:rPr lang="en-US" b="1" dirty="0"/>
              <a:t>Earth </a:t>
            </a:r>
            <a:r>
              <a:rPr lang="en-US" b="1" dirty="0" smtClean="0"/>
              <a:t>affects compasses </a:t>
            </a:r>
            <a:r>
              <a:rPr lang="en-US" b="1" dirty="0"/>
              <a:t>because </a:t>
            </a:r>
            <a:r>
              <a:rPr lang="en-US" b="1" dirty="0" smtClean="0"/>
              <a:t>it </a:t>
            </a:r>
            <a:r>
              <a:rPr lang="en-CA" b="1" dirty="0" smtClean="0"/>
              <a:t>acts </a:t>
            </a:r>
            <a:r>
              <a:rPr lang="en-CA" b="1" dirty="0"/>
              <a:t>like a large </a:t>
            </a:r>
            <a:r>
              <a:rPr lang="en-CA" b="1" dirty="0" smtClean="0"/>
              <a:t>bar </a:t>
            </a:r>
            <a:r>
              <a:rPr lang="en-US" b="1" dirty="0" smtClean="0"/>
              <a:t>magnet</a:t>
            </a:r>
            <a:r>
              <a:rPr lang="en-US" b="1" dirty="0"/>
              <a:t>, producing a </a:t>
            </a:r>
            <a:r>
              <a:rPr lang="en-US" b="1" dirty="0" smtClean="0"/>
              <a:t>B-field</a:t>
            </a:r>
            <a:r>
              <a:rPr lang="en-US" b="1" dirty="0"/>
              <a:t>.</a:t>
            </a:r>
          </a:p>
          <a:p>
            <a:r>
              <a:rPr lang="en-US" b="1" dirty="0"/>
              <a:t>However, the </a:t>
            </a:r>
            <a:r>
              <a:rPr lang="en-US" b="1" dirty="0" smtClean="0"/>
              <a:t>magnet has </a:t>
            </a:r>
            <a:r>
              <a:rPr lang="en-US" b="1" dirty="0"/>
              <a:t>a south </a:t>
            </a:r>
            <a:r>
              <a:rPr lang="en-US" b="1" dirty="0" smtClean="0"/>
              <a:t>magnetic </a:t>
            </a:r>
            <a:r>
              <a:rPr lang="en-CA" b="1" dirty="0" smtClean="0"/>
              <a:t>pole </a:t>
            </a:r>
            <a:r>
              <a:rPr lang="en-CA" b="1" dirty="0"/>
              <a:t>where we have </a:t>
            </a:r>
            <a:r>
              <a:rPr lang="en-CA" b="1" dirty="0" smtClean="0"/>
              <a:t>a </a:t>
            </a:r>
            <a:r>
              <a:rPr lang="en-US" b="1" dirty="0" smtClean="0"/>
              <a:t>north </a:t>
            </a:r>
            <a:r>
              <a:rPr lang="en-US" b="1" dirty="0"/>
              <a:t>geographic pole.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81200"/>
            <a:ext cx="403860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/>
              <a:t>As the north poles of magnets point towards </a:t>
            </a:r>
            <a:r>
              <a:rPr lang="en-CA" b="1" dirty="0" smtClean="0"/>
              <a:t>geographic north</a:t>
            </a:r>
            <a:r>
              <a:rPr lang="en-CA" b="1" dirty="0"/>
              <a:t>, it only makes sense that geographic north </a:t>
            </a:r>
            <a:r>
              <a:rPr lang="en-CA" b="1" dirty="0" smtClean="0"/>
              <a:t>is </a:t>
            </a:r>
            <a:r>
              <a:rPr lang="en-US" b="1" dirty="0" smtClean="0"/>
              <a:t>actually </a:t>
            </a:r>
            <a:r>
              <a:rPr lang="en-US" b="1" dirty="0"/>
              <a:t>magnetic south.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200400"/>
            <a:ext cx="36500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752600" y="3962400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="1" dirty="0"/>
              <a:t>So, why is the Earth</a:t>
            </a:r>
          </a:p>
          <a:p>
            <a:r>
              <a:rPr lang="en-US" b="1" dirty="0"/>
              <a:t>a magnet anyways?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/>
              <a:t>No one is certain...but </a:t>
            </a:r>
            <a:r>
              <a:rPr lang="en-CA" b="1" dirty="0" smtClean="0"/>
              <a:t>it </a:t>
            </a:r>
            <a:r>
              <a:rPr lang="en-US" b="1" dirty="0" smtClean="0"/>
              <a:t>could </a:t>
            </a:r>
            <a:r>
              <a:rPr lang="en-US" b="1" dirty="0"/>
              <a:t>be because of</a:t>
            </a:r>
          </a:p>
          <a:p>
            <a:r>
              <a:rPr lang="en-US" b="1" dirty="0"/>
              <a:t>rotating </a:t>
            </a:r>
            <a:r>
              <a:rPr lang="en-US" b="1" dirty="0" smtClean="0"/>
              <a:t>molten </a:t>
            </a:r>
            <a:r>
              <a:rPr lang="en-US" b="1" dirty="0"/>
              <a:t>iron </a:t>
            </a:r>
            <a:r>
              <a:rPr lang="en-US" b="1" dirty="0" smtClean="0"/>
              <a:t>in the </a:t>
            </a:r>
            <a:r>
              <a:rPr lang="en-US" b="1" dirty="0"/>
              <a:t>Earth's core.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819400"/>
            <a:ext cx="38100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To make matters worse...</a:t>
            </a:r>
          </a:p>
          <a:p>
            <a:r>
              <a:rPr lang="en-CA" b="1" dirty="0"/>
              <a:t>The south magnetic pole doesn't even line up with </a:t>
            </a:r>
            <a:r>
              <a:rPr lang="en-CA" b="1" dirty="0" smtClean="0"/>
              <a:t>the </a:t>
            </a:r>
            <a:r>
              <a:rPr lang="en-US" b="1" dirty="0" smtClean="0"/>
              <a:t>north </a:t>
            </a:r>
            <a:r>
              <a:rPr lang="en-US" b="1" dirty="0"/>
              <a:t>geographic </a:t>
            </a:r>
            <a:r>
              <a:rPr lang="en-US" b="1" dirty="0" smtClean="0"/>
              <a:t>pole. </a:t>
            </a:r>
          </a:p>
          <a:p>
            <a:r>
              <a:rPr lang="en-US" b="1" dirty="0" smtClean="0"/>
              <a:t>The </a:t>
            </a:r>
            <a:r>
              <a:rPr lang="en-US" b="1" dirty="0"/>
              <a:t>south </a:t>
            </a:r>
            <a:r>
              <a:rPr lang="en-US" b="1" dirty="0" smtClean="0"/>
              <a:t>magnetic pole </a:t>
            </a:r>
            <a:r>
              <a:rPr lang="en-US" b="1" dirty="0"/>
              <a:t>is actually </a:t>
            </a:r>
            <a:r>
              <a:rPr lang="en-US" b="1" dirty="0" smtClean="0"/>
              <a:t>located </a:t>
            </a:r>
            <a:r>
              <a:rPr lang="en-CA" b="1" dirty="0" smtClean="0"/>
              <a:t>about </a:t>
            </a:r>
            <a:r>
              <a:rPr lang="en-CA" b="1" dirty="0"/>
              <a:t>1500 km S of </a:t>
            </a:r>
            <a:r>
              <a:rPr lang="en-CA" b="1" dirty="0" smtClean="0"/>
              <a:t>the </a:t>
            </a:r>
            <a:r>
              <a:rPr lang="en-US" b="1" dirty="0" smtClean="0"/>
              <a:t>north </a:t>
            </a:r>
            <a:r>
              <a:rPr lang="en-US" b="1" dirty="0"/>
              <a:t>geographic </a:t>
            </a:r>
            <a:r>
              <a:rPr lang="en-US" b="1" dirty="0" smtClean="0"/>
              <a:t>pole, in </a:t>
            </a:r>
            <a:r>
              <a:rPr lang="en-US" b="1" dirty="0"/>
              <a:t>the Baffin Islands.</a:t>
            </a:r>
          </a:p>
          <a:p>
            <a:r>
              <a:rPr lang="en-CA" b="1" dirty="0"/>
              <a:t>To make up for </a:t>
            </a:r>
            <a:r>
              <a:rPr lang="en-CA" b="1" dirty="0" smtClean="0"/>
              <a:t>this, </a:t>
            </a:r>
            <a:r>
              <a:rPr lang="en-US" b="1" dirty="0" smtClean="0"/>
              <a:t>cartographers use angles </a:t>
            </a:r>
            <a:r>
              <a:rPr lang="en-US" b="1" dirty="0"/>
              <a:t>of </a:t>
            </a:r>
            <a:r>
              <a:rPr lang="en-US" b="1" dirty="0" smtClean="0"/>
              <a:t>declination </a:t>
            </a:r>
            <a:r>
              <a:rPr lang="pl-PL" b="1" dirty="0" smtClean="0"/>
              <a:t>(about 12˚ </a:t>
            </a:r>
            <a:r>
              <a:rPr lang="pl-PL" b="1" dirty="0"/>
              <a:t>W for </a:t>
            </a:r>
            <a:r>
              <a:rPr lang="pl-PL" b="1" dirty="0" smtClean="0"/>
              <a:t>NYC,</a:t>
            </a:r>
            <a:r>
              <a:rPr lang="en-US" b="1" dirty="0" smtClean="0"/>
              <a:t> </a:t>
            </a:r>
            <a:r>
              <a:rPr lang="en-CA" b="1" dirty="0" smtClean="0"/>
              <a:t>the </a:t>
            </a:r>
            <a:r>
              <a:rPr lang="en-CA" b="1" dirty="0"/>
              <a:t>amount GN is </a:t>
            </a:r>
            <a:r>
              <a:rPr lang="en-CA" b="1" dirty="0" smtClean="0"/>
              <a:t>from </a:t>
            </a:r>
            <a:r>
              <a:rPr lang="en-US" b="1" dirty="0" smtClean="0"/>
              <a:t>MS</a:t>
            </a:r>
            <a:r>
              <a:rPr lang="en-US" b="1" dirty="0"/>
              <a:t>.)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209800"/>
            <a:ext cx="38100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724400"/>
          </a:xfrm>
        </p:spPr>
        <p:txBody>
          <a:bodyPr/>
          <a:lstStyle/>
          <a:p>
            <a:r>
              <a:rPr lang="en-CA" b="1" dirty="0"/>
              <a:t>And to make things even worse...</a:t>
            </a:r>
          </a:p>
          <a:p>
            <a:r>
              <a:rPr lang="en-CA" b="1" dirty="0"/>
              <a:t>The poles are not even </a:t>
            </a:r>
            <a:r>
              <a:rPr lang="en-CA" b="1" dirty="0" smtClean="0"/>
              <a:t>fixed! </a:t>
            </a:r>
            <a:r>
              <a:rPr lang="en-US" b="1" dirty="0" smtClean="0"/>
              <a:t>They </a:t>
            </a:r>
            <a:r>
              <a:rPr lang="en-US" b="1" dirty="0"/>
              <a:t>are constantly </a:t>
            </a:r>
            <a:r>
              <a:rPr lang="en-US" b="1" dirty="0" smtClean="0"/>
              <a:t>moving </a:t>
            </a:r>
            <a:r>
              <a:rPr lang="en-CA" b="1" dirty="0" smtClean="0"/>
              <a:t>and </a:t>
            </a:r>
            <a:r>
              <a:rPr lang="en-CA" b="1" dirty="0"/>
              <a:t>flip every 10 000 years </a:t>
            </a:r>
            <a:r>
              <a:rPr lang="en-CA" b="1" dirty="0" smtClean="0"/>
              <a:t>or </a:t>
            </a:r>
            <a:r>
              <a:rPr lang="en-US" b="1" dirty="0" smtClean="0"/>
              <a:t>so</a:t>
            </a:r>
            <a:r>
              <a:rPr lang="en-US" b="1" dirty="0"/>
              <a:t>.</a:t>
            </a:r>
          </a:p>
          <a:p>
            <a:r>
              <a:rPr lang="en-US" b="1" dirty="0" smtClean="0">
                <a:solidFill>
                  <a:schemeClr val="accent5"/>
                </a:solidFill>
              </a:rPr>
              <a:t>Interesting!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905000"/>
            <a:ext cx="2743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Comparing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600200"/>
            <a:ext cx="50292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Gravitational Fields:</a:t>
            </a:r>
          </a:p>
          <a:p>
            <a:pPr lvl="1"/>
            <a:r>
              <a:rPr lang="en-US" b="1" dirty="0" smtClean="0"/>
              <a:t>Move </a:t>
            </a:r>
            <a:r>
              <a:rPr lang="en-CA" b="1" dirty="0" smtClean="0"/>
              <a:t>towards the centre of objects </a:t>
            </a:r>
            <a:r>
              <a:rPr lang="en-US" b="1" dirty="0" smtClean="0"/>
              <a:t>(often the earth)</a:t>
            </a:r>
          </a:p>
          <a:p>
            <a:pPr lvl="1">
              <a:buNone/>
            </a:pPr>
            <a:endParaRPr lang="en-US" b="1" dirty="0" smtClean="0"/>
          </a:p>
          <a:p>
            <a:pPr lvl="1">
              <a:buNone/>
            </a:pPr>
            <a:endParaRPr lang="en-US" b="1" dirty="0" smtClean="0"/>
          </a:p>
          <a:p>
            <a:r>
              <a:rPr lang="en-US" b="1" dirty="0" smtClean="0"/>
              <a:t>Electric Fields:</a:t>
            </a:r>
          </a:p>
          <a:p>
            <a:pPr lvl="1"/>
            <a:r>
              <a:rPr lang="en-US" b="1" dirty="0" smtClean="0"/>
              <a:t>Move </a:t>
            </a:r>
            <a:r>
              <a:rPr lang="en-CA" b="1" dirty="0" smtClean="0"/>
              <a:t>in the direction a +</a:t>
            </a:r>
            <a:r>
              <a:rPr lang="en-CA" b="1" dirty="0" err="1" smtClean="0"/>
              <a:t>ive</a:t>
            </a:r>
            <a:r>
              <a:rPr lang="en-CA" b="1" dirty="0" smtClean="0"/>
              <a:t> test charge would </a:t>
            </a:r>
            <a:r>
              <a:rPr lang="en-US" b="1" dirty="0" smtClean="0"/>
              <a:t>go from + to -  charge</a:t>
            </a:r>
          </a:p>
          <a:p>
            <a:pPr lvl="1">
              <a:buNone/>
            </a:pPr>
            <a:endParaRPr lang="en-US" b="1" dirty="0" smtClean="0"/>
          </a:p>
          <a:p>
            <a:r>
              <a:rPr lang="en-US" b="1" dirty="0" smtClean="0"/>
              <a:t>Magnetic Fields:</a:t>
            </a:r>
          </a:p>
          <a:p>
            <a:pPr lvl="1"/>
            <a:r>
              <a:rPr lang="en-US" b="1" dirty="0" smtClean="0"/>
              <a:t>Move </a:t>
            </a:r>
            <a:r>
              <a:rPr lang="en-CA" b="1" dirty="0" smtClean="0"/>
              <a:t>in the direction a test compass would </a:t>
            </a:r>
            <a:r>
              <a:rPr lang="en-US" b="1" dirty="0" smtClean="0"/>
              <a:t>point go </a:t>
            </a:r>
            <a:r>
              <a:rPr lang="en-CA" b="1" dirty="0" smtClean="0"/>
              <a:t>from N to S poles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00200"/>
            <a:ext cx="127314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Magnetic Monopoles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Unlike electric charges (positive and negative), magnetic poles can't be separated (into a monopole).</a:t>
            </a:r>
          </a:p>
          <a:p>
            <a:r>
              <a:rPr lang="en-US" b="1" dirty="0" smtClean="0"/>
              <a:t>Breaking </a:t>
            </a:r>
            <a:r>
              <a:rPr lang="en-CA" b="1" dirty="0" smtClean="0"/>
              <a:t>a bar magnet in two results in two similar magnets.</a:t>
            </a:r>
          </a:p>
          <a:p>
            <a:r>
              <a:rPr lang="en-US" b="1" dirty="0" smtClean="0"/>
              <a:t>Both north and south poles attract common magnetic metals.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209800"/>
            <a:ext cx="398145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European Centre for Nuclear Research (CERN) in Switzerland </a:t>
            </a:r>
            <a:r>
              <a:rPr lang="en-CA" b="1" dirty="0" smtClean="0"/>
              <a:t>becomes operational in May 2008</a:t>
            </a:r>
          </a:p>
          <a:p>
            <a:r>
              <a:rPr lang="en-CA" b="1" dirty="0" smtClean="0"/>
              <a:t>MOEDAL (monopole and exotic object </a:t>
            </a:r>
            <a:r>
              <a:rPr lang="en-US" b="1" dirty="0" smtClean="0"/>
              <a:t>detector)</a:t>
            </a:r>
          </a:p>
          <a:p>
            <a:r>
              <a:rPr lang="en-CA" b="1" dirty="0" smtClean="0"/>
              <a:t>“The discovery of a monopole would be a revolution which wouldn't only affect high level physics, but would even affect basic physics and our good </a:t>
            </a:r>
            <a:r>
              <a:rPr lang="en-US" b="1" dirty="0" smtClean="0"/>
              <a:t>old Physics 101 textbooks.”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8288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867400" y="4343400"/>
            <a:ext cx="236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Dr. James Pinfold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4876800" cy="12493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So, what causes</a:t>
            </a:r>
            <a:br>
              <a:rPr lang="en-US" b="1" dirty="0" smtClean="0"/>
            </a:br>
            <a:r>
              <a:rPr lang="en-US" b="1" dirty="0" smtClean="0"/>
              <a:t>magnetism anyways?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2514600"/>
          </a:xfrm>
        </p:spPr>
        <p:txBody>
          <a:bodyPr/>
          <a:lstStyle/>
          <a:p>
            <a:r>
              <a:rPr lang="en-CA" b="1" dirty="0" smtClean="0"/>
              <a:t>On the subatomic level, it has to do with the way </a:t>
            </a:r>
            <a:r>
              <a:rPr lang="en-US" b="1" dirty="0" smtClean="0"/>
              <a:t>electrons spin.</a:t>
            </a:r>
          </a:p>
          <a:p>
            <a:r>
              <a:rPr lang="en-CA" b="1" dirty="0" smtClean="0"/>
              <a:t>Paired electrons spin, creating magnetic domains.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81000"/>
            <a:ext cx="14097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describe magnetic interactions in terms of forces and fields.</a:t>
            </a:r>
          </a:p>
          <a:p>
            <a:r>
              <a:rPr lang="en-US" dirty="0" smtClean="0"/>
              <a:t>compare </a:t>
            </a:r>
            <a:r>
              <a:rPr lang="en-US" dirty="0"/>
              <a:t>gravitational, electric and magnetic fields ﴾caused by permanent magnets and moving charges﴿ in terms of their </a:t>
            </a:r>
            <a:r>
              <a:rPr lang="en-US" dirty="0" smtClean="0"/>
              <a:t>sources and </a:t>
            </a:r>
            <a:r>
              <a:rPr lang="en-US" dirty="0"/>
              <a:t>directions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Magnetic Domains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4648200" cy="48006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In most materials, the domains are out of alignment.</a:t>
            </a:r>
          </a:p>
          <a:p>
            <a:r>
              <a:rPr lang="en-US" b="1" dirty="0" smtClean="0"/>
              <a:t>In magnets, the domains </a:t>
            </a:r>
            <a:r>
              <a:rPr lang="en-CA" b="1" dirty="0" smtClean="0"/>
              <a:t>are aligned. This causes a </a:t>
            </a:r>
            <a:r>
              <a:rPr lang="en-US" b="1" dirty="0" smtClean="0"/>
              <a:t>magnetic field to be produced.</a:t>
            </a:r>
          </a:p>
          <a:p>
            <a:r>
              <a:rPr lang="en-CA" b="1" dirty="0" smtClean="0"/>
              <a:t>Hmm...moving electrons produce a B-field?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362200"/>
            <a:ext cx="410419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724400"/>
          </a:xfrm>
        </p:spPr>
        <p:txBody>
          <a:bodyPr>
            <a:normAutofit fontScale="92500" lnSpcReduction="20000"/>
          </a:bodyPr>
          <a:lstStyle/>
          <a:p>
            <a:r>
              <a:rPr lang="en-CA" b="1" dirty="0" smtClean="0"/>
              <a:t>This effect is very noticeable in ferromagnetic materials such as iron, nickel or cobalt.</a:t>
            </a:r>
          </a:p>
          <a:p>
            <a:r>
              <a:rPr lang="en-US" b="1" dirty="0" smtClean="0"/>
              <a:t>If another element is added to this material, the effect can be made permanent, producing a permanent magnet.</a:t>
            </a:r>
          </a:p>
          <a:p>
            <a:r>
              <a:rPr lang="en-US" b="1" dirty="0" smtClean="0"/>
              <a:t>ex) ALNICO magnets.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54102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752600"/>
            <a:ext cx="3581400" cy="350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/>
              <a:t>What do we already know about magnetism?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057400"/>
            <a:ext cx="3581400" cy="4148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57400"/>
            <a:ext cx="3962400" cy="416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Early Discoveries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/>
              <a:t>The Greeks knew magnets produce a force on </a:t>
            </a:r>
            <a:r>
              <a:rPr lang="en-CA" b="1" dirty="0" smtClean="0"/>
              <a:t>some </a:t>
            </a:r>
            <a:r>
              <a:rPr lang="en-US" b="1" dirty="0" smtClean="0"/>
              <a:t>metals</a:t>
            </a:r>
            <a:r>
              <a:rPr lang="en-US" b="1" dirty="0"/>
              <a:t>, called ferromagnetic materials.</a:t>
            </a:r>
          </a:p>
          <a:p>
            <a:r>
              <a:rPr lang="en-CA" b="1" dirty="0"/>
              <a:t>The force was exerted without contact: they called </a:t>
            </a:r>
            <a:r>
              <a:rPr lang="en-CA" b="1" dirty="0" smtClean="0"/>
              <a:t>it 'action </a:t>
            </a:r>
            <a:r>
              <a:rPr lang="en-CA" b="1" dirty="0"/>
              <a:t>at a distance' force.</a:t>
            </a:r>
          </a:p>
          <a:p>
            <a:r>
              <a:rPr lang="en-CA" b="1" dirty="0"/>
              <a:t>But they couldn't explain why this force worked.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Enter: Faraday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60960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19</a:t>
            </a:r>
            <a:r>
              <a:rPr lang="en-US" b="1" baseline="30000" dirty="0" smtClean="0"/>
              <a:t>th</a:t>
            </a:r>
            <a:r>
              <a:rPr lang="en-US" b="1" dirty="0" smtClean="0"/>
              <a:t> Century </a:t>
            </a:r>
            <a:r>
              <a:rPr lang="en-US" b="1" dirty="0"/>
              <a:t>Chemist and Physicist</a:t>
            </a:r>
          </a:p>
          <a:p>
            <a:r>
              <a:rPr lang="en-US" b="1" dirty="0" smtClean="0"/>
              <a:t>Pioneer of </a:t>
            </a:r>
            <a:r>
              <a:rPr lang="en-US" b="1" dirty="0"/>
              <a:t>Chemistry:</a:t>
            </a:r>
          </a:p>
          <a:p>
            <a:pPr lvl="1"/>
            <a:r>
              <a:rPr lang="en-US" b="1" dirty="0" smtClean="0"/>
              <a:t>oxidation numbers</a:t>
            </a:r>
            <a:endParaRPr lang="en-US" b="1" dirty="0"/>
          </a:p>
          <a:p>
            <a:pPr lvl="1"/>
            <a:r>
              <a:rPr lang="en-US" b="1" dirty="0" smtClean="0"/>
              <a:t>anode, cathode</a:t>
            </a:r>
            <a:endParaRPr lang="en-US" b="1" dirty="0"/>
          </a:p>
          <a:p>
            <a:pPr lvl="1"/>
            <a:r>
              <a:rPr lang="en-US" b="1" dirty="0"/>
              <a:t>electrolysis</a:t>
            </a:r>
          </a:p>
          <a:p>
            <a:pPr lvl="1"/>
            <a:r>
              <a:rPr lang="en-US" b="1" dirty="0" smtClean="0"/>
              <a:t>discovered benzene</a:t>
            </a:r>
            <a:endParaRPr lang="en-US" b="1" dirty="0"/>
          </a:p>
          <a:p>
            <a:pPr lvl="1"/>
            <a:r>
              <a:rPr lang="en-US" b="1" dirty="0" err="1" smtClean="0"/>
              <a:t>bunsen</a:t>
            </a:r>
            <a:r>
              <a:rPr lang="en-US" b="1" dirty="0" smtClean="0"/>
              <a:t> burner</a:t>
            </a:r>
            <a:endParaRPr lang="en-US" b="1" dirty="0"/>
          </a:p>
          <a:p>
            <a:r>
              <a:rPr lang="en-US" b="1" dirty="0" smtClean="0"/>
              <a:t>Pioneer of Physics:</a:t>
            </a:r>
            <a:endParaRPr lang="en-US" b="1" dirty="0"/>
          </a:p>
          <a:p>
            <a:pPr lvl="1"/>
            <a:r>
              <a:rPr lang="en-US" b="1" dirty="0" smtClean="0"/>
              <a:t>MAGNETIC FIELDS</a:t>
            </a:r>
            <a:endParaRPr lang="en-US" b="1" dirty="0"/>
          </a:p>
          <a:p>
            <a:pPr lvl="1"/>
            <a:r>
              <a:rPr lang="en-US" b="1" dirty="0"/>
              <a:t>Electromagnetism</a:t>
            </a:r>
          </a:p>
          <a:p>
            <a:pPr lvl="1"/>
            <a:r>
              <a:rPr lang="en-US" b="1" dirty="0" smtClean="0"/>
              <a:t>Electromagnetic Induction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1524000"/>
            <a:ext cx="212407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Magnetic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/>
              <a:t>The direction of the force can be explained through </a:t>
            </a:r>
            <a:r>
              <a:rPr lang="en-CA" b="1" dirty="0" smtClean="0"/>
              <a:t>field </a:t>
            </a:r>
            <a:r>
              <a:rPr lang="en-US" b="1" dirty="0" smtClean="0"/>
              <a:t>theory</a:t>
            </a:r>
            <a:r>
              <a:rPr lang="en-US" b="1" dirty="0"/>
              <a:t>.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200400"/>
            <a:ext cx="86455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2895600"/>
            <a:ext cx="3962400" cy="2438400"/>
          </a:xfrm>
        </p:spPr>
        <p:txBody>
          <a:bodyPr/>
          <a:lstStyle/>
          <a:p>
            <a:r>
              <a:rPr lang="en-US" b="1" dirty="0"/>
              <a:t>Iron </a:t>
            </a:r>
            <a:r>
              <a:rPr lang="en-US" b="1" dirty="0" smtClean="0"/>
              <a:t>filings </a:t>
            </a:r>
            <a:r>
              <a:rPr lang="en-US" b="1" dirty="0"/>
              <a:t>indicate </a:t>
            </a:r>
            <a:r>
              <a:rPr lang="en-US" b="1" dirty="0" smtClean="0"/>
              <a:t>the field </a:t>
            </a:r>
            <a:r>
              <a:rPr lang="en-US" b="1" dirty="0"/>
              <a:t>lines between </a:t>
            </a:r>
            <a:r>
              <a:rPr lang="en-US" b="1" dirty="0" smtClean="0"/>
              <a:t>two bar </a:t>
            </a:r>
            <a:r>
              <a:rPr lang="en-US" b="1" dirty="0"/>
              <a:t>magnets.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8468436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667000"/>
            <a:ext cx="375285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2286000"/>
            <a:ext cx="4038600" cy="4038599"/>
          </a:xfrm>
        </p:spPr>
        <p:txBody>
          <a:bodyPr/>
          <a:lstStyle/>
          <a:p>
            <a:r>
              <a:rPr lang="en-US" b="1" dirty="0"/>
              <a:t>As </a:t>
            </a:r>
            <a:r>
              <a:rPr lang="en-US" b="1" dirty="0" smtClean="0"/>
              <a:t>B-fields move </a:t>
            </a:r>
            <a:r>
              <a:rPr lang="en-US" b="1" dirty="0"/>
              <a:t>in the </a:t>
            </a:r>
            <a:r>
              <a:rPr lang="en-US" b="1" dirty="0" smtClean="0"/>
              <a:t>same direction </a:t>
            </a:r>
            <a:r>
              <a:rPr lang="en-US" b="1" dirty="0"/>
              <a:t>a </a:t>
            </a:r>
            <a:r>
              <a:rPr lang="en-US" b="1" dirty="0" smtClean="0"/>
              <a:t>test compass would </a:t>
            </a:r>
            <a:r>
              <a:rPr lang="en-CA" b="1" dirty="0" smtClean="0"/>
              <a:t>point</a:t>
            </a:r>
            <a:r>
              <a:rPr lang="en-CA" b="1" dirty="0"/>
              <a:t>, lines move from north </a:t>
            </a:r>
            <a:r>
              <a:rPr lang="en-CA" b="1" dirty="0" smtClean="0"/>
              <a:t>to </a:t>
            </a:r>
            <a:r>
              <a:rPr lang="en-US" b="1" dirty="0" smtClean="0"/>
              <a:t>south </a:t>
            </a:r>
            <a:r>
              <a:rPr lang="en-US" b="1" dirty="0"/>
              <a:t>poles.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362200"/>
            <a:ext cx="36671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 smtClean="0"/>
              <a:t>Field </a:t>
            </a:r>
            <a:r>
              <a:rPr lang="en-CA" b="1" dirty="0"/>
              <a:t>Lines move out from North Poles into South Poles</a:t>
            </a:r>
          </a:p>
          <a:p>
            <a:r>
              <a:rPr lang="en-US" b="1" dirty="0" smtClean="0"/>
              <a:t>Like </a:t>
            </a:r>
            <a:r>
              <a:rPr lang="en-US" b="1" dirty="0"/>
              <a:t>Poles Repel…</a:t>
            </a:r>
          </a:p>
          <a:p>
            <a:r>
              <a:rPr lang="en-US" b="1" dirty="0" smtClean="0"/>
              <a:t>Unlike </a:t>
            </a:r>
            <a:r>
              <a:rPr lang="en-US" b="1" dirty="0"/>
              <a:t>Poles Attract…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962400"/>
            <a:ext cx="2895599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3962400"/>
            <a:ext cx="2819400" cy="1403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5562600"/>
            <a:ext cx="40386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 Black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647</Words>
  <Application>Microsoft Office PowerPoint</Application>
  <PresentationFormat>On-screen Show (4:3)</PresentationFormat>
  <Paragraphs>74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Arial Black</vt:lpstr>
      <vt:lpstr>Times New Roman</vt:lpstr>
      <vt:lpstr>Office Theme</vt:lpstr>
      <vt:lpstr>Physics 30 Unit B: Forces and Fields</vt:lpstr>
      <vt:lpstr>Objectives</vt:lpstr>
      <vt:lpstr>What do we already know about magnetism?</vt:lpstr>
      <vt:lpstr>Early Discoveries</vt:lpstr>
      <vt:lpstr>Enter: Faraday</vt:lpstr>
      <vt:lpstr>Magnetic Fields</vt:lpstr>
      <vt:lpstr>PowerPoint Presentation</vt:lpstr>
      <vt:lpstr>PowerPoint Presentation</vt:lpstr>
      <vt:lpstr>PowerPoint Presentation</vt:lpstr>
      <vt:lpstr>Hey, wait a second!!!</vt:lpstr>
      <vt:lpstr>Explanation</vt:lpstr>
      <vt:lpstr>PowerPoint Presentation</vt:lpstr>
      <vt:lpstr>PowerPoint Presentation</vt:lpstr>
      <vt:lpstr>PowerPoint Presentation</vt:lpstr>
      <vt:lpstr>PowerPoint Presentation</vt:lpstr>
      <vt:lpstr>Comparing Fields</vt:lpstr>
      <vt:lpstr>Magnetic Monopoles</vt:lpstr>
      <vt:lpstr>PowerPoint Presentation</vt:lpstr>
      <vt:lpstr>So, what causes magnetism anyways?</vt:lpstr>
      <vt:lpstr>Magnetic Domains</vt:lpstr>
      <vt:lpstr>PowerPoint Presentation</vt:lpstr>
    </vt:vector>
  </TitlesOfParts>
  <Company>Elk Island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30 Unit B: Forces and Fields</dc:title>
  <dc:creator>wayde putnam</dc:creator>
  <cp:lastModifiedBy>Wayde Putnam LHS</cp:lastModifiedBy>
  <cp:revision>4</cp:revision>
  <dcterms:created xsi:type="dcterms:W3CDTF">2010-10-26T17:21:40Z</dcterms:created>
  <dcterms:modified xsi:type="dcterms:W3CDTF">2015-03-16T20:49:17Z</dcterms:modified>
</cp:coreProperties>
</file>