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79" r:id="rId3"/>
    <p:sldId id="258" r:id="rId4"/>
    <p:sldId id="257" r:id="rId5"/>
    <p:sldId id="259" r:id="rId6"/>
    <p:sldId id="260" r:id="rId7"/>
    <p:sldId id="278" r:id="rId8"/>
    <p:sldId id="261" r:id="rId9"/>
    <p:sldId id="263" r:id="rId10"/>
    <p:sldId id="264" r:id="rId11"/>
    <p:sldId id="265" r:id="rId12"/>
    <p:sldId id="267" r:id="rId13"/>
    <p:sldId id="262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12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8" descr="047b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2130425"/>
            <a:ext cx="6248400" cy="1470025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886200"/>
            <a:ext cx="6248400" cy="17526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3CF72-BFAC-43B0-BF1F-7DD439E5F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464046-A4CE-41AF-8076-CEBDC690F6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549275"/>
            <a:ext cx="2063750" cy="5576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5"/>
            <a:ext cx="6040438" cy="5576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F9B7E-84BA-432C-894C-D2A6612448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DC24A1-D134-470D-BFA9-4CCB23B4D8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A2AE7-4C7D-48EF-A41C-B1ACA4C1C5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1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1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CC5E5-7F16-427B-952F-86EA500F7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C1AEA-E3C9-41BE-B00E-F4EC0E2F5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74B1CA-9BA5-4EC1-8DC8-16D877CCF2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291E78-ABFD-41B8-AE30-C0AB52A34F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19D19-C1F8-4E95-AFFE-B981E14EA7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9D3F6B-98AF-4D51-89C6-1F75611F6E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8" descr="047a"/>
          <p:cNvPicPr>
            <a:picLocks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9275"/>
            <a:ext cx="82296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4188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D2A9E6-0EFF-489A-969C-C5CC95D0C23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co.caltech.edu/~phys1/java/phys1/EField/EField.html" TargetMode="External"/><Relationship Id="rId2" Type="http://schemas.openxmlformats.org/officeDocument/2006/relationships/hyperlink" Target="http://www.learnalberta.ca/content/septt/html/java/electric_field_point_charge/applet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falstad.com/vector3de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33800" y="5387975"/>
            <a:ext cx="25146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American Classic" pitchFamily="18" charset="0"/>
              </a:rPr>
              <a:t>Lesson 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5105400"/>
            <a:ext cx="6248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latin typeface="Grail Light" pitchFamily="34" charset="0"/>
              </a:rPr>
              <a:t>Electric Field Theory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6629400" y="1219200"/>
            <a:ext cx="2286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(Looks pretty cool, not an electric field.)</a:t>
            </a:r>
          </a:p>
        </p:txBody>
      </p:sp>
      <p:sp>
        <p:nvSpPr>
          <p:cNvPr id="48134" name="Line 6"/>
          <p:cNvSpPr>
            <a:spLocks noChangeShapeType="1"/>
          </p:cNvSpPr>
          <p:nvPr/>
        </p:nvSpPr>
        <p:spPr bwMode="auto">
          <a:xfrm flipH="1" flipV="1">
            <a:off x="5638800" y="1219200"/>
            <a:ext cx="990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controls>
      <p:control spid="1026" name="ShockwaveFlash1" r:id="rId3" imgW="4267039" imgH="3048212"/>
    </p:controls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build="p" autoUpdateAnimBg="0"/>
      <p:bldP spid="48133" grpId="0" autoUpdateAnimBg="0"/>
      <p:bldP spid="481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E-field Formula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smtClean="0">
                <a:solidFill>
                  <a:schemeClr val="bg1"/>
                </a:solidFill>
              </a:rPr>
              <a:t>E  = F</a:t>
            </a:r>
            <a:r>
              <a:rPr lang="en-US" sz="4400" baseline="-25000" smtClean="0">
                <a:solidFill>
                  <a:schemeClr val="bg1"/>
                </a:solidFill>
              </a:rPr>
              <a:t>e</a:t>
            </a:r>
            <a:endParaRPr lang="en-US" sz="4400" smtClean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4400" smtClean="0">
                <a:solidFill>
                  <a:schemeClr val="bg1"/>
                </a:solidFill>
              </a:rPr>
              <a:t>      q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bg1"/>
                </a:solidFill>
              </a:rPr>
              <a:t>Where: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bg1"/>
                </a:solidFill>
              </a:rPr>
              <a:t>E = absolute value of electric field strength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bg1"/>
                </a:solidFill>
              </a:rPr>
              <a:t>F</a:t>
            </a:r>
            <a:r>
              <a:rPr lang="en-US" sz="2800" baseline="-25000" smtClean="0">
                <a:solidFill>
                  <a:schemeClr val="bg1"/>
                </a:solidFill>
              </a:rPr>
              <a:t>e</a:t>
            </a:r>
            <a:r>
              <a:rPr lang="en-US" sz="2800" smtClean="0">
                <a:solidFill>
                  <a:schemeClr val="bg1"/>
                </a:solidFill>
              </a:rPr>
              <a:t> = electric force acting on the test charge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bg1"/>
                </a:solidFill>
              </a:rPr>
              <a:t>q = magnitude of test charge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olidFill>
                  <a:schemeClr val="bg1"/>
                </a:solidFill>
              </a:rPr>
              <a:t>This is the definition of the electric field strength: the amount of electric force per unit of charge acting on a body.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4572000" y="2362200"/>
            <a:ext cx="12954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3581400" y="1676400"/>
            <a:ext cx="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4191000" y="1676400"/>
            <a:ext cx="0" cy="6096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3733800" y="1676400"/>
            <a:ext cx="304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 flipV="1">
            <a:off x="3962400" y="1600200"/>
            <a:ext cx="76200" cy="76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5029200" y="1676400"/>
            <a:ext cx="2286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5181600" y="1600200"/>
            <a:ext cx="76200" cy="7620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Look familiar?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This equation looks pretty similar to the equation for finding the gravitational field at any point…</a:t>
            </a:r>
          </a:p>
          <a:p>
            <a:pPr eaLnBrk="1" hangingPunct="1"/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E = F</a:t>
            </a:r>
            <a:r>
              <a:rPr lang="en-US" sz="2800" baseline="-25000" smtClean="0"/>
              <a:t>e</a:t>
            </a:r>
            <a:r>
              <a:rPr lang="en-US" sz="2800" smtClean="0"/>
              <a:t>				g = F</a:t>
            </a:r>
            <a:r>
              <a:rPr lang="en-US" sz="2800" baseline="-25000" smtClean="0"/>
              <a:t>g</a:t>
            </a:r>
          </a:p>
          <a:p>
            <a:pPr eaLnBrk="1" hangingPunct="1">
              <a:buFontTx/>
              <a:buNone/>
            </a:pPr>
            <a:r>
              <a:rPr lang="en-US" sz="2800" baseline="-25000" smtClean="0"/>
              <a:t>          </a:t>
            </a:r>
            <a:r>
              <a:rPr lang="en-US" sz="2800" smtClean="0"/>
              <a:t>q				      m</a:t>
            </a:r>
          </a:p>
          <a:p>
            <a:pPr eaLnBrk="1" hangingPunct="1">
              <a:buFontTx/>
              <a:buNone/>
            </a:pP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All of physics is related in one way to another! Another example of the appeal of GUTs!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>
            <a:off x="914400" y="4114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5486400" y="4114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Line 11"/>
          <p:cNvSpPr>
            <a:spLocks noChangeShapeType="1"/>
          </p:cNvSpPr>
          <p:nvPr/>
        </p:nvSpPr>
        <p:spPr bwMode="auto">
          <a:xfrm>
            <a:off x="6096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12"/>
          <p:cNvSpPr>
            <a:spLocks noChangeShapeType="1"/>
          </p:cNvSpPr>
          <p:nvPr/>
        </p:nvSpPr>
        <p:spPr bwMode="auto">
          <a:xfrm flipH="1" flipV="1">
            <a:off x="6858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13"/>
          <p:cNvSpPr>
            <a:spLocks noChangeShapeType="1"/>
          </p:cNvSpPr>
          <p:nvPr/>
        </p:nvSpPr>
        <p:spPr bwMode="auto">
          <a:xfrm>
            <a:off x="1295400" y="3581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Line 14"/>
          <p:cNvSpPr>
            <a:spLocks noChangeShapeType="1"/>
          </p:cNvSpPr>
          <p:nvPr/>
        </p:nvSpPr>
        <p:spPr bwMode="auto">
          <a:xfrm flipH="1" flipV="1">
            <a:off x="13716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6" name="Line 15"/>
          <p:cNvSpPr>
            <a:spLocks noChangeShapeType="1"/>
          </p:cNvSpPr>
          <p:nvPr/>
        </p:nvSpPr>
        <p:spPr bwMode="auto">
          <a:xfrm>
            <a:off x="5105400" y="3581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Line 16"/>
          <p:cNvSpPr>
            <a:spLocks noChangeShapeType="1"/>
          </p:cNvSpPr>
          <p:nvPr/>
        </p:nvSpPr>
        <p:spPr bwMode="auto">
          <a:xfrm flipH="1" flipV="1">
            <a:off x="5257800" y="35052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Line 17"/>
          <p:cNvSpPr>
            <a:spLocks noChangeShapeType="1"/>
          </p:cNvSpPr>
          <p:nvPr/>
        </p:nvSpPr>
        <p:spPr bwMode="auto">
          <a:xfrm>
            <a:off x="5867400" y="3505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9" name="Line 18"/>
          <p:cNvSpPr>
            <a:spLocks noChangeShapeType="1"/>
          </p:cNvSpPr>
          <p:nvPr/>
        </p:nvSpPr>
        <p:spPr bwMode="auto">
          <a:xfrm flipH="1" flipV="1">
            <a:off x="6019800" y="3429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Unit of Electric Fields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The unit of the electric field is newtons per coulomb (N/C),</a:t>
            </a:r>
            <a:r>
              <a:rPr lang="en-US" smtClean="0"/>
              <a:t> another reminder of the first-principles definition of the term: the amount of electric force (N) per unit of charge (C).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2187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57550" y="3916363"/>
            <a:ext cx="2762250" cy="2484437"/>
            <a:chOff x="0" y="0"/>
            <a:chExt cx="1740" cy="1565"/>
          </a:xfrm>
        </p:grpSpPr>
        <p:sp>
          <p:nvSpPr>
            <p:cNvPr id="15367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1740" cy="156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740" cy="156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sz="2400">
                  <a:latin typeface="Times New Roman" pitchFamily="18" charset="0"/>
                </a:rPr>
                <a:t>  </a:t>
              </a:r>
              <a:r>
                <a:rPr lang="en-US" sz="13300">
                  <a:latin typeface="Times New Roman" pitchFamily="18" charset="0"/>
                </a:rPr>
                <a:t> </a:t>
              </a:r>
              <a:r>
                <a:rPr lang="en-US" sz="2400">
                  <a:latin typeface="Times New Roman" pitchFamily="18" charset="0"/>
                </a:rPr>
                <a:t>                              </a:t>
              </a:r>
            </a:p>
          </p:txBody>
        </p:sp>
      </p:grpSp>
      <p:pic>
        <p:nvPicPr>
          <p:cNvPr id="60422" name="Picture 6" descr="Electric Field Lines of Electric Dipo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114800"/>
            <a:ext cx="2492375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Inverse Square Law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Notice from the applet that the magnitude of the E field is stronger when closer to the charge, weaker when farther away. 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Electric fields obey the inverse square law.</a:t>
            </a:r>
          </a:p>
          <a:p>
            <a:pPr eaLnBrk="1" hangingPunct="1"/>
            <a:r>
              <a:rPr lang="en-US" smtClean="0"/>
              <a:t>We can manipulate the general equation for the electric force to gain a second equation for determining electric field.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9"/>
          <p:cNvSpPr>
            <a:spLocks noChangeArrowheads="1"/>
          </p:cNvSpPr>
          <p:nvPr/>
        </p:nvSpPr>
        <p:spPr bwMode="auto">
          <a:xfrm>
            <a:off x="609600" y="1752600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bg1"/>
                </a:solidFill>
              </a:rPr>
              <a:t>Take F</a:t>
            </a:r>
            <a:r>
              <a:rPr lang="en-US" sz="2400" baseline="-25000">
                <a:solidFill>
                  <a:schemeClr val="bg1"/>
                </a:solidFill>
              </a:rPr>
              <a:t>e</a:t>
            </a:r>
            <a:r>
              <a:rPr lang="en-US" sz="2400">
                <a:solidFill>
                  <a:schemeClr val="bg1"/>
                </a:solidFill>
              </a:rPr>
              <a:t> = kq</a:t>
            </a:r>
            <a:r>
              <a:rPr lang="en-US" sz="2400" baseline="-25000">
                <a:solidFill>
                  <a:schemeClr val="bg1"/>
                </a:solidFill>
              </a:rPr>
              <a:t>1</a:t>
            </a:r>
            <a:r>
              <a:rPr lang="en-US" sz="2400">
                <a:solidFill>
                  <a:schemeClr val="bg1"/>
                </a:solidFill>
              </a:rPr>
              <a:t>q</a:t>
            </a:r>
            <a:r>
              <a:rPr lang="en-US" sz="2400" baseline="-25000">
                <a:solidFill>
                  <a:schemeClr val="bg1"/>
                </a:solidFill>
              </a:rPr>
              <a:t>2</a:t>
            </a:r>
            <a:r>
              <a:rPr lang="en-US" sz="2400">
                <a:solidFill>
                  <a:schemeClr val="bg1"/>
                </a:solidFill>
              </a:rPr>
              <a:t>  and divide by q on both sides.</a:t>
            </a:r>
          </a:p>
          <a:p>
            <a:r>
              <a:rPr lang="en-US" sz="2400">
                <a:solidFill>
                  <a:schemeClr val="bg1"/>
                </a:solidFill>
              </a:rPr>
              <a:t>		r</a:t>
            </a:r>
            <a:r>
              <a:rPr lang="en-US" sz="2400" baseline="30000">
                <a:solidFill>
                  <a:schemeClr val="bg1"/>
                </a:solidFill>
              </a:rPr>
              <a:t>2</a:t>
            </a:r>
            <a:r>
              <a:rPr lang="en-US" sz="2400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baseline="300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E = kq    where: E = magnitude of the 	</a:t>
            </a:r>
            <a:endParaRPr lang="en-US" baseline="3000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		r</a:t>
            </a:r>
            <a:r>
              <a:rPr lang="en-US" baseline="30000" smtClean="0">
                <a:solidFill>
                  <a:schemeClr val="bg1"/>
                </a:solidFill>
              </a:rPr>
              <a:t>2</a:t>
            </a:r>
            <a:r>
              <a:rPr lang="en-US" smtClean="0">
                <a:solidFill>
                  <a:schemeClr val="bg1"/>
                </a:solidFill>
              </a:rPr>
              <a:t> 	electric field.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 				k = coulomb’s constant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bg1"/>
                </a:solidFill>
              </a:rPr>
              <a:t>				q = magnitude of the 					charge on the charge 				producing object.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4000" smtClean="0"/>
              <a:t>       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Second Electric Field Equation</a:t>
            </a:r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2057400" y="2209800"/>
            <a:ext cx="914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143000" y="3810000"/>
            <a:ext cx="8382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838200" y="3124200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457200" y="3124200"/>
            <a:ext cx="0" cy="6858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>
            <a:off x="1447800" y="18288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 flipV="1">
            <a:off x="1600200" y="1752600"/>
            <a:ext cx="762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609600" y="3276600"/>
            <a:ext cx="1524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H="1" flipV="1">
            <a:off x="685800" y="3200400"/>
            <a:ext cx="762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3657600" y="3276600"/>
            <a:ext cx="22860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 flipH="1" flipV="1">
            <a:off x="3810000" y="3200400"/>
            <a:ext cx="76200" cy="76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Examples	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 positive test charge (q = 4.0 </a:t>
            </a:r>
            <a:r>
              <a:rPr lang="el-GR" smtClean="0">
                <a:solidFill>
                  <a:schemeClr val="bg1"/>
                </a:solidFill>
                <a:cs typeface="Tahoma" pitchFamily="34" charset="0"/>
              </a:rPr>
              <a:t>μ</a:t>
            </a:r>
            <a:r>
              <a:rPr lang="en-US" smtClean="0">
                <a:solidFill>
                  <a:schemeClr val="bg1"/>
                </a:solidFill>
                <a:cs typeface="Tahoma" pitchFamily="34" charset="0"/>
              </a:rPr>
              <a:t>C) is placed in an electric field. The force on the charge is 0.60 N left. What is the magnitude and direction of the E-field at the location of the test charge?</a:t>
            </a:r>
            <a:endParaRPr lang="el-GR" smtClean="0">
              <a:solidFill>
                <a:schemeClr val="bg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33400"/>
            <a:ext cx="8229600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Find the electric field at point B.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19200"/>
            <a:ext cx="53530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What is the electric field at a point half-way in between a charge of -3.50 </a:t>
            </a:r>
            <a:r>
              <a:rPr lang="el-GR" smtClean="0">
                <a:solidFill>
                  <a:schemeClr val="bg1"/>
                </a:solidFill>
                <a:cs typeface="Tahoma" pitchFamily="34" charset="0"/>
              </a:rPr>
              <a:t>μ</a:t>
            </a:r>
            <a:r>
              <a:rPr lang="en-US" smtClean="0">
                <a:solidFill>
                  <a:schemeClr val="bg1"/>
                </a:solidFill>
                <a:cs typeface="Tahoma" pitchFamily="34" charset="0"/>
              </a:rPr>
              <a:t>C and a charge of 3.00 </a:t>
            </a:r>
            <a:r>
              <a:rPr lang="el-GR" smtClean="0">
                <a:solidFill>
                  <a:schemeClr val="bg1"/>
                </a:solidFill>
                <a:cs typeface="Tahoma" pitchFamily="34" charset="0"/>
              </a:rPr>
              <a:t>μ</a:t>
            </a:r>
            <a:r>
              <a:rPr lang="en-US" smtClean="0">
                <a:solidFill>
                  <a:schemeClr val="bg1"/>
                </a:solidFill>
                <a:cs typeface="Tahoma" pitchFamily="34" charset="0"/>
              </a:rPr>
              <a:t>C if the charges are 44 cm apart?</a:t>
            </a:r>
            <a:endParaRPr lang="el-GR" smtClean="0">
              <a:solidFill>
                <a:schemeClr val="bg1"/>
              </a:solidFill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Objectives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define vector fields.</a:t>
            </a:r>
          </a:p>
          <a:p>
            <a:pPr eaLnBrk="1" hangingPunct="1"/>
            <a:r>
              <a:rPr lang="en-US" sz="2400" smtClean="0"/>
              <a:t>compare forces and fields.</a:t>
            </a:r>
          </a:p>
          <a:p>
            <a:pPr eaLnBrk="1" hangingPunct="1"/>
            <a:r>
              <a:rPr lang="en-US" sz="2400" smtClean="0"/>
              <a:t>explain, quantitatively, electric fields in terms of intensity (strength) and direction, relative to the source of the field and to the effect on an electric charge.</a:t>
            </a:r>
          </a:p>
          <a:p>
            <a:pPr eaLnBrk="1" hangingPunct="1"/>
            <a:endParaRPr lang="en-US" sz="24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189038"/>
            <a:ext cx="8229600" cy="868362"/>
          </a:xfrm>
        </p:spPr>
        <p:txBody>
          <a:bodyPr/>
          <a:lstStyle/>
          <a:p>
            <a:pPr algn="ctr" eaLnBrk="1" hangingPunct="1"/>
            <a:r>
              <a:rPr lang="en-US" i="1" smtClean="0"/>
              <a:t>Write the parts in </a:t>
            </a:r>
            <a:r>
              <a:rPr lang="en-US" i="1" smtClean="0">
                <a:solidFill>
                  <a:schemeClr val="bg1"/>
                </a:solidFill>
              </a:rPr>
              <a:t>slimer green</a:t>
            </a:r>
            <a:r>
              <a:rPr lang="en-US" smtClean="0">
                <a:solidFill>
                  <a:schemeClr val="bg1"/>
                </a:solidFill>
              </a:rPr>
              <a:t/>
            </a:r>
            <a:br>
              <a:rPr lang="en-US" smtClean="0">
                <a:solidFill>
                  <a:schemeClr val="bg1"/>
                </a:solidFill>
              </a:rPr>
            </a:br>
            <a:endParaRPr lang="en-US" smtClean="0">
              <a:solidFill>
                <a:schemeClr val="bg1"/>
              </a:solidFill>
            </a:endParaRPr>
          </a:p>
        </p:txBody>
      </p:sp>
      <p:pic>
        <p:nvPicPr>
          <p:cNvPr id="50181" name="Picture 5" descr="094-slim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09800"/>
            <a:ext cx="6145213" cy="409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Recall: The Gravitational Field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600200"/>
            <a:ext cx="5916612" cy="4525963"/>
          </a:xfrm>
        </p:spPr>
        <p:txBody>
          <a:bodyPr/>
          <a:lstStyle/>
          <a:p>
            <a:pPr eaLnBrk="1" hangingPunct="1"/>
            <a:r>
              <a:rPr lang="en-US" sz="2800" smtClean="0"/>
              <a:t>An imaginary field which exists around all bodies in all directions.</a:t>
            </a:r>
          </a:p>
          <a:p>
            <a:pPr eaLnBrk="1" hangingPunct="1"/>
            <a:r>
              <a:rPr lang="en-US" sz="2800" smtClean="0"/>
              <a:t>Shows the direction of the force of gravity.</a:t>
            </a:r>
          </a:p>
          <a:p>
            <a:pPr eaLnBrk="1" hangingPunct="1"/>
            <a:r>
              <a:rPr lang="en-US" sz="2800" smtClean="0"/>
              <a:t>Only exists in theory, in practice, it does not really exist (although we can calculate the magnitude).</a:t>
            </a:r>
          </a:p>
          <a:p>
            <a:pPr eaLnBrk="1" hangingPunct="1"/>
            <a:r>
              <a:rPr lang="en-US" sz="2800" smtClean="0"/>
              <a:t>Field lines are a </a:t>
            </a:r>
            <a:r>
              <a:rPr lang="en-US" sz="2800" u="sng" smtClean="0"/>
              <a:t>vector quantity</a:t>
            </a:r>
            <a:r>
              <a:rPr lang="en-US" sz="2800" smtClean="0"/>
              <a:t>.</a:t>
            </a:r>
          </a:p>
        </p:txBody>
      </p:sp>
      <p:pic>
        <p:nvPicPr>
          <p:cNvPr id="49156" name="Picture 4" descr="i214-gravitational-fiel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7526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1"/>
                </a:solidFill>
              </a:rPr>
              <a:t>The Electric Field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All electrically charged objects (can be positive or negative) create electric fields.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The magnitude and direction of fields are represented by field lines. The greater the density of the lines, the greater the field.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The electric field is the direction a positive test charge would move when placed in the field.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Direction of the Electric Field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600200"/>
            <a:ext cx="5154612" cy="4525963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Field lines move towards negative charges.</a:t>
            </a: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/>
            <a:endParaRPr lang="en-US" smtClea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en-US" smtClean="0">
              <a:solidFill>
                <a:schemeClr val="bg1"/>
              </a:solidFill>
            </a:endParaRPr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 cstate="print"/>
          <a:srcRect l="31250" t="39583" r="56250" b="45834"/>
          <a:stretch>
            <a:fillRect/>
          </a:stretch>
        </p:blipFill>
        <p:spPr bwMode="auto">
          <a:xfrm>
            <a:off x="5715000" y="1066800"/>
            <a:ext cx="28956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3" cstate="print"/>
          <a:srcRect l="28906" t="36458" r="54688" b="43750"/>
          <a:stretch>
            <a:fillRect/>
          </a:stretch>
        </p:blipFill>
        <p:spPr bwMode="auto">
          <a:xfrm>
            <a:off x="5715000" y="3894138"/>
            <a:ext cx="28956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609600" y="3048000"/>
            <a:ext cx="4191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Remember: the field lines move in the same direction as a positive test charge would!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838200" y="4167188"/>
            <a:ext cx="3886200" cy="15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bg1"/>
                </a:solidFill>
              </a:rPr>
              <a:t>Field lines move away from positive charges.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" fill="hold"/>
                                        <p:tgtEl>
                                          <p:spTgt spid="522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  <p:bldP spid="52230" grpId="0" build="p" autoUpdateAnimBg="0"/>
      <p:bldP spid="522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density (number of lines) indicates the relative magnitude of the field.</a:t>
            </a:r>
          </a:p>
          <a:p>
            <a:pPr eaLnBrk="1" hangingPunct="1"/>
            <a:r>
              <a:rPr lang="en-US" smtClean="0"/>
              <a:t>Electric fields are greatest at points or sharp edges.</a:t>
            </a: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038600"/>
            <a:ext cx="37433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733800"/>
            <a:ext cx="4697413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hlinkClick r:id="rId2"/>
              </a:rPr>
              <a:t>Electric Fields Applet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hlinkClick r:id="rId3"/>
              </a:rPr>
              <a:t>A Really Cool Electric Fields Applet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hlinkClick r:id="rId4"/>
              </a:rPr>
              <a:t>3-D nature of vectors</a:t>
            </a: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pic>
        <p:nvPicPr>
          <p:cNvPr id="11267" name="Picture 5" descr="image030"/>
          <p:cNvPicPr>
            <a:picLocks noChangeAspect="1" noChangeArrowheads="1"/>
          </p:cNvPicPr>
          <p:nvPr/>
        </p:nvPicPr>
        <p:blipFill>
          <a:blip r:embed="rId5" cstate="print"/>
          <a:srcRect l="5833" t="25911" r="3334" b="27863"/>
          <a:stretch>
            <a:fillRect/>
          </a:stretch>
        </p:blipFill>
        <p:spPr bwMode="auto">
          <a:xfrm>
            <a:off x="457200" y="457200"/>
            <a:ext cx="8305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Field Strength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Fields are vectors, they have magnitude and direction.</a:t>
            </a:r>
          </a:p>
          <a:p>
            <a:pPr eaLnBrk="1" hangingPunct="1"/>
            <a:r>
              <a:rPr lang="en-US" smtClean="0"/>
              <a:t>Now that we know how to find the direction of the field, we need a way to find the magnitude.</a:t>
            </a:r>
          </a:p>
          <a:p>
            <a:pPr eaLnBrk="1" hangingPunct="1"/>
            <a:r>
              <a:rPr lang="en-US" smtClean="0"/>
              <a:t>We have two formulas to calculate the field strength or field intensity at any point in space.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047radiantgreen">
  <a:themeElements>
    <a:clrScheme name="047radiantgreen 16">
      <a:dk1>
        <a:srgbClr val="808080"/>
      </a:dk1>
      <a:lt1>
        <a:srgbClr val="FFFFFF"/>
      </a:lt1>
      <a:dk2>
        <a:srgbClr val="009900"/>
      </a:dk2>
      <a:lt2>
        <a:srgbClr val="FFFFFF"/>
      </a:lt2>
      <a:accent1>
        <a:srgbClr val="EDA749"/>
      </a:accent1>
      <a:accent2>
        <a:srgbClr val="FAFDBF"/>
      </a:accent2>
      <a:accent3>
        <a:srgbClr val="AACAAA"/>
      </a:accent3>
      <a:accent4>
        <a:srgbClr val="DADADA"/>
      </a:accent4>
      <a:accent5>
        <a:srgbClr val="F4D0B1"/>
      </a:accent5>
      <a:accent6>
        <a:srgbClr val="E3E5AD"/>
      </a:accent6>
      <a:hlink>
        <a:srgbClr val="FDDCC7"/>
      </a:hlink>
      <a:folHlink>
        <a:srgbClr val="ADFFE2"/>
      </a:folHlink>
    </a:clrScheme>
    <a:fontScheme name="047radiantgree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47radiantgre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B81414"/>
        </a:accent1>
        <a:accent2>
          <a:srgbClr val="B86214"/>
        </a:accent2>
        <a:accent3>
          <a:srgbClr val="FFFFFF"/>
        </a:accent3>
        <a:accent4>
          <a:srgbClr val="000000"/>
        </a:accent4>
        <a:accent5>
          <a:srgbClr val="D8AAAA"/>
        </a:accent5>
        <a:accent6>
          <a:srgbClr val="A65811"/>
        </a:accent6>
        <a:hlink>
          <a:srgbClr val="908A10"/>
        </a:hlink>
        <a:folHlink>
          <a:srgbClr val="52800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7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B81414"/>
        </a:accent1>
        <a:accent2>
          <a:srgbClr val="B86214"/>
        </a:accent2>
        <a:accent3>
          <a:srgbClr val="FFFFFF"/>
        </a:accent3>
        <a:accent4>
          <a:srgbClr val="000000"/>
        </a:accent4>
        <a:accent5>
          <a:srgbClr val="D8AAAA"/>
        </a:accent5>
        <a:accent6>
          <a:srgbClr val="A65811"/>
        </a:accent6>
        <a:hlink>
          <a:srgbClr val="FD6E0D"/>
        </a:hlink>
        <a:folHlink>
          <a:srgbClr val="52800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FA7FF"/>
        </a:accent1>
        <a:accent2>
          <a:srgbClr val="9191FF"/>
        </a:accent2>
        <a:accent3>
          <a:srgbClr val="FFFFFF"/>
        </a:accent3>
        <a:accent4>
          <a:srgbClr val="000000"/>
        </a:accent4>
        <a:accent5>
          <a:srgbClr val="B2D0FF"/>
        </a:accent5>
        <a:accent6>
          <a:srgbClr val="8383E7"/>
        </a:accent6>
        <a:hlink>
          <a:srgbClr val="3333CC"/>
        </a:hlink>
        <a:folHlink>
          <a:srgbClr val="A71F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8B5A8"/>
        </a:accent1>
        <a:accent2>
          <a:srgbClr val="E89BFD"/>
        </a:accent2>
        <a:accent3>
          <a:srgbClr val="FFFFFF"/>
        </a:accent3>
        <a:accent4>
          <a:srgbClr val="000000"/>
        </a:accent4>
        <a:accent5>
          <a:srgbClr val="FBD7D1"/>
        </a:accent5>
        <a:accent6>
          <a:srgbClr val="D28CE5"/>
        </a:accent6>
        <a:hlink>
          <a:srgbClr val="DABAFE"/>
        </a:hlink>
        <a:folHlink>
          <a:srgbClr val="A71FF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10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CCCC"/>
        </a:accent1>
        <a:accent2>
          <a:srgbClr val="FF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E7B9B9"/>
        </a:accent6>
        <a:hlink>
          <a:srgbClr val="00CCFF"/>
        </a:hlink>
        <a:folHlink>
          <a:srgbClr val="FFBA7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11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CC66"/>
        </a:accent1>
        <a:accent2>
          <a:srgbClr val="CCCC00"/>
        </a:accent2>
        <a:accent3>
          <a:srgbClr val="FFFFE9"/>
        </a:accent3>
        <a:accent4>
          <a:srgbClr val="000000"/>
        </a:accent4>
        <a:accent5>
          <a:srgbClr val="FFE2B8"/>
        </a:accent5>
        <a:accent6>
          <a:srgbClr val="B9B900"/>
        </a:accent6>
        <a:hlink>
          <a:srgbClr val="CC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12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99CC00"/>
        </a:accent1>
        <a:accent2>
          <a:srgbClr val="57ABFF"/>
        </a:accent2>
        <a:accent3>
          <a:srgbClr val="ECFAF7"/>
        </a:accent3>
        <a:accent4>
          <a:srgbClr val="000000"/>
        </a:accent4>
        <a:accent5>
          <a:srgbClr val="CAE2AA"/>
        </a:accent5>
        <a:accent6>
          <a:srgbClr val="4E9BE7"/>
        </a:accent6>
        <a:hlink>
          <a:srgbClr val="0066CC"/>
        </a:hlink>
        <a:folHlink>
          <a:srgbClr val="2962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13">
        <a:dk1>
          <a:srgbClr val="000000"/>
        </a:dk1>
        <a:lt1>
          <a:srgbClr val="9FE5D6"/>
        </a:lt1>
        <a:dk2>
          <a:srgbClr val="000000"/>
        </a:dk2>
        <a:lt2>
          <a:srgbClr val="969696"/>
        </a:lt2>
        <a:accent1>
          <a:srgbClr val="709800"/>
        </a:accent1>
        <a:accent2>
          <a:srgbClr val="336C1A"/>
        </a:accent2>
        <a:accent3>
          <a:srgbClr val="CDF0E8"/>
        </a:accent3>
        <a:accent4>
          <a:srgbClr val="000000"/>
        </a:accent4>
        <a:accent5>
          <a:srgbClr val="BBCAAA"/>
        </a:accent5>
        <a:accent6>
          <a:srgbClr val="2D6116"/>
        </a:accent6>
        <a:hlink>
          <a:srgbClr val="346E80"/>
        </a:hlink>
        <a:folHlink>
          <a:srgbClr val="0F6B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69C8A"/>
        </a:accent1>
        <a:accent2>
          <a:srgbClr val="E487FD"/>
        </a:accent2>
        <a:accent3>
          <a:srgbClr val="FFFFFF"/>
        </a:accent3>
        <a:accent4>
          <a:srgbClr val="000000"/>
        </a:accent4>
        <a:accent5>
          <a:srgbClr val="FACBC4"/>
        </a:accent5>
        <a:accent6>
          <a:srgbClr val="CF7AE5"/>
        </a:accent6>
        <a:hlink>
          <a:srgbClr val="A555FD"/>
        </a:hlink>
        <a:folHlink>
          <a:srgbClr val="4630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7radiantgreen 15">
        <a:dk1>
          <a:srgbClr val="808080"/>
        </a:dk1>
        <a:lt1>
          <a:srgbClr val="FFFFFF"/>
        </a:lt1>
        <a:dk2>
          <a:srgbClr val="009900"/>
        </a:dk2>
        <a:lt2>
          <a:srgbClr val="FFFFFF"/>
        </a:lt2>
        <a:accent1>
          <a:srgbClr val="EDA749"/>
        </a:accent1>
        <a:accent2>
          <a:srgbClr val="FAFDBF"/>
        </a:accent2>
        <a:accent3>
          <a:srgbClr val="AACAAA"/>
        </a:accent3>
        <a:accent4>
          <a:srgbClr val="DADADA"/>
        </a:accent4>
        <a:accent5>
          <a:srgbClr val="F4D0B1"/>
        </a:accent5>
        <a:accent6>
          <a:srgbClr val="E3E5AD"/>
        </a:accent6>
        <a:hlink>
          <a:srgbClr val="FBBE99"/>
        </a:hlink>
        <a:folHlink>
          <a:srgbClr val="ADFFE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7radiantgreen 16">
        <a:dk1>
          <a:srgbClr val="808080"/>
        </a:dk1>
        <a:lt1>
          <a:srgbClr val="FFFFFF"/>
        </a:lt1>
        <a:dk2>
          <a:srgbClr val="009900"/>
        </a:dk2>
        <a:lt2>
          <a:srgbClr val="FFFFFF"/>
        </a:lt2>
        <a:accent1>
          <a:srgbClr val="EDA749"/>
        </a:accent1>
        <a:accent2>
          <a:srgbClr val="FAFDBF"/>
        </a:accent2>
        <a:accent3>
          <a:srgbClr val="AACAAA"/>
        </a:accent3>
        <a:accent4>
          <a:srgbClr val="DADADA"/>
        </a:accent4>
        <a:accent5>
          <a:srgbClr val="F4D0B1"/>
        </a:accent5>
        <a:accent6>
          <a:srgbClr val="E3E5AD"/>
        </a:accent6>
        <a:hlink>
          <a:srgbClr val="FDDCC7"/>
        </a:hlink>
        <a:folHlink>
          <a:srgbClr val="ADFFE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808080"/>
    </a:dk1>
    <a:lt1>
      <a:srgbClr val="FFFFFF"/>
    </a:lt1>
    <a:dk2>
      <a:srgbClr val="000000"/>
    </a:dk2>
    <a:lt2>
      <a:srgbClr val="FFFFFF"/>
    </a:lt2>
    <a:accent1>
      <a:srgbClr val="EDA749"/>
    </a:accent1>
    <a:accent2>
      <a:srgbClr val="FAFDBF"/>
    </a:accent2>
    <a:accent3>
      <a:srgbClr val="AAAAAA"/>
    </a:accent3>
    <a:accent4>
      <a:srgbClr val="DADADA"/>
    </a:accent4>
    <a:accent5>
      <a:srgbClr val="F4D0B1"/>
    </a:accent5>
    <a:accent6>
      <a:srgbClr val="E3E5AD"/>
    </a:accent6>
    <a:hlink>
      <a:srgbClr val="FDDCC7"/>
    </a:hlink>
    <a:folHlink>
      <a:srgbClr val="ADFFE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C:\WINDOWS\Desktop\047radiantgreen.pot</Template>
  <TotalTime>954</TotalTime>
  <Words>596</Words>
  <Application>Microsoft Office PowerPoint</Application>
  <PresentationFormat>On-screen Show (4:3)</PresentationFormat>
  <Paragraphs>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047radiantgreen</vt:lpstr>
      <vt:lpstr>Lesson 4</vt:lpstr>
      <vt:lpstr>Objectives</vt:lpstr>
      <vt:lpstr>Write the parts in slimer green </vt:lpstr>
      <vt:lpstr>Recall: The Gravitational Field</vt:lpstr>
      <vt:lpstr>The Electric Field</vt:lpstr>
      <vt:lpstr>Direction of the Electric Field</vt:lpstr>
      <vt:lpstr>Slide 7</vt:lpstr>
      <vt:lpstr>Slide 8</vt:lpstr>
      <vt:lpstr>Field Strength</vt:lpstr>
      <vt:lpstr>1st E-field Formula</vt:lpstr>
      <vt:lpstr>Look familiar?</vt:lpstr>
      <vt:lpstr>Unit of Electric Fields</vt:lpstr>
      <vt:lpstr>Inverse Square Law</vt:lpstr>
      <vt:lpstr>Second Electric Field Equation</vt:lpstr>
      <vt:lpstr>Examples </vt:lpstr>
      <vt:lpstr>Slide 16</vt:lpstr>
      <vt:lpstr>Slide 17</vt:lpstr>
    </vt:vector>
  </TitlesOfParts>
  <Company>Mallaig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Jeanne Boutin</dc:creator>
  <cp:lastModifiedBy>wayde putnam</cp:lastModifiedBy>
  <cp:revision>32</cp:revision>
  <dcterms:created xsi:type="dcterms:W3CDTF">2006-03-02T23:39:55Z</dcterms:created>
  <dcterms:modified xsi:type="dcterms:W3CDTF">2010-10-05T18:48:58Z</dcterms:modified>
</cp:coreProperties>
</file>