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68" r:id="rId4"/>
    <p:sldId id="269" r:id="rId5"/>
    <p:sldId id="257" r:id="rId6"/>
    <p:sldId id="271" r:id="rId7"/>
    <p:sldId id="270" r:id="rId8"/>
    <p:sldId id="274" r:id="rId9"/>
    <p:sldId id="278" r:id="rId10"/>
    <p:sldId id="276" r:id="rId11"/>
    <p:sldId id="272" r:id="rId12"/>
    <p:sldId id="275" r:id="rId13"/>
    <p:sldId id="273" r:id="rId14"/>
    <p:sldId id="258" r:id="rId15"/>
    <p:sldId id="277" r:id="rId16"/>
    <p:sldId id="281" r:id="rId17"/>
    <p:sldId id="262" r:id="rId18"/>
    <p:sldId id="263" r:id="rId19"/>
    <p:sldId id="264" r:id="rId20"/>
    <p:sldId id="265" r:id="rId21"/>
    <p:sldId id="280" r:id="rId22"/>
    <p:sldId id="358" r:id="rId23"/>
    <p:sldId id="362" r:id="rId24"/>
    <p:sldId id="363" r:id="rId25"/>
    <p:sldId id="335" r:id="rId26"/>
    <p:sldId id="279" r:id="rId27"/>
    <p:sldId id="373" r:id="rId28"/>
    <p:sldId id="349" r:id="rId29"/>
    <p:sldId id="347" r:id="rId30"/>
    <p:sldId id="284" r:id="rId31"/>
    <p:sldId id="356" r:id="rId32"/>
    <p:sldId id="352" r:id="rId33"/>
    <p:sldId id="353" r:id="rId34"/>
    <p:sldId id="354" r:id="rId35"/>
    <p:sldId id="355" r:id="rId36"/>
    <p:sldId id="348" r:id="rId37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FF99"/>
    <a:srgbClr val="FF6600"/>
    <a:srgbClr val="008000"/>
    <a:srgbClr val="660066"/>
    <a:srgbClr val="99CCFF"/>
    <a:srgbClr val="FF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EB9D5-A425-4A94-8C0B-1686DA769E91}" type="datetimeFigureOut">
              <a:rPr lang="en-US" smtClean="0"/>
              <a:t>6/2/2023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8E9F2-991E-4532-A44C-88E7A51D6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4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5EBFF32-76C0-478B-9D1D-28E074EC0BE9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E02BE68-E22E-4BCB-8967-A51E22C35BAF}" type="slidenum">
              <a:rPr lang="en-US" sz="1200"/>
              <a:pPr eaLnBrk="1" hangingPunct="1"/>
              <a:t>25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ABA6FC2-BCDD-4153-84FC-410AC74A1C12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4A3F280-3D4A-48F1-B663-AE20F68CE035}" type="slidenum">
              <a:rPr lang="en-US" sz="1200"/>
              <a:pPr eaLnBrk="1" hangingPunct="1"/>
              <a:t>28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0920804-08AA-4069-BEB2-68D5D3255EF9}" type="slidenum">
              <a:rPr lang="en-US" sz="1200"/>
              <a:pPr eaLnBrk="1" hangingPunct="1"/>
              <a:t>29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715E3BCE-ABAC-4080-BE25-BF74107ACD10}" type="slidenum">
              <a:rPr lang="en-US" sz="1200"/>
              <a:pPr eaLnBrk="1" hangingPunct="1"/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985A061B-FA24-4F1A-AD45-5322711F12F1}" type="slidenum">
              <a:rPr lang="en-US" sz="1200"/>
              <a:pPr eaLnBrk="1" hangingPunct="1"/>
              <a:t>33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D8B2685C-2676-4B81-9507-033142AB4A08}" type="slidenum">
              <a:rPr lang="en-US" sz="1200"/>
              <a:pPr eaLnBrk="1" hangingPunct="1"/>
              <a:t>34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54243" indent="-290093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60374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24523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88672" indent="-232075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23724B27-C16F-406D-B7E7-27DD5661229B}" type="slidenum">
              <a:rPr lang="en-US" sz="1200"/>
              <a:pPr eaLnBrk="1" hangingPunct="1"/>
              <a:t>36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1218-6E8D-4700-F374-3644AED08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A7813-5AE6-A872-7896-859AB701A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A14C6-618F-4F47-39A5-A6FA95C6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7C02-5748-0544-B6A9-5E6F3013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1CA0C-153A-66A2-FEE1-F5D96315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7E241-F21F-4E73-9B7B-ED154346885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4122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50B1-CFFA-0B7E-5B22-E57B610C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5D9A2-53A2-C6B5-915C-5BCAFD621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326FBE-1CFF-BF84-C4F0-A819BBDE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4F2CC-6C58-E756-5338-7FC379C8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39837-5913-10AA-DF98-415C7319D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A9535-C41D-4440-8FFD-B5ABCC8BF8E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2456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7C025B-32CA-4DF7-061C-538193C88C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754897-D0F4-B36E-0540-88235E51D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D03-3134-5FE1-D97C-104AB53F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2818-6A6A-5923-6F87-D214B141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AF47B-365D-D079-131B-2979C9126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ECD90-8B76-41F5-BFED-85814B60FBB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26433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0C85-F688-BA1C-1D1C-03FBF6E4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E70F0-CA15-DFAE-D9A2-09463198DDC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4AA925-361E-8649-E8BC-6955EDA26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B60486-D876-7159-186F-FA912FAA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03A92-A900-7917-FFC5-78396D47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6E06B-F9E7-585E-2BA9-A5373EB1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3535F16-0A0B-4980-A078-51F5AAFC697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638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EED7E-35CE-DD0F-2A7F-162E1C8A9E1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7DBC64-CE00-B531-0774-B3228D96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EB8C7-5592-461B-AF25-C70ED8A3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64EEA-8B12-48EC-2062-03417041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613937-3E0B-440F-85B5-DF4339177E5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65956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3"/>
          </p:nvPr>
        </p:nvSpPr>
        <p:spPr>
          <a:xfrm>
            <a:off x="152400" y="228600"/>
            <a:ext cx="8686800" cy="6019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4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5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Hillaby - Biology 30 - Chpt. 24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7D45-81B9-4F10-AA46-289AF09D8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1767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A4AA-755A-9438-1562-F94540A3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0AC9-7270-6622-DE98-412DD5DED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CBF41-89C5-CEB6-9BA8-01DA8365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BE10B-3503-BC5D-11D2-7191AF854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E7D5A-3BE9-8F32-EDF3-0BD621243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C5B0D-63D1-4AF0-B8A9-3BF2A71CA82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761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06096-B517-734D-4167-CFC034CD1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459C5-5233-AE70-5012-BA4016475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09CDE-8583-2526-035E-7469E687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A2FC8-17E2-AE91-160F-E020210F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880EE-8684-65E0-A2C3-170599A2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2C061-DC93-4BBA-B7E4-0C6C5DD0003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45718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D0C6-8271-5A97-A32A-3D9CA92D7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8A535-075B-4D43-C1FF-1320C8E02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AA64A-4152-F5E8-28AA-486C4DA5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2FFC3-46C7-34C0-8878-DDD898B3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56899-316B-A640-7945-6FF5570A5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43FA0-D284-8C1E-84F8-FA5E947B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E3010-A3E2-44D3-9E0B-DF9091A0760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561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373E-F759-CA02-8A52-35939852F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EE559-A4AF-2070-0E1C-06A542B07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BFE99-9C97-091E-DF65-F6C770DA9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60230-97F9-31C0-864F-C50D44298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7BD85-0C36-D082-4F00-D439B6174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DA519-D60C-C911-2C55-30C4090E0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35536-2E44-E4D6-A854-CF19CD553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EBF73-D6D3-9C69-ACC2-05B9EACED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E3F5A-32CF-42C1-866B-DAFE6F086D5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97231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AB96-FC77-C0D3-CE03-F3EA3AB5B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DF79B-FA4B-92C5-2A74-71830E6F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FB0A17-0744-0731-BAEE-718B3DAA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F8DDD-56CC-6E95-9D96-2515F4EC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9D836-0884-47AB-8E22-026CB18A03A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8157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E5044-8102-C076-2BE4-032C11E8B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E194E8-68D9-AC98-6283-D9E36C786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79CB78-3AE1-7DE8-ED58-9751E26C0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0FB0B-6711-4787-B4A0-BD800E0B2DD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253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0657-C8A0-B077-1309-F92EAFD5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02726-721B-8106-97F9-90140A7E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775CF-C941-E55D-F90D-22607310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EFCA3-8A33-D9C6-6082-5640FA48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5D5B0-9BE5-D6C1-2AC7-107911AAD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5545D-6230-1622-EA85-AB29A238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66B63-01C6-4143-9FC9-E7A366658D7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87240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E4803-8C2A-40C6-0928-A4812FFA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5EFD20-BA61-DD94-901D-5D327FE48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A52094-E5AF-2800-6995-0F3F9E9FB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72FB8-985D-1243-3A64-7AA5D769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6E53B-70F2-B1FC-06AA-C415E870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773D2-51B5-4234-5497-AA1A73A7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A6EEE-EC2B-4D25-86F7-63641E2F6A6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8909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DC284F-7635-6A91-E63F-E9F23B125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906BDA-F392-F777-55F5-0D5EBD8FF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7BEBBF-D864-FD61-D99C-2DFDDAB3A4C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CA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BF3A7D9-0F79-87BB-D331-0518C63D16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CA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75221E-B109-811D-9A97-541AD7D0BDA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8B1C143-2BA7-4788-A57C-E4AEB2EF28D2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sierrasafarizoo.com/animals/liger.htm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volution.berkeley.edu/evosite/evo101/VBDefiningSpeciation.shtml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olyploid.agronomy.wisc.edu/overview/beginner-01.html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ochedalss.qld.edu.au/animalprojects/cobra.htm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PHFQP9GN0&amp;ab_channel=NatGeoWI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qf5bG_XXlc&amp;ab_channel=NatureonPB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mldigitaldetails.com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Cad77_c-LU&amp;ab_channel=PBSEon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0TM4LQmoZY&amp;ab_channel=AmoebaSister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youtube.com/watch?v=mVovCaJrjfw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NdMnlt2keE&amp;ab_channel=TED-Ed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volution.berkeley.edu/evosite/history/speciation2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volution.berkeley.edu/evosite/history/speciation2.s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66F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id="{787A9B01-E84C-6D84-957C-0FD249555E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1219200"/>
            <a:ext cx="8686800" cy="311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Finishing up </a:t>
            </a:r>
          </a:p>
          <a:p>
            <a:pPr algn="ctr"/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 Genetics...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F152C41-B38A-792B-19E5-DB7916E0C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tx2"/>
          </a:solidFill>
        </p:spPr>
        <p:txBody>
          <a:bodyPr/>
          <a:lstStyle/>
          <a:p>
            <a:r>
              <a:rPr lang="en-US" altLang="en-US" sz="4000">
                <a:solidFill>
                  <a:srgbClr val="FF6600"/>
                </a:solidFill>
              </a:rPr>
              <a:t>Twists to Geographic Isolation</a:t>
            </a:r>
            <a:endParaRPr lang="en-CA" altLang="en-US" sz="4000">
              <a:solidFill>
                <a:srgbClr val="FF6600"/>
              </a:solidFill>
            </a:endParaRP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26D47F2-113F-8AB4-9EF0-384B999BA5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4191000"/>
            <a:ext cx="7620000" cy="1935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Meet Hobbs the ‘Liger’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	- cross between a male lion and a female tiger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 	- Hobbs is a sterile male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/>
              <a:t>	- challenges geographic isolation because </a:t>
            </a:r>
            <a:r>
              <a:rPr lang="en-US" altLang="en-US" sz="2000" b="1">
                <a:solidFill>
                  <a:srgbClr val="660066"/>
                </a:solidFill>
              </a:rPr>
              <a:t>interbreeding between species, BUT ligers are typically sterile</a:t>
            </a:r>
            <a:r>
              <a:rPr lang="en-US" altLang="en-US" sz="2000"/>
              <a:t> therefore this is ‘</a:t>
            </a:r>
            <a:r>
              <a:rPr lang="en-US" altLang="en-US" sz="2000">
                <a:solidFill>
                  <a:srgbClr val="FF6600"/>
                </a:solidFill>
              </a:rPr>
              <a:t>unsuccessful breeding</a:t>
            </a:r>
            <a:r>
              <a:rPr lang="en-US" altLang="en-US" sz="2000"/>
              <a:t>’</a:t>
            </a:r>
            <a:endParaRPr lang="en-CA" altLang="en-US" sz="2000"/>
          </a:p>
        </p:txBody>
      </p:sp>
      <p:pic>
        <p:nvPicPr>
          <p:cNvPr id="25606" name="Picture 6">
            <a:hlinkClick r:id="rId2"/>
            <a:extLst>
              <a:ext uri="{FF2B5EF4-FFF2-40B4-BE49-F238E27FC236}">
                <a16:creationId xmlns:a16="http://schemas.microsoft.com/office/drawing/2014/main" id="{517D9996-E55D-E066-A736-2C8BF5FF148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838200"/>
            <a:ext cx="7224713" cy="323691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7" name="Picture 7">
            <a:extLst>
              <a:ext uri="{FF2B5EF4-FFF2-40B4-BE49-F238E27FC236}">
                <a16:creationId xmlns:a16="http://schemas.microsoft.com/office/drawing/2014/main" id="{0177F34B-21C6-CC8A-06C3-B99D9F476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2066925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>
            <a:extLst>
              <a:ext uri="{FF2B5EF4-FFF2-40B4-BE49-F238E27FC236}">
                <a16:creationId xmlns:a16="http://schemas.microsoft.com/office/drawing/2014/main" id="{3CEAC52B-5627-7E7C-8627-52F08AB1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76600"/>
            <a:ext cx="22098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CC75262-4CA0-3A65-088C-530E32279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8000"/>
          </a:solidFill>
        </p:spPr>
        <p:txBody>
          <a:bodyPr/>
          <a:lstStyle/>
          <a:p>
            <a:r>
              <a:rPr lang="en-US" altLang="en-US">
                <a:solidFill>
                  <a:srgbClr val="99FF99"/>
                </a:solidFill>
              </a:rPr>
              <a:t>2.</a:t>
            </a:r>
            <a:r>
              <a:rPr lang="en-US" altLang="en-US"/>
              <a:t>  </a:t>
            </a:r>
            <a:r>
              <a:rPr lang="en-US" altLang="en-US">
                <a:solidFill>
                  <a:srgbClr val="99FF99"/>
                </a:solidFill>
              </a:rPr>
              <a:t>Reproductive Isolation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A94BDCB-812C-9886-62E0-3779BB4966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Organisms can </a:t>
            </a:r>
            <a:r>
              <a:rPr lang="en-US" altLang="en-US" b="1" i="1">
                <a:solidFill>
                  <a:srgbClr val="660066"/>
                </a:solidFill>
              </a:rPr>
              <a:t>no longer mate</a:t>
            </a:r>
            <a:r>
              <a:rPr lang="en-US" altLang="en-US"/>
              <a:t> </a:t>
            </a:r>
            <a:r>
              <a:rPr lang="en-US" altLang="en-US" b="1" i="1">
                <a:solidFill>
                  <a:srgbClr val="660066"/>
                </a:solidFill>
              </a:rPr>
              <a:t>or produce offspring</a:t>
            </a:r>
            <a:r>
              <a:rPr lang="en-US" altLang="en-US"/>
              <a:t> even after the removal of a geographic barrier</a:t>
            </a:r>
          </a:p>
          <a:p>
            <a:r>
              <a:rPr lang="en-US" altLang="en-US"/>
              <a:t>Factors contributing to reproductive isolation</a:t>
            </a:r>
          </a:p>
          <a:p>
            <a:pPr lvl="2"/>
            <a:r>
              <a:rPr lang="en-US" altLang="en-US">
                <a:solidFill>
                  <a:srgbClr val="000066"/>
                </a:solidFill>
              </a:rPr>
              <a:t>Different mating habits</a:t>
            </a:r>
          </a:p>
          <a:p>
            <a:pPr lvl="2"/>
            <a:r>
              <a:rPr lang="en-US" altLang="en-US">
                <a:solidFill>
                  <a:srgbClr val="660066"/>
                </a:solidFill>
              </a:rPr>
              <a:t>Different courtship behaviours</a:t>
            </a:r>
          </a:p>
          <a:p>
            <a:pPr lvl="2"/>
            <a:r>
              <a:rPr lang="en-US" altLang="en-US">
                <a:solidFill>
                  <a:srgbClr val="003300"/>
                </a:solidFill>
              </a:rPr>
              <a:t>Seasonal differences in mating</a:t>
            </a:r>
          </a:p>
          <a:p>
            <a:pPr lvl="2"/>
            <a:r>
              <a:rPr lang="en-US" altLang="en-US">
                <a:solidFill>
                  <a:srgbClr val="A50021"/>
                </a:solidFill>
              </a:rPr>
              <a:t>Inability for the sperm to fertilize the eggs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>
            <a:hlinkClick r:id="rId2"/>
            <a:extLst>
              <a:ext uri="{FF2B5EF4-FFF2-40B4-BE49-F238E27FC236}">
                <a16:creationId xmlns:a16="http://schemas.microsoft.com/office/drawing/2014/main" id="{894FD804-8B9D-648E-9BDC-FCB6908A5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696200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2" name="Rectangle 6">
            <a:extLst>
              <a:ext uri="{FF2B5EF4-FFF2-40B4-BE49-F238E27FC236}">
                <a16:creationId xmlns:a16="http://schemas.microsoft.com/office/drawing/2014/main" id="{62A43008-C826-5E99-3E3C-78BAAA7B435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200400"/>
            <a:ext cx="8534400" cy="2819400"/>
          </a:xfrm>
        </p:spPr>
        <p:txBody>
          <a:bodyPr/>
          <a:lstStyle/>
          <a:p>
            <a:r>
              <a:rPr lang="en-US" altLang="en-US" sz="2400" u="sng"/>
              <a:t>Example from website</a:t>
            </a:r>
            <a:r>
              <a:rPr lang="en-US" altLang="en-US" sz="2400"/>
              <a:t>: Geographic isolation splits a population of flies</a:t>
            </a:r>
          </a:p>
          <a:p>
            <a:r>
              <a:rPr lang="en-US" altLang="en-US" sz="2400"/>
              <a:t>Two species evolve in two separate environments</a:t>
            </a:r>
          </a:p>
          <a:p>
            <a:r>
              <a:rPr lang="en-US" altLang="en-US" sz="2400"/>
              <a:t>When brought back together species are now separated by </a:t>
            </a:r>
            <a:r>
              <a:rPr lang="en-US" altLang="en-US" sz="2400" b="1">
                <a:solidFill>
                  <a:srgbClr val="660066"/>
                </a:solidFill>
              </a:rPr>
              <a:t>reproductive isolation</a:t>
            </a:r>
            <a:endParaRPr lang="en-CA" altLang="en-US" sz="2400"/>
          </a:p>
          <a:p>
            <a:r>
              <a:rPr lang="en-US" altLang="en-US" sz="2400"/>
              <a:t>No gene flow is occurring </a:t>
            </a:r>
            <a:r>
              <a:rPr lang="en-US" altLang="en-US" sz="2400">
                <a:sym typeface="Wingdings" panose="05000000000000000000" pitchFamily="2" charset="2"/>
              </a:rPr>
              <a:t> 2 new species have evolved</a:t>
            </a:r>
            <a:endParaRPr lang="en-US" altLang="en-US" sz="2400"/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2792222C-32A7-494C-E854-983F7D685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0"/>
            <a:ext cx="320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Click on picture for hyperlink</a:t>
            </a:r>
            <a:endParaRPr lang="en-CA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C205863-2B9E-EDC7-51D0-C52C00850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80"/>
          </a:solidFill>
        </p:spPr>
        <p:txBody>
          <a:bodyPr/>
          <a:lstStyle/>
          <a:p>
            <a:r>
              <a:rPr lang="en-US" altLang="en-US">
                <a:solidFill>
                  <a:srgbClr val="FFCCFF"/>
                </a:solidFill>
              </a:rPr>
              <a:t>Speciation summary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E559C672-52B9-9630-99AE-5772D55B3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Parts of a population become </a:t>
            </a:r>
            <a:r>
              <a:rPr lang="en-US" altLang="en-US" b="1" i="1">
                <a:solidFill>
                  <a:srgbClr val="A50021"/>
                </a:solidFill>
              </a:rPr>
              <a:t>isolated</a:t>
            </a:r>
            <a:r>
              <a:rPr lang="en-US" altLang="en-US"/>
              <a:t> and have to </a:t>
            </a:r>
            <a:r>
              <a:rPr lang="en-US" altLang="en-US" i="1">
                <a:effectLst>
                  <a:outerShdw blurRad="38100" dist="38100" dir="2700000" algn="tl">
                    <a:srgbClr val="C0C0C0"/>
                  </a:outerShdw>
                </a:effectLst>
              </a:rPr>
              <a:t>adapt to new environment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Selection for specific traits occurs in each environment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</a:t>
            </a:r>
            <a:r>
              <a:rPr lang="en-US" altLang="en-US">
                <a:solidFill>
                  <a:srgbClr val="008000"/>
                </a:solidFill>
              </a:rPr>
              <a:t>new species develops</a:t>
            </a:r>
          </a:p>
          <a:p>
            <a:pPr>
              <a:lnSpc>
                <a:spcPct val="90000"/>
              </a:lnSpc>
            </a:pPr>
            <a:r>
              <a:rPr lang="en-US" altLang="en-US"/>
              <a:t>New species </a:t>
            </a:r>
            <a:r>
              <a:rPr lang="en-US" altLang="en-US">
                <a:solidFill>
                  <a:schemeClr val="accent2"/>
                </a:solidFill>
              </a:rPr>
              <a:t>evolve over a </a:t>
            </a:r>
            <a:r>
              <a:rPr lang="en-US" altLang="en-US" u="sng">
                <a:solidFill>
                  <a:schemeClr val="accent2"/>
                </a:solidFill>
              </a:rPr>
              <a:t>long</a:t>
            </a:r>
            <a:r>
              <a:rPr lang="en-US" altLang="en-US">
                <a:solidFill>
                  <a:schemeClr val="accent2"/>
                </a:solidFill>
              </a:rPr>
              <a:t> period of time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Very hard to say exact moment in time when new species 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CECC484-42F8-512C-C4FE-AF776AEAB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b="1">
                <a:solidFill>
                  <a:schemeClr val="accent1"/>
                </a:solidFill>
              </a:rPr>
              <a:t>Polyploidy</a:t>
            </a:r>
            <a:endParaRPr lang="en-CA" altLang="en-US" b="1">
              <a:solidFill>
                <a:schemeClr val="accent1"/>
              </a:solidFill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40A9CC8-1A58-210E-9224-627332C38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altLang="en-US" sz="2800"/>
              <a:t>Polyploidy </a:t>
            </a:r>
            <a:r>
              <a:rPr lang="en-US" altLang="en-US" sz="2800">
                <a:sym typeface="Wingdings" panose="05000000000000000000" pitchFamily="2" charset="2"/>
              </a:rPr>
              <a:t> </a:t>
            </a:r>
            <a:r>
              <a:rPr lang="en-US" altLang="en-US" sz="2400" b="1">
                <a:sym typeface="Wingdings" panose="05000000000000000000" pitchFamily="2" charset="2"/>
              </a:rPr>
              <a:t>condition in which an organism carries </a:t>
            </a:r>
            <a:r>
              <a:rPr lang="en-US" altLang="en-US" sz="2400" b="1">
                <a:solidFill>
                  <a:srgbClr val="FF6600"/>
                </a:solidFill>
                <a:sym typeface="Wingdings" panose="05000000000000000000" pitchFamily="2" charset="2"/>
              </a:rPr>
              <a:t>more than</a:t>
            </a:r>
            <a:r>
              <a:rPr lang="en-US" altLang="en-US" sz="2400" b="1">
                <a:sym typeface="Wingdings" panose="05000000000000000000" pitchFamily="2" charset="2"/>
              </a:rPr>
              <a:t> </a:t>
            </a:r>
            <a:r>
              <a:rPr lang="en-US" altLang="en-US" sz="2400" b="1">
                <a:solidFill>
                  <a:srgbClr val="FF6600"/>
                </a:solidFill>
                <a:sym typeface="Wingdings" panose="05000000000000000000" pitchFamily="2" charset="2"/>
              </a:rPr>
              <a:t>2 complete sets of chromosomes</a:t>
            </a:r>
          </a:p>
          <a:p>
            <a:r>
              <a:rPr lang="en-US" altLang="en-US" sz="2800">
                <a:sym typeface="Wingdings" panose="05000000000000000000" pitchFamily="2" charset="2"/>
              </a:rPr>
              <a:t>Uncommon in animals but </a:t>
            </a:r>
            <a:r>
              <a:rPr lang="en-US" altLang="en-US" sz="2800">
                <a:solidFill>
                  <a:srgbClr val="008000"/>
                </a:solidFill>
                <a:sym typeface="Wingdings" panose="05000000000000000000" pitchFamily="2" charset="2"/>
              </a:rPr>
              <a:t>common in plants</a:t>
            </a:r>
          </a:p>
          <a:p>
            <a:r>
              <a:rPr lang="en-US" altLang="en-US" sz="2800">
                <a:sym typeface="Wingdings" panose="05000000000000000000" pitchFamily="2" charset="2"/>
              </a:rPr>
              <a:t>Produces </a:t>
            </a:r>
            <a:r>
              <a:rPr lang="en-US" altLang="en-US" sz="2800" b="1" i="1" u="sng">
                <a:solidFill>
                  <a:srgbClr val="003300"/>
                </a:solidFill>
                <a:sym typeface="Wingdings" panose="05000000000000000000" pitchFamily="2" charset="2"/>
              </a:rPr>
              <a:t>hardier and larger varieties</a:t>
            </a:r>
            <a:r>
              <a:rPr lang="en-US" altLang="en-US" sz="2800">
                <a:sym typeface="Wingdings" panose="05000000000000000000" pitchFamily="2" charset="2"/>
              </a:rPr>
              <a:t> of grains, fruits and other plants</a:t>
            </a:r>
          </a:p>
          <a:p>
            <a:pPr lvl="2"/>
            <a:r>
              <a:rPr lang="en-US" altLang="en-US" sz="2000"/>
              <a:t>Why might this be useful?</a:t>
            </a:r>
          </a:p>
          <a:p>
            <a:r>
              <a:rPr lang="en-US" altLang="en-US" sz="2800">
                <a:sym typeface="Wingdings" panose="05000000000000000000" pitchFamily="2" charset="2"/>
              </a:rPr>
              <a:t>Polyploids can </a:t>
            </a:r>
            <a:r>
              <a:rPr lang="en-US" altLang="en-US" sz="2800" b="1">
                <a:solidFill>
                  <a:srgbClr val="660066"/>
                </a:solidFill>
                <a:sym typeface="Wingdings" panose="05000000000000000000" pitchFamily="2" charset="2"/>
              </a:rPr>
              <a:t>mate with each other but not with members of the parental generation</a:t>
            </a:r>
          </a:p>
          <a:p>
            <a:pPr lvl="2"/>
            <a:r>
              <a:rPr lang="en-US" altLang="en-US" sz="2000">
                <a:sym typeface="Wingdings" panose="05000000000000000000" pitchFamily="2" charset="2"/>
              </a:rPr>
              <a:t>Why??</a:t>
            </a:r>
          </a:p>
          <a:p>
            <a:pPr lvl="3"/>
            <a:r>
              <a:rPr lang="en-US" altLang="en-US" sz="1800">
                <a:solidFill>
                  <a:srgbClr val="660066"/>
                </a:solidFill>
                <a:sym typeface="Wingdings" panose="05000000000000000000" pitchFamily="2" charset="2"/>
              </a:rPr>
              <a:t>Different chromosome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>
            <a:hlinkClick r:id="rId2"/>
            <a:extLst>
              <a:ext uri="{FF2B5EF4-FFF2-40B4-BE49-F238E27FC236}">
                <a16:creationId xmlns:a16="http://schemas.microsoft.com/office/drawing/2014/main" id="{159CA3F1-9C40-1F21-1324-67D3C5EF82F1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14338"/>
            <a:ext cx="7772400" cy="54641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>
            <a:extLst>
              <a:ext uri="{FF2B5EF4-FFF2-40B4-BE49-F238E27FC236}">
                <a16:creationId xmlns:a16="http://schemas.microsoft.com/office/drawing/2014/main" id="{C8835ED3-9E44-A8BD-5D74-24A06F82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81000"/>
            <a:ext cx="4205287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E41CE56-6520-63CD-6BAA-7C9607A4F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8000"/>
          </a:solidFill>
        </p:spPr>
        <p:txBody>
          <a:bodyPr/>
          <a:lstStyle/>
          <a:p>
            <a:r>
              <a:rPr lang="en-US" altLang="en-US">
                <a:solidFill>
                  <a:srgbClr val="99FF99"/>
                </a:solidFill>
              </a:rPr>
              <a:t>Adaptations</a:t>
            </a:r>
            <a:endParaRPr lang="en-CA" altLang="en-US">
              <a:solidFill>
                <a:srgbClr val="99FF99"/>
              </a:solidFill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94F972D-31DE-75C9-3B62-FF608592F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3886200"/>
          </a:xfrm>
        </p:spPr>
        <p:txBody>
          <a:bodyPr/>
          <a:lstStyle/>
          <a:p>
            <a:r>
              <a:rPr lang="en-US" altLang="en-US"/>
              <a:t>Adaptations </a:t>
            </a:r>
            <a:r>
              <a:rPr lang="en-US" altLang="en-US">
                <a:sym typeface="Wingdings" panose="05000000000000000000" pitchFamily="2" charset="2"/>
              </a:rPr>
              <a:t> </a:t>
            </a:r>
            <a:r>
              <a:rPr lang="en-US" altLang="en-US" b="1" i="1">
                <a:solidFill>
                  <a:srgbClr val="660066"/>
                </a:solidFill>
                <a:sym typeface="Wingdings" panose="05000000000000000000" pitchFamily="2" charset="2"/>
              </a:rPr>
              <a:t>inherited traits</a:t>
            </a:r>
            <a:r>
              <a:rPr lang="en-US" altLang="en-US">
                <a:sym typeface="Wingdings" panose="05000000000000000000" pitchFamily="2" charset="2"/>
              </a:rPr>
              <a:t> that improve the chances of survival and reproduction of organisms</a:t>
            </a:r>
          </a:p>
          <a:p>
            <a:r>
              <a:rPr lang="en-US" altLang="en-US">
                <a:sym typeface="Wingdings" panose="05000000000000000000" pitchFamily="2" charset="2"/>
              </a:rPr>
              <a:t>3 types</a:t>
            </a:r>
          </a:p>
          <a:p>
            <a:pPr lvl="2"/>
            <a:r>
              <a:rPr lang="en-US" altLang="en-US" sz="2800">
                <a:solidFill>
                  <a:srgbClr val="660066"/>
                </a:solidFill>
              </a:rPr>
              <a:t>Physical Adaptations</a:t>
            </a:r>
          </a:p>
          <a:p>
            <a:pPr lvl="2"/>
            <a:r>
              <a:rPr lang="en-US" altLang="en-US" sz="2800">
                <a:solidFill>
                  <a:schemeClr val="accent2"/>
                </a:solidFill>
              </a:rPr>
              <a:t>Behavioural Adaptations</a:t>
            </a:r>
          </a:p>
          <a:p>
            <a:pPr lvl="2"/>
            <a:r>
              <a:rPr lang="en-US" altLang="en-US" sz="2800">
                <a:solidFill>
                  <a:srgbClr val="FF6600"/>
                </a:solidFill>
              </a:rPr>
              <a:t>Physiological Adaptations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1435391-C70F-CFF0-484E-5144D2414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80"/>
          </a:solidFill>
        </p:spPr>
        <p:txBody>
          <a:bodyPr/>
          <a:lstStyle/>
          <a:p>
            <a:r>
              <a:rPr lang="en-US" altLang="en-US">
                <a:solidFill>
                  <a:srgbClr val="FFCCFF"/>
                </a:solidFill>
              </a:rPr>
              <a:t>Physical Adaptations</a:t>
            </a:r>
            <a:endParaRPr lang="en-CA" altLang="en-US">
              <a:solidFill>
                <a:srgbClr val="FFCCFF"/>
              </a:solidFill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B83933A-9D85-3941-18A8-884CB437B0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/>
          </a:p>
          <a:p>
            <a:r>
              <a:rPr lang="en-US" altLang="en-US" sz="2800">
                <a:solidFill>
                  <a:srgbClr val="008000"/>
                </a:solidFill>
              </a:rPr>
              <a:t>Structural adaptations</a:t>
            </a:r>
          </a:p>
          <a:p>
            <a:r>
              <a:rPr lang="en-US" altLang="en-US" sz="2800"/>
              <a:t>In birds</a:t>
            </a:r>
          </a:p>
          <a:p>
            <a:pPr lvl="2"/>
            <a:r>
              <a:rPr lang="en-US" altLang="en-US" sz="2000"/>
              <a:t>Wings</a:t>
            </a:r>
          </a:p>
          <a:p>
            <a:pPr lvl="2"/>
            <a:r>
              <a:rPr lang="en-US" altLang="en-US" sz="2000"/>
              <a:t>Feathers</a:t>
            </a:r>
          </a:p>
          <a:p>
            <a:r>
              <a:rPr lang="en-US" altLang="en-US" sz="2800"/>
              <a:t>‘Opposable thumb’ in Panda Bears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61CC28A5-8CBC-EE0A-12A0-AA897716B16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52600"/>
            <a:ext cx="434975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CCD5DE2-EF5A-82C9-A2E8-630CA4105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0080"/>
          </a:solidFill>
        </p:spPr>
        <p:txBody>
          <a:bodyPr/>
          <a:lstStyle/>
          <a:p>
            <a:r>
              <a:rPr lang="en-US" altLang="en-US">
                <a:solidFill>
                  <a:srgbClr val="99CCFF"/>
                </a:solidFill>
              </a:rPr>
              <a:t>Behavioural adaptations</a:t>
            </a:r>
            <a:endParaRPr lang="en-CA" altLang="en-US">
              <a:solidFill>
                <a:srgbClr val="99CCFF"/>
              </a:solidFill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932CA5F2-574E-699E-D9A5-9646688822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62600" y="1981200"/>
            <a:ext cx="3352800" cy="3810000"/>
          </a:xfrm>
        </p:spPr>
        <p:txBody>
          <a:bodyPr/>
          <a:lstStyle/>
          <a:p>
            <a:r>
              <a:rPr lang="en-US" altLang="en-US" sz="2800"/>
              <a:t>Courtship</a:t>
            </a:r>
          </a:p>
          <a:p>
            <a:r>
              <a:rPr lang="en-US" altLang="en-US" sz="2800"/>
              <a:t>Migration</a:t>
            </a:r>
          </a:p>
          <a:p>
            <a:r>
              <a:rPr lang="en-US" altLang="en-US" sz="2800"/>
              <a:t>Nocturnalism</a:t>
            </a:r>
          </a:p>
          <a:p>
            <a:r>
              <a:rPr lang="en-US" altLang="en-US" sz="2800"/>
              <a:t>Hibernation</a:t>
            </a:r>
          </a:p>
          <a:p>
            <a:r>
              <a:rPr lang="en-US" altLang="en-US" sz="2800"/>
              <a:t>Aestivation (estivation)</a:t>
            </a:r>
            <a:endParaRPr lang="en-CA" altLang="en-US" sz="2800"/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B4BEFA57-81FF-47E3-39F3-93A2E14469F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81200"/>
            <a:ext cx="5486400" cy="3840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2F2FFD8-460E-356A-9A2E-E16C62E740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6666"/>
          </a:solidFill>
        </p:spPr>
        <p:txBody>
          <a:bodyPr/>
          <a:lstStyle/>
          <a:p>
            <a:r>
              <a:rPr lang="en-US" altLang="en-US">
                <a:solidFill>
                  <a:srgbClr val="CCFFFF"/>
                </a:solidFill>
              </a:rPr>
              <a:t>Mitochondrial DNA &amp; Evolution</a:t>
            </a:r>
            <a:endParaRPr lang="en-CA" altLang="en-US">
              <a:solidFill>
                <a:srgbClr val="CCFFFF"/>
              </a:solidFill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3213BE8-B35B-98ED-7033-6449032F03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629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Mitochondria</a:t>
            </a:r>
            <a:r>
              <a:rPr lang="en-US" altLang="en-US"/>
              <a:t> </a:t>
            </a:r>
            <a:r>
              <a:rPr lang="en-US" altLang="en-US">
                <a:sym typeface="Wingdings" panose="05000000000000000000" pitchFamily="2" charset="2"/>
              </a:rPr>
              <a:t> the </a:t>
            </a:r>
            <a:r>
              <a:rPr lang="en-US" altLang="en-US">
                <a:solidFill>
                  <a:srgbClr val="000066"/>
                </a:solidFill>
                <a:sym typeface="Wingdings" panose="05000000000000000000" pitchFamily="2" charset="2"/>
              </a:rPr>
              <a:t>“power plant”</a:t>
            </a:r>
            <a:r>
              <a:rPr lang="en-US" altLang="en-US">
                <a:sym typeface="Wingdings" panose="05000000000000000000" pitchFamily="2" charset="2"/>
              </a:rPr>
              <a:t> of the cell (production of ATP – fuel for cell activity)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Wingdings" panose="05000000000000000000" pitchFamily="2" charset="2"/>
              </a:rPr>
              <a:t>Mitochondria </a:t>
            </a:r>
            <a:r>
              <a:rPr lang="en-US" altLang="en-US">
                <a:solidFill>
                  <a:srgbClr val="008000"/>
                </a:solidFill>
                <a:sym typeface="Wingdings" panose="05000000000000000000" pitchFamily="2" charset="2"/>
              </a:rPr>
              <a:t>contain their own DNA</a:t>
            </a:r>
            <a:r>
              <a:rPr lang="en-US" altLang="en-US">
                <a:sym typeface="Wingdings" panose="05000000000000000000" pitchFamily="2" charset="2"/>
              </a:rPr>
              <a:t> (mtDNA)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ym typeface="Wingdings" panose="05000000000000000000" pitchFamily="2" charset="2"/>
              </a:rPr>
              <a:t>mtDNA forms in small looping chains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Since mitochondria contain DNA, can be used to study </a:t>
            </a:r>
            <a:r>
              <a:rPr lang="en-US" altLang="en-US">
                <a:solidFill>
                  <a:srgbClr val="6600FF"/>
                </a:solidFill>
              </a:rPr>
              <a:t>evolutionary relationships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0D38EB06-1710-D2CB-4329-B186847E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5908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BA24AFB2-8A80-E444-3236-DED213A6A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2222500"/>
            <a:ext cx="2057400" cy="3783013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sz="2000" b="1"/>
              <a:t>We get our mtDNA from our mother.</a:t>
            </a:r>
            <a:r>
              <a:rPr lang="en-US" altLang="en-US" b="1"/>
              <a:t>  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b="1"/>
              <a:t>The mtDNA in our cells comes from the cytoplasm of the mothers egg.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b="1"/>
              <a:t>The mtDNA is less affected by mutations than nuclear DNA.</a:t>
            </a:r>
            <a:endParaRPr lang="en-US" altLang="en-US"/>
          </a:p>
        </p:txBody>
      </p:sp>
      <p:sp>
        <p:nvSpPr>
          <p:cNvPr id="13318" name="Line 6">
            <a:extLst>
              <a:ext uri="{FF2B5EF4-FFF2-40B4-BE49-F238E27FC236}">
                <a16:creationId xmlns:a16="http://schemas.microsoft.com/office/drawing/2014/main" id="{0017F766-600D-7D8A-6336-43AF37325C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590800"/>
            <a:ext cx="457200" cy="457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bldLvl="5"/>
      <p:bldP spid="133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D4D766D-CD04-39C6-2721-D8A13555D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/>
          </a:solidFill>
        </p:spPr>
        <p:txBody>
          <a:bodyPr/>
          <a:lstStyle/>
          <a:p>
            <a:r>
              <a:rPr lang="en-US" altLang="en-US">
                <a:solidFill>
                  <a:srgbClr val="FF6600"/>
                </a:solidFill>
              </a:rPr>
              <a:t>Physiological adaptations</a:t>
            </a:r>
            <a:endParaRPr lang="en-CA" altLang="en-US">
              <a:solidFill>
                <a:srgbClr val="FF6600"/>
              </a:solidFill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8393A573-95DF-1DC5-D758-1AB654F582F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i="1">
                <a:solidFill>
                  <a:srgbClr val="660066"/>
                </a:solidFill>
              </a:rPr>
              <a:t>Pheromones</a:t>
            </a:r>
            <a:r>
              <a:rPr lang="en-US" altLang="en-US" sz="2400"/>
              <a:t> – chemicals secreted by organisms to attract or repel other organisms</a:t>
            </a:r>
          </a:p>
          <a:p>
            <a:pPr lvl="2">
              <a:lnSpc>
                <a:spcPct val="80000"/>
              </a:lnSpc>
            </a:pPr>
            <a:r>
              <a:rPr lang="en-US" altLang="en-US" sz="1800"/>
              <a:t>Sexual attractants</a:t>
            </a:r>
          </a:p>
          <a:p>
            <a:pPr lvl="2">
              <a:lnSpc>
                <a:spcPct val="80000"/>
              </a:lnSpc>
            </a:pPr>
            <a:r>
              <a:rPr lang="en-US" altLang="en-US" sz="1800"/>
              <a:t>Alarms</a:t>
            </a:r>
          </a:p>
          <a:p>
            <a:pPr>
              <a:lnSpc>
                <a:spcPct val="80000"/>
              </a:lnSpc>
            </a:pPr>
            <a:r>
              <a:rPr lang="en-US" altLang="en-US" sz="2400" b="1" i="1">
                <a:solidFill>
                  <a:srgbClr val="A50021"/>
                </a:solidFill>
              </a:rPr>
              <a:t>Enzymes</a:t>
            </a:r>
            <a:r>
              <a:rPr lang="en-US" altLang="en-US" sz="2400"/>
              <a:t> – control bodily functions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Eg. Secretion of venom by snakes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Eg. Production of toxins by plants (ie. poison ivy) &amp; animals (ie. skunk)</a:t>
            </a:r>
            <a:endParaRPr lang="en-CA" altLang="en-US" sz="2400"/>
          </a:p>
        </p:txBody>
      </p:sp>
      <p:pic>
        <p:nvPicPr>
          <p:cNvPr id="11270" name="Picture 6">
            <a:hlinkClick r:id="rId2"/>
            <a:extLst>
              <a:ext uri="{FF2B5EF4-FFF2-40B4-BE49-F238E27FC236}">
                <a16:creationId xmlns:a16="http://schemas.microsoft.com/office/drawing/2014/main" id="{F66FE4FD-87BA-717A-22FA-68BF4AFE933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495800" cy="414337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8CF69EA-103A-A5DC-AD46-C1335BE1C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00"/>
          </a:solidFill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Difference between Lamarck and Darwin</a:t>
            </a:r>
            <a:endParaRPr lang="en-CA" altLang="en-US" sz="4000">
              <a:solidFill>
                <a:schemeClr val="bg1"/>
              </a:solidFill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0B292A4-D43B-7848-77F5-25CA6AD7B78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>
                <a:solidFill>
                  <a:srgbClr val="FF6600"/>
                </a:solidFill>
              </a:rPr>
              <a:t>LAMARCK</a:t>
            </a:r>
          </a:p>
          <a:p>
            <a:r>
              <a:rPr lang="en-US" altLang="en-US" sz="2800"/>
              <a:t>New species form because of </a:t>
            </a:r>
            <a:r>
              <a:rPr lang="en-US" altLang="en-US" sz="2800" i="1">
                <a:solidFill>
                  <a:srgbClr val="660066"/>
                </a:solidFill>
              </a:rPr>
              <a:t>acquired characteristics</a:t>
            </a:r>
          </a:p>
          <a:p>
            <a:r>
              <a:rPr lang="en-US" altLang="en-US" sz="2800"/>
              <a:t>Giraffes have long necks b/c over the years their necks were stretched from reaching for leaves on tall branches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0B789AF7-7EF2-363C-3276-D55260502E4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DARWIN</a:t>
            </a:r>
          </a:p>
          <a:p>
            <a:r>
              <a:rPr lang="en-US" altLang="en-US" sz="2800"/>
              <a:t>New species form because of </a:t>
            </a:r>
            <a:r>
              <a:rPr lang="en-US" altLang="en-US" sz="2800" i="1">
                <a:solidFill>
                  <a:srgbClr val="660066"/>
                </a:solidFill>
              </a:rPr>
              <a:t>evolution</a:t>
            </a:r>
          </a:p>
          <a:p>
            <a:r>
              <a:rPr lang="en-US" altLang="en-US" sz="2800"/>
              <a:t>Giraffes have long necks b/c a mutated form of neck length was selected for when only leaves on tall trees were available for food</a:t>
            </a:r>
          </a:p>
        </p:txBody>
      </p:sp>
      <p:sp>
        <p:nvSpPr>
          <p:cNvPr id="38919" name="WordArt 7">
            <a:extLst>
              <a:ext uri="{FF2B5EF4-FFF2-40B4-BE49-F238E27FC236}">
                <a16:creationId xmlns:a16="http://schemas.microsoft.com/office/drawing/2014/main" id="{7F9E80B2-B410-4252-C1BB-B99CAB5994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3276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Invalid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763000" cy="2460625"/>
          </a:xfrm>
          <a:solidFill>
            <a:srgbClr val="00B05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tx1"/>
                </a:solidFill>
                <a:cs typeface="Times New Roman" pitchFamily="18" charset="0"/>
              </a:rPr>
              <a:t>21.2 Changes in Gene Pools</a:t>
            </a:r>
            <a:endParaRPr lang="en-CA" sz="8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57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i="1" dirty="0"/>
              <a:t>Curricular Outcomes Discussed: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066800"/>
          <a:ext cx="8915400" cy="2103438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30–D1.2k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750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"/>
                      </a:pPr>
                      <a:r>
                        <a:rPr lang="en-US" sz="2400" dirty="0">
                          <a:effectLst/>
                        </a:rPr>
                        <a:t>describe the factors that cause the diversity in the gene pool to change; i.e., natural selection, genetic drift, gene flow, nonrandom mating, bottleneck effect, founder effect, migration, mutation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3276600"/>
          <a:ext cx="8915400" cy="178276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1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30–D1.4k 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141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"/>
                      </a:pPr>
                      <a:r>
                        <a:rPr lang="en-US" sz="2400" dirty="0">
                          <a:effectLst/>
                        </a:rPr>
                        <a:t>describe the molecular basis of gene-pool change and the significance of these changes over time; i.e., mutations and natural selection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225" y="2667000"/>
            <a:ext cx="9144000" cy="46355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225" y="3138488"/>
            <a:ext cx="9144000" cy="1492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1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i="1" dirty="0">
                <a:solidFill>
                  <a:schemeClr val="bg1"/>
                </a:solidFill>
                <a:cs typeface="Times New Roman" pitchFamily="18" charset="0"/>
              </a:rPr>
              <a:t>21.2 Changes in Gene Pools</a:t>
            </a:r>
            <a:endParaRPr lang="en-US" sz="4800" i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225" y="990600"/>
            <a:ext cx="9144000" cy="5867400"/>
          </a:xfrm>
        </p:spPr>
        <p:txBody>
          <a:bodyPr rtlCol="0">
            <a:normAutofit/>
          </a:bodyPr>
          <a:lstStyle/>
          <a:p>
            <a:pPr marL="3825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dirty="0">
                <a:cs typeface="Times New Roman" pitchFamily="18" charset="0"/>
              </a:rPr>
              <a:t>A population gene pool is very unstable</a:t>
            </a:r>
          </a:p>
          <a:p>
            <a:pPr marL="382588" lvl="1" indent="-3825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dirty="0">
                <a:cs typeface="Times New Roman" pitchFamily="18" charset="0"/>
              </a:rPr>
              <a:t>It is constantly influenced by external factors - intentionally ignored by H - W</a:t>
            </a:r>
          </a:p>
          <a:p>
            <a:pPr marL="3825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200" dirty="0">
                <a:cs typeface="Times New Roman" pitchFamily="18" charset="0"/>
              </a:rPr>
              <a:t>Factors that bring about evolutionary change include mutations, genetic drift, migration (gene flow) and natural selection</a:t>
            </a:r>
          </a:p>
          <a:p>
            <a:pPr marL="39688" indent="0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1.  Mutations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3825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endParaRPr lang="en-US" sz="2200" dirty="0">
              <a:cs typeface="Times New Roman" pitchFamily="18" charset="0"/>
            </a:endParaRPr>
          </a:p>
          <a:p>
            <a:pPr marL="3825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dirty="0">
                <a:cs typeface="Times New Roman" pitchFamily="18" charset="0"/>
              </a:rPr>
              <a:t>Changes in the genetic makeup of an organism</a:t>
            </a:r>
          </a:p>
          <a:p>
            <a:pPr marL="3825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dirty="0">
                <a:cs typeface="Times New Roman" pitchFamily="18" charset="0"/>
              </a:rPr>
              <a:t>An inheritable mutation has the potential to affect an entire population</a:t>
            </a:r>
          </a:p>
          <a:p>
            <a:pPr marL="3825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dirty="0">
                <a:cs typeface="Times New Roman" pitchFamily="18" charset="0"/>
              </a:rPr>
              <a:t>Occur in a cell as it undergoes meiosis </a:t>
            </a:r>
          </a:p>
          <a:p>
            <a:pPr marL="3825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u="sng" dirty="0">
                <a:solidFill>
                  <a:srgbClr val="FF0000"/>
                </a:solidFill>
                <a:cs typeface="Times New Roman" pitchFamily="18" charset="0"/>
              </a:rPr>
              <a:t>2 types</a:t>
            </a:r>
            <a:r>
              <a:rPr lang="en-US" sz="2200" dirty="0">
                <a:cs typeface="Times New Roman" pitchFamily="18" charset="0"/>
              </a:rPr>
              <a:t>: </a:t>
            </a:r>
          </a:p>
          <a:p>
            <a:pPr marL="382588" lvl="1" indent="-382588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200" b="1" i="1" dirty="0">
                <a:cs typeface="Times New Roman" pitchFamily="18" charset="0"/>
              </a:rPr>
              <a:t>a.) Chromosomal mutation</a:t>
            </a:r>
            <a:r>
              <a:rPr lang="en-US" sz="2200" i="1" dirty="0">
                <a:cs typeface="Times New Roman" pitchFamily="18" charset="0"/>
              </a:rPr>
              <a:t> - </a:t>
            </a:r>
            <a:r>
              <a:rPr lang="en-US" sz="2200" dirty="0">
                <a:cs typeface="Times New Roman" pitchFamily="18" charset="0"/>
              </a:rPr>
              <a:t>resulting gamete will either lack a particular chromosome or gain an extra one</a:t>
            </a:r>
          </a:p>
          <a:p>
            <a:pPr lvl="2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dirty="0">
                <a:cs typeface="Times New Roman" pitchFamily="18" charset="0"/>
              </a:rPr>
              <a:t>Down syndrome</a:t>
            </a:r>
            <a:endParaRPr lang="en-US" dirty="0"/>
          </a:p>
          <a:p>
            <a:pPr marL="382588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en-US" sz="2200" dirty="0"/>
          </a:p>
          <a:p>
            <a:pPr marL="382588" eaLnBrk="1" fontAlgn="auto" hangingPunct="1">
              <a:lnSpc>
                <a:spcPct val="8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7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decel="100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b="1" i="1" dirty="0">
                <a:cs typeface="Times New Roman" pitchFamily="18" charset="0"/>
              </a:rPr>
              <a:t>b.) </a:t>
            </a:r>
            <a:r>
              <a:rPr lang="en-US" sz="2200" b="1" i="1" dirty="0">
                <a:cs typeface="Times New Roman" pitchFamily="18" charset="0"/>
              </a:rPr>
              <a:t>Gene mutation</a:t>
            </a:r>
            <a:r>
              <a:rPr lang="en-US" sz="2200" i="1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results from a chemical change inside an individual gene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Rearrangement of or damage to bases in DNA molecule</a:t>
            </a:r>
          </a:p>
          <a:p>
            <a:pPr lvl="1" eaLnBrk="1" hangingPunct="1">
              <a:spcBef>
                <a:spcPts val="6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Sickle-cell anemia, cystic fibrosis</a:t>
            </a:r>
            <a:endParaRPr lang="en-US" dirty="0"/>
          </a:p>
          <a:p>
            <a:pPr eaLnBrk="1" hangingPunct="1">
              <a:spcBef>
                <a:spcPts val="600"/>
              </a:spcBef>
            </a:pPr>
            <a:r>
              <a:rPr lang="en-US" dirty="0">
                <a:cs typeface="Times New Roman" pitchFamily="18" charset="0"/>
              </a:rPr>
              <a:t>Mutations are a source of variation and evolution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endParaRPr lang="en-US" dirty="0">
              <a:cs typeface="Times New Roman" pitchFamily="18" charset="0"/>
            </a:endParaRP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7AA4D8-6678-6750-3322-6300CD3A958E}"/>
              </a:ext>
            </a:extLst>
          </p:cNvPr>
          <p:cNvSpPr/>
          <p:nvPr/>
        </p:nvSpPr>
        <p:spPr>
          <a:xfrm>
            <a:off x="-1509" y="0"/>
            <a:ext cx="9132683" cy="68580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826" y="0"/>
            <a:ext cx="9144000" cy="762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ieHmkBold"/>
                <a:cs typeface="Times New Roman" pitchFamily="18" charset="0"/>
              </a:rPr>
              <a:t>   2.  Migration (Gene Flow)</a:t>
            </a:r>
            <a:endParaRPr lang="en-CA" sz="3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nieHmkBold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8540F8BB-76C3-4F36-ADE1-400F27160EE1}" type="slidenum">
              <a:rPr lang="en-US" sz="1200" smtClean="0">
                <a:solidFill>
                  <a:schemeClr val="tx2"/>
                </a:solidFill>
              </a:rPr>
              <a:pPr eaLnBrk="1" hangingPunct="1"/>
              <a:t>26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927350"/>
            <a:ext cx="9166225" cy="577850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08375"/>
            <a:ext cx="9166225" cy="1492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839787"/>
            <a:ext cx="9144000" cy="5486400"/>
          </a:xfrm>
        </p:spPr>
        <p:txBody>
          <a:bodyPr rtlCol="0">
            <a:normAutofit fontScale="85000" lnSpcReduction="10000"/>
          </a:bodyPr>
          <a:lstStyle/>
          <a:p>
            <a:pPr marL="531813" indent="-49530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>
                <a:cs typeface="Times New Roman" pitchFamily="18" charset="0"/>
              </a:rPr>
              <a:t>Movement of members of a species into (</a:t>
            </a:r>
            <a:r>
              <a:rPr lang="en-US" b="1" dirty="0">
                <a:cs typeface="Times New Roman" pitchFamily="18" charset="0"/>
              </a:rPr>
              <a:t>immigration</a:t>
            </a:r>
            <a:r>
              <a:rPr lang="en-US" dirty="0">
                <a:cs typeface="Times New Roman" pitchFamily="18" charset="0"/>
              </a:rPr>
              <a:t>) or out of (</a:t>
            </a:r>
            <a:r>
              <a:rPr lang="en-US" b="1" dirty="0">
                <a:cs typeface="Times New Roman" pitchFamily="18" charset="0"/>
              </a:rPr>
              <a:t>emigration</a:t>
            </a:r>
            <a:r>
              <a:rPr lang="en-US" dirty="0">
                <a:cs typeface="Times New Roman" pitchFamily="18" charset="0"/>
              </a:rPr>
              <a:t>) a population alters its equilibrium</a:t>
            </a:r>
          </a:p>
          <a:p>
            <a:pPr marL="868363" lvl="1" indent="-41910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cs typeface="Times New Roman" pitchFamily="18" charset="0"/>
              </a:rPr>
              <a:t>Immigration - </a:t>
            </a:r>
            <a:r>
              <a:rPr lang="en-US" dirty="0">
                <a:cs typeface="Times New Roman" pitchFamily="18" charset="0"/>
              </a:rPr>
              <a:t>new genes are added to existing gene pool</a:t>
            </a:r>
          </a:p>
          <a:p>
            <a:pPr marL="868363" lvl="1" indent="-41910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b="1" dirty="0">
                <a:cs typeface="Times New Roman" pitchFamily="18" charset="0"/>
              </a:rPr>
              <a:t>Emigration </a:t>
            </a:r>
            <a:r>
              <a:rPr lang="en-US" dirty="0">
                <a:cs typeface="Times New Roman" pitchFamily="18" charset="0"/>
              </a:rPr>
              <a:t>- genes are removed</a:t>
            </a:r>
          </a:p>
          <a:p>
            <a:pPr marL="36513" indent="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Gene pool of original population changes</a:t>
            </a:r>
          </a:p>
          <a:p>
            <a:pPr marL="36513" indent="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nieHmkBold" pitchFamily="2" charset="0"/>
              </a:rPr>
              <a:t>3. Non – random mating or Sexual selection</a:t>
            </a:r>
          </a:p>
          <a:p>
            <a:pPr marL="531813" indent="-49530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Non - random mating means there is a choice of which males will mate with which females, or vice versa</a:t>
            </a:r>
          </a:p>
          <a:p>
            <a:pPr marL="531813" indent="-49530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In animal populations, individuals choose mates based on physical or behavioral traits </a:t>
            </a:r>
          </a:p>
          <a:p>
            <a:pPr marL="868363" lvl="1" indent="-41910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Sexual Dimorphism</a:t>
            </a:r>
          </a:p>
          <a:p>
            <a:pPr marL="1150938" lvl="2" indent="-41910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dirty="0">
                <a:hlinkClick r:id="rId3"/>
              </a:rPr>
              <a:t>Blue footed </a:t>
            </a:r>
            <a:r>
              <a:rPr lang="en-US" dirty="0" err="1">
                <a:hlinkClick r:id="rId3"/>
              </a:rPr>
              <a:t>boobie</a:t>
            </a:r>
            <a:r>
              <a:rPr lang="en-US" dirty="0">
                <a:hlinkClick r:id="rId3"/>
              </a:rPr>
              <a:t> dance </a:t>
            </a:r>
            <a:endParaRPr lang="en-US" dirty="0"/>
          </a:p>
          <a:p>
            <a:pPr marL="1150938" lvl="2" indent="-419100" algn="just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n-US" dirty="0"/>
              <a:t>Other examples?</a:t>
            </a:r>
          </a:p>
          <a:p>
            <a:pPr marL="1385888" lvl="3" indent="-342900" eaLnBrk="1" fontAlgn="auto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4"/>
              </a:buClr>
              <a:buFontTx/>
              <a:buChar char="•"/>
              <a:defRPr/>
            </a:pPr>
            <a:endParaRPr lang="en-US" sz="2400" dirty="0"/>
          </a:p>
          <a:p>
            <a:pPr marL="531813" indent="-4953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435B24-33B1-DA5F-6AAD-F78D666D358A}"/>
              </a:ext>
            </a:extLst>
          </p:cNvPr>
          <p:cNvSpPr/>
          <p:nvPr/>
        </p:nvSpPr>
        <p:spPr>
          <a:xfrm>
            <a:off x="-22225" y="685800"/>
            <a:ext cx="9166225" cy="1492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-1"/>
            <a:ext cx="9163049" cy="6858001"/>
          </a:xfrm>
        </p:spPr>
      </p:pic>
      <p:sp>
        <p:nvSpPr>
          <p:cNvPr id="3" name="TextBox 2"/>
          <p:cNvSpPr txBox="1"/>
          <p:nvPr/>
        </p:nvSpPr>
        <p:spPr>
          <a:xfrm>
            <a:off x="219072" y="5464294"/>
            <a:ext cx="2066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hlinkClick r:id="rId3"/>
              </a:rPr>
              <a:t>Boobie dance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75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blue-footed-boobie-galapagos-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060" y="228600"/>
            <a:ext cx="18224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7" descr="Animals%20Red%20footed%20boobie%2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228600"/>
            <a:ext cx="28194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 descr="Genetic and molecular insights into the development and evolution of sexual dimorph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338513"/>
            <a:ext cx="5715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25651" y="914400"/>
            <a:ext cx="30480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CA" sz="1200" dirty="0"/>
              <a:t>A general feature of animals is the differentiation of the two sexes both morphologically and behaviourally. Here we refer to these characteristics as sexually dimorphic traits. A common type of sexually dimorphic trait is the elaborate modification of male morphology, such as the horns of many beetle species (</a:t>
            </a:r>
            <a:r>
              <a:rPr lang="en-CA" sz="1200" i="1" dirty="0"/>
              <a:t>Strategus </a:t>
            </a:r>
            <a:r>
              <a:rPr lang="en-CA" sz="1200" i="1" dirty="0" err="1"/>
              <a:t>aloeus</a:t>
            </a:r>
            <a:r>
              <a:rPr lang="en-CA" sz="1200" dirty="0"/>
              <a:t>, </a:t>
            </a:r>
            <a:r>
              <a:rPr lang="en-CA" sz="1200" b="1" dirty="0"/>
              <a:t>a</a:t>
            </a:r>
            <a:r>
              <a:rPr lang="en-CA" sz="1200" dirty="0"/>
              <a:t>), the peacock's tail (</a:t>
            </a:r>
            <a:r>
              <a:rPr lang="en-CA" sz="1200" i="1" dirty="0" err="1"/>
              <a:t>Pavo</a:t>
            </a:r>
            <a:r>
              <a:rPr lang="en-CA" sz="1200" i="1" dirty="0"/>
              <a:t> </a:t>
            </a:r>
            <a:r>
              <a:rPr lang="en-CA" sz="1200" i="1" dirty="0" err="1"/>
              <a:t>cristatus</a:t>
            </a:r>
            <a:r>
              <a:rPr lang="en-CA" sz="1200" dirty="0"/>
              <a:t>, </a:t>
            </a:r>
            <a:r>
              <a:rPr lang="en-CA" sz="1200" b="1" dirty="0"/>
              <a:t>b</a:t>
            </a:r>
            <a:r>
              <a:rPr lang="en-CA" sz="1200" dirty="0"/>
              <a:t>), the caudal 'sword' of the swordtail fish (</a:t>
            </a:r>
            <a:r>
              <a:rPr lang="en-CA" sz="1200" i="1" dirty="0"/>
              <a:t>Xiphophorus helleri</a:t>
            </a:r>
            <a:r>
              <a:rPr lang="en-CA" sz="1200" dirty="0"/>
              <a:t>, </a:t>
            </a:r>
            <a:r>
              <a:rPr lang="en-CA" sz="1200" b="1" dirty="0"/>
              <a:t>c</a:t>
            </a:r>
            <a:r>
              <a:rPr lang="en-CA" sz="1200" dirty="0"/>
              <a:t>) and the lion's mane (</a:t>
            </a:r>
            <a:r>
              <a:rPr lang="en-CA" sz="1200" i="1" dirty="0"/>
              <a:t>Panthera </a:t>
            </a:r>
            <a:r>
              <a:rPr lang="en-CA" sz="1200" i="1" dirty="0" err="1"/>
              <a:t>leo</a:t>
            </a:r>
            <a:r>
              <a:rPr lang="en-CA" sz="1200" dirty="0" err="1"/>
              <a:t>,</a:t>
            </a:r>
            <a:r>
              <a:rPr lang="en-CA" sz="1200" b="1" dirty="0" err="1"/>
              <a:t>d</a:t>
            </a:r>
            <a:r>
              <a:rPr lang="en-CA" sz="1200" dirty="0"/>
              <a:t>). Additionally, the two sexes can differ in coloration, as shown here for the golden toad (</a:t>
            </a:r>
            <a:r>
              <a:rPr lang="en-CA" sz="1200" i="1" dirty="0"/>
              <a:t>Bufo </a:t>
            </a:r>
            <a:r>
              <a:rPr lang="en-CA" sz="1200" i="1" dirty="0" err="1"/>
              <a:t>periglenes</a:t>
            </a:r>
            <a:r>
              <a:rPr lang="en-CA" sz="1200" dirty="0"/>
              <a:t>, </a:t>
            </a:r>
            <a:r>
              <a:rPr lang="en-CA" sz="1200" b="1" dirty="0"/>
              <a:t>e</a:t>
            </a:r>
            <a:r>
              <a:rPr lang="en-CA" sz="1200" dirty="0"/>
              <a:t>). Females can be the more highly adorned sex: female garden spiders (</a:t>
            </a:r>
            <a:r>
              <a:rPr lang="en-CA" sz="1200" i="1" dirty="0"/>
              <a:t>Argiope aurantia</a:t>
            </a:r>
            <a:r>
              <a:rPr lang="en-CA" sz="1200" dirty="0"/>
              <a:t>, </a:t>
            </a:r>
            <a:r>
              <a:rPr lang="en-CA" sz="1200" b="1" dirty="0"/>
              <a:t>f</a:t>
            </a:r>
            <a:r>
              <a:rPr lang="en-CA" sz="1200" dirty="0"/>
              <a:t>) are both larger and more conspicuously marked than males. Image </a:t>
            </a:r>
            <a:r>
              <a:rPr lang="en-CA" sz="1200" b="1" dirty="0"/>
              <a:t>a</a:t>
            </a:r>
            <a:r>
              <a:rPr lang="en-CA" sz="1200" dirty="0"/>
              <a:t> © A. Wild. Image </a:t>
            </a:r>
            <a:r>
              <a:rPr lang="en-CA" sz="1200" b="1" dirty="0"/>
              <a:t>b</a:t>
            </a:r>
            <a:r>
              <a:rPr lang="en-CA" sz="1200" dirty="0"/>
              <a:t> © K. Lu. Image </a:t>
            </a:r>
            <a:r>
              <a:rPr lang="en-CA" sz="1200" b="1" dirty="0"/>
              <a:t>c</a:t>
            </a:r>
            <a:r>
              <a:rPr lang="en-CA" sz="1200" dirty="0"/>
              <a:t> © M. K. Meyer. Image </a:t>
            </a:r>
            <a:r>
              <a:rPr lang="en-CA" sz="1200" b="1" dirty="0"/>
              <a:t>d</a:t>
            </a:r>
            <a:r>
              <a:rPr lang="en-CA" sz="1200" dirty="0"/>
              <a:t> © C. Lambert (</a:t>
            </a:r>
            <a:r>
              <a:rPr lang="en-CA" sz="1200" dirty="0">
                <a:hlinkClick r:id="rId6"/>
              </a:rPr>
              <a:t>www.cmldigitaldetails.com</a:t>
            </a:r>
            <a:r>
              <a:rPr lang="en-CA" sz="1200" dirty="0"/>
              <a:t>). Image </a:t>
            </a:r>
            <a:r>
              <a:rPr lang="en-CA" sz="1200" b="1" dirty="0"/>
              <a:t>e</a:t>
            </a:r>
            <a:r>
              <a:rPr lang="en-CA" sz="1200" dirty="0"/>
              <a:t> © Science Photo Library. Image </a:t>
            </a:r>
            <a:r>
              <a:rPr lang="en-CA" sz="1200" b="1" dirty="0"/>
              <a:t>f</a:t>
            </a:r>
            <a:r>
              <a:rPr lang="en-CA" sz="1200" dirty="0"/>
              <a:t> © T. Bartlett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8B6D80-71DF-E2B3-9CA0-2704CF9D9E78}"/>
              </a:ext>
            </a:extLst>
          </p:cNvPr>
          <p:cNvSpPr/>
          <p:nvPr/>
        </p:nvSpPr>
        <p:spPr>
          <a:xfrm>
            <a:off x="-26752" y="-88964"/>
            <a:ext cx="9166225" cy="774763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0" y="25651"/>
            <a:ext cx="8229600" cy="571499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nieHmkBold"/>
                <a:cs typeface="Times New Roman" pitchFamily="18" charset="0"/>
              </a:rPr>
              <a:t>4.  </a:t>
            </a:r>
            <a:r>
              <a:rPr lang="en-US" sz="37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anieHmkBold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Genetic Drift</a:t>
            </a:r>
            <a:endParaRPr lang="en-CA" sz="3700" b="1" dirty="0">
              <a:solidFill>
                <a:schemeClr val="bg1"/>
              </a:solidFill>
              <a:latin typeface="JanieHmkBold"/>
            </a:endParaRP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76200" y="1066800"/>
            <a:ext cx="9144000" cy="5486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A.k.a. "random genetic drift" – results from chance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Disruption of genetic equilibrium in small populations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Ex. - population of 10 guinea pigs</a:t>
            </a:r>
          </a:p>
          <a:p>
            <a:pPr lvl="2" eaLnBrk="1" hangingPunct="1">
              <a:spcBef>
                <a:spcPct val="50000"/>
              </a:spcBef>
              <a:buFontTx/>
              <a:buChar char="•"/>
            </a:pPr>
            <a:r>
              <a:rPr lang="en-US" sz="2600" dirty="0">
                <a:cs typeface="Times New Roman" pitchFamily="18" charset="0"/>
              </a:rPr>
              <a:t>Only one member displays allele </a:t>
            </a:r>
            <a:r>
              <a:rPr lang="en-US" sz="2600" i="1" dirty="0">
                <a:cs typeface="Times New Roman" pitchFamily="18" charset="0"/>
              </a:rPr>
              <a:t>B -</a:t>
            </a:r>
            <a:r>
              <a:rPr lang="en-US" sz="2600" dirty="0">
                <a:cs typeface="Times New Roman" pitchFamily="18" charset="0"/>
              </a:rPr>
              <a:t> black coat color</a:t>
            </a:r>
          </a:p>
          <a:p>
            <a:pPr lvl="3"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cs typeface="Times New Roman" pitchFamily="18" charset="0"/>
              </a:rPr>
              <a:t>If, by chance, black individual does not</a:t>
            </a:r>
            <a:r>
              <a:rPr lang="en-US" sz="2400" dirty="0"/>
              <a:t> </a:t>
            </a:r>
            <a:r>
              <a:rPr lang="en-US" sz="2400" dirty="0">
                <a:cs typeface="Times New Roman" pitchFamily="18" charset="0"/>
              </a:rPr>
              <a:t>mate, black allele will disappear from population</a:t>
            </a:r>
          </a:p>
          <a:p>
            <a:pPr eaLnBrk="1" hangingPunct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461BF-768E-660E-F509-E8273796F1B9}"/>
              </a:ext>
            </a:extLst>
          </p:cNvPr>
          <p:cNvSpPr/>
          <p:nvPr/>
        </p:nvSpPr>
        <p:spPr>
          <a:xfrm>
            <a:off x="-22225" y="655511"/>
            <a:ext cx="9166225" cy="14922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20A495BA-E4FC-EDE2-2A57-E333E462B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8363"/>
          </a:xfrm>
          <a:solidFill>
            <a:srgbClr val="006666"/>
          </a:solidFill>
        </p:spPr>
        <p:txBody>
          <a:bodyPr/>
          <a:lstStyle/>
          <a:p>
            <a:r>
              <a:rPr lang="en-US" altLang="en-US">
                <a:solidFill>
                  <a:srgbClr val="CCFFFF"/>
                </a:solidFill>
              </a:rPr>
              <a:t>Mitochondrial DNA &amp; Evolution</a:t>
            </a:r>
            <a:endParaRPr lang="en-CA" altLang="en-US">
              <a:solidFill>
                <a:srgbClr val="CCFFFF"/>
              </a:solidFill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B91AFAB-E3A0-C05E-3F9B-4759E2C1C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Proposed that mitochondria had enough DNA to exist on their own as a </a:t>
            </a:r>
            <a:r>
              <a:rPr lang="en-US" altLang="en-US" sz="2800" b="1" i="1">
                <a:solidFill>
                  <a:srgbClr val="6600FF"/>
                </a:solidFill>
              </a:rPr>
              <a:t>prokaryotic cell</a:t>
            </a:r>
            <a:r>
              <a:rPr lang="en-US" altLang="en-US" sz="2800"/>
              <a:t> billions of years ago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Proposed that chloroplasts existed on their own too</a:t>
            </a:r>
          </a:p>
          <a:p>
            <a:pPr>
              <a:lnSpc>
                <a:spcPct val="90000"/>
              </a:lnSpc>
            </a:pPr>
            <a:r>
              <a:rPr lang="en-US" altLang="en-US" sz="2800" b="1" i="1">
                <a:solidFill>
                  <a:srgbClr val="000066"/>
                </a:solidFill>
              </a:rPr>
              <a:t>Symbiotic relationship</a:t>
            </a:r>
            <a:r>
              <a:rPr lang="en-US" altLang="en-US" sz="2800"/>
              <a:t> formed between chloroplasts &amp; mitochondria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Mitochondria (aerobe) engulfed by chloroplast (anaerobe)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Chloroplast provided with efficient respiration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Mitochondria provided with protection &amp; access to nutrients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Eventually formed nucleus and developed into today’s eukaryotic cells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Called – </a:t>
            </a:r>
            <a:r>
              <a:rPr lang="en-US" altLang="en-US" b="1">
                <a:solidFill>
                  <a:srgbClr val="008000"/>
                </a:solidFill>
              </a:rPr>
              <a:t>SYMBIOTIC HYPOTHESIS</a:t>
            </a:r>
            <a:endParaRPr lang="en-CA" altLang="en-US" b="1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5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>
            <a:extLst>
              <a:ext uri="{FF2B5EF4-FFF2-40B4-BE49-F238E27FC236}">
                <a16:creationId xmlns:a16="http://schemas.microsoft.com/office/drawing/2014/main" id="{CC10D2EF-14B1-D042-C403-494EA9074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Genetic drift</a:t>
            </a: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C37B4C34-AB8B-6781-CE3E-A4EA7A86C5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6248400"/>
            <a:ext cx="2667000" cy="5334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Fig. 27.13</a:t>
            </a:r>
          </a:p>
        </p:txBody>
      </p:sp>
      <p:pic>
        <p:nvPicPr>
          <p:cNvPr id="33797" name="Picture 6" descr="27_13">
            <a:extLst>
              <a:ext uri="{FF2B5EF4-FFF2-40B4-BE49-F238E27FC236}">
                <a16:creationId xmlns:a16="http://schemas.microsoft.com/office/drawing/2014/main" id="{64F54F76-60C5-C01D-658F-5AD8621D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4050"/>
            <a:ext cx="5943600" cy="568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57715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000" i="1" dirty="0"/>
              <a:t>Simulating Genetic Drift - Animation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304800" y="2209800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accent6"/>
                </a:solidFill>
                <a:hlinkClick r:id="rId2"/>
              </a:rPr>
              <a:t>Amoeba Sisters Genetic Drift</a:t>
            </a:r>
            <a:endParaRPr lang="en-US" sz="4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0FAB5D44-081A-48EC-A465-6D50002D77F3}" type="slidenum">
              <a:rPr lang="en-US" sz="1200" smtClean="0">
                <a:solidFill>
                  <a:schemeClr val="tx2"/>
                </a:solidFill>
              </a:rPr>
              <a:pPr eaLnBrk="1" hangingPunct="1"/>
              <a:t>32</a:t>
            </a:fld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4294967295"/>
          </p:nvPr>
        </p:nvSpPr>
        <p:spPr>
          <a:xfrm>
            <a:off x="76200" y="228600"/>
            <a:ext cx="8839200" cy="4525963"/>
          </a:xfrm>
        </p:spPr>
        <p:txBody>
          <a:bodyPr/>
          <a:lstStyle/>
          <a:p>
            <a:pPr eaLnBrk="1" hangingPunct="1"/>
            <a:r>
              <a:rPr lang="en-CA"/>
              <a:t>In small populations, genetic drift can lead to fixation of alleles</a:t>
            </a:r>
          </a:p>
          <a:p>
            <a:pPr lvl="1" eaLnBrk="1" hangingPunct="1"/>
            <a:r>
              <a:rPr lang="en-CA"/>
              <a:t>Thus, reduces genetic diversity – more homozygous individuals</a:t>
            </a:r>
          </a:p>
        </p:txBody>
      </p:sp>
      <p:pic>
        <p:nvPicPr>
          <p:cNvPr id="62468" name="Picture 2" descr="C:\Users\Jenn Jared\Jenn\BIO30_text art\S02-C21-F01-BIO2030S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47053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3" descr="C:\Users\Jenn Jared\Jenn\BIO30_text art\S02-C21-F02-BIO2030S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03463"/>
            <a:ext cx="44958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904875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4800" i="1" dirty="0">
                <a:solidFill>
                  <a:srgbClr val="FFC000"/>
                </a:solidFill>
              </a:rPr>
              <a:t>Founder Effect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/>
              <a:t>When few individuals from a large pop. leave to establish a new pop.</a:t>
            </a:r>
          </a:p>
          <a:p>
            <a:pPr lvl="1" eaLnBrk="1" hangingPunct="1"/>
            <a:r>
              <a:rPr lang="en-CA" dirty="0"/>
              <a:t>Allele frequencies of new pop. will NOT be same as those of original pop.</a:t>
            </a:r>
          </a:p>
          <a:p>
            <a:pPr lvl="2" eaLnBrk="1" hangingPunct="1"/>
            <a:r>
              <a:rPr lang="en-CA" dirty="0"/>
              <a:t>May deviate as pop. expands</a:t>
            </a:r>
          </a:p>
          <a:p>
            <a:pPr eaLnBrk="1" hangingPunct="1"/>
            <a:r>
              <a:rPr lang="en-CA" dirty="0"/>
              <a:t>Examples:</a:t>
            </a:r>
          </a:p>
          <a:p>
            <a:pPr lvl="1" eaLnBrk="1" hangingPunct="1"/>
            <a:r>
              <a:rPr lang="en-CA" dirty="0"/>
              <a:t>Few seeds carried by animal or wind to distant volcanic island</a:t>
            </a:r>
          </a:p>
          <a:p>
            <a:pPr lvl="1" eaLnBrk="1" hangingPunct="1"/>
            <a:r>
              <a:rPr lang="en-CA" dirty="0"/>
              <a:t>Humans</a:t>
            </a:r>
          </a:p>
          <a:p>
            <a:pPr lvl="2" eaLnBrk="1" hangingPunct="1"/>
            <a:r>
              <a:rPr lang="en-CA" dirty="0"/>
              <a:t>Amish community in Pennsylvania are descendants of 30 people who emigrated from Sweden in 1720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C:\Users\Jenn Jared\Jenn\BIO30_text art\S02-C21-F03-BIO2030S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60" y="3947311"/>
            <a:ext cx="367744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5400" i="1" dirty="0">
                <a:solidFill>
                  <a:srgbClr val="FFFF00"/>
                </a:solidFill>
                <a:hlinkClick r:id="rId4"/>
              </a:rPr>
              <a:t>Bottleneck </a:t>
            </a:r>
            <a:r>
              <a:rPr lang="en-CA" sz="5400" i="1" dirty="0">
                <a:hlinkClick r:id="rId4"/>
              </a:rPr>
              <a:t>effect</a:t>
            </a:r>
            <a:endParaRPr lang="en-CA" sz="5400" i="1" dirty="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534400" cy="3581400"/>
          </a:xfrm>
        </p:spPr>
        <p:txBody>
          <a:bodyPr/>
          <a:lstStyle/>
          <a:p>
            <a:pPr eaLnBrk="1" hangingPunct="1"/>
            <a:r>
              <a:rPr lang="en-CA" dirty="0"/>
              <a:t>Results from a severe, environmental event </a:t>
            </a:r>
          </a:p>
          <a:p>
            <a:pPr lvl="1" eaLnBrk="1" hangingPunct="1"/>
            <a:r>
              <a:rPr lang="en-CA" dirty="0"/>
              <a:t>Drastic reduction in population size</a:t>
            </a:r>
          </a:p>
          <a:p>
            <a:pPr eaLnBrk="1" hangingPunct="1"/>
            <a:r>
              <a:rPr lang="en-CA" dirty="0"/>
              <a:t>Frequency of alleles in survivors is very diff. from that of original pop.</a:t>
            </a:r>
          </a:p>
          <a:p>
            <a:pPr eaLnBrk="1" hangingPunct="1"/>
            <a:r>
              <a:rPr lang="en-CA" dirty="0"/>
              <a:t>Additional genetic drift may result in further genes in gene pool</a:t>
            </a:r>
          </a:p>
          <a:p>
            <a:pPr eaLnBrk="1" hangingPunct="1"/>
            <a:r>
              <a:rPr lang="en-CA" dirty="0"/>
              <a:t>Ex: northern elephant seal</a:t>
            </a:r>
          </a:p>
          <a:p>
            <a:pPr lvl="1" eaLnBrk="1" hangingPunct="1"/>
            <a:endParaRPr lang="en-CA" dirty="0"/>
          </a:p>
        </p:txBody>
      </p:sp>
      <p:pic>
        <p:nvPicPr>
          <p:cNvPr id="102404" name="Picture 4" descr="http://cache.eb.com/eb/image?id=99696&amp;rendTypeId=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82836"/>
            <a:ext cx="26765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8392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0" dirty="0">
                <a:solidFill>
                  <a:schemeClr val="tx1"/>
                </a:solidFill>
                <a:effectLst/>
                <a:latin typeface="MV Boli" pitchFamily="2" charset="0"/>
                <a:cs typeface="MV Boli" pitchFamily="2" charset="0"/>
              </a:rPr>
              <a:t>Northern elephant seal population was overhunted to 20 individuals in 1890s.  Population rebounded to 30 000 by 1974 but 24 gene loci were homozygous (fixed alleles)</a:t>
            </a:r>
            <a:r>
              <a:rPr lang="en-US" sz="4200" b="0" dirty="0">
                <a:solidFill>
                  <a:schemeClr val="tx1"/>
                </a:solidFill>
                <a:effectLst/>
                <a:latin typeface="MV Boli" pitchFamily="2" charset="0"/>
                <a:cs typeface="MV Boli" pitchFamily="2" charset="0"/>
              </a:rPr>
              <a:t> </a:t>
            </a:r>
          </a:p>
        </p:txBody>
      </p:sp>
      <p:pic>
        <p:nvPicPr>
          <p:cNvPr id="102402" name="Picture 2" descr="C:\Users\Jenn Jared\Jenn\BIO30_text art\S02-C21-F03-BIO2030S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55626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4" descr="http://cache.eb.com/eb/image?id=99696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87888"/>
            <a:ext cx="26765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accent2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i="1" dirty="0">
                <a:solidFill>
                  <a:schemeClr val="bg1"/>
                </a:solidFill>
              </a:rPr>
              <a:t>5. Natural Selection</a:t>
            </a:r>
            <a:endParaRPr lang="en-CA" sz="4800" i="1" dirty="0">
              <a:solidFill>
                <a:schemeClr val="bg1"/>
              </a:solidFill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/>
              <a:t>Only process that leads directly to evolution</a:t>
            </a:r>
          </a:p>
          <a:p>
            <a:pPr eaLnBrk="1" hangingPunct="1"/>
            <a:r>
              <a:rPr lang="en-US" sz="2600" dirty="0"/>
              <a:t>In a given environment, some individuals are better able to survive and reproduce than others are</a:t>
            </a:r>
          </a:p>
          <a:p>
            <a:pPr eaLnBrk="1" hangingPunct="1"/>
            <a:r>
              <a:rPr lang="en-US" sz="2600" dirty="0"/>
              <a:t>Those individuals with greater survival traits pass on their favorable genes to the next generation</a:t>
            </a:r>
          </a:p>
          <a:p>
            <a:pPr eaLnBrk="1" hangingPunct="1"/>
            <a:r>
              <a:rPr lang="en-US" sz="2600" dirty="0"/>
              <a:t>Occurs when an individual produces a phenotype that gives a survival advantage of another</a:t>
            </a:r>
          </a:p>
          <a:p>
            <a:pPr eaLnBrk="1" hangingPunct="1"/>
            <a:r>
              <a:rPr lang="en-US" sz="2600" dirty="0"/>
              <a:t>Example: antibiotic resistant tuberculosis</a:t>
            </a:r>
          </a:p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>
                <a:hlinkClick r:id="rId3"/>
              </a:rPr>
              <a:t>5 agents of evolutionary change</a:t>
            </a:r>
            <a:endParaRPr lang="en-US" sz="2600" dirty="0"/>
          </a:p>
          <a:p>
            <a:pPr eaLnBrk="1" hangingPunct="1"/>
            <a:endParaRPr lang="en-US" sz="260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1806407-92E7-4FFE-187B-2CB1AA49E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993366"/>
          </a:solidFill>
        </p:spPr>
        <p:txBody>
          <a:bodyPr/>
          <a:lstStyle/>
          <a:p>
            <a:r>
              <a:rPr lang="en-US" altLang="en-US" sz="4000">
                <a:solidFill>
                  <a:schemeClr val="bg1"/>
                </a:solidFill>
              </a:rPr>
              <a:t>mtDNA used to trace extinct maternal lineage from recovered mummies</a:t>
            </a:r>
            <a:endParaRPr lang="en-CA" altLang="en-US" sz="4000">
              <a:solidFill>
                <a:schemeClr val="bg1"/>
              </a:solidFill>
            </a:endParaRP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D7F62D49-9740-38C5-CD43-40691364B1F8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00200"/>
            <a:ext cx="33528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9DB04AD-9801-D703-A0B0-B41EDCCCD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80"/>
          </a:solidFill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Speciation</a:t>
            </a:r>
            <a:endParaRPr lang="en-CA" altLang="en-US" b="1">
              <a:solidFill>
                <a:schemeClr val="bg1"/>
              </a:solidFill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1B9EDBE-AA6C-D37B-EB7E-6DF7524A8C8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altLang="en-US" sz="2800">
                <a:solidFill>
                  <a:srgbClr val="000066"/>
                </a:solidFill>
              </a:rPr>
              <a:t>Species</a:t>
            </a:r>
            <a:r>
              <a:rPr lang="en-US" altLang="en-US" sz="2800"/>
              <a:t> </a:t>
            </a:r>
            <a:r>
              <a:rPr lang="en-US" altLang="en-US" sz="2800">
                <a:sym typeface="Wingdings" panose="05000000000000000000" pitchFamily="2" charset="2"/>
              </a:rPr>
              <a:t> a group of similar organisms that can </a:t>
            </a:r>
            <a:r>
              <a:rPr lang="en-US" altLang="en-US" sz="2800" b="1" i="1">
                <a:solidFill>
                  <a:srgbClr val="660066"/>
                </a:solidFill>
                <a:sym typeface="Wingdings" panose="05000000000000000000" pitchFamily="2" charset="2"/>
              </a:rPr>
              <a:t>interbreed</a:t>
            </a:r>
            <a:r>
              <a:rPr lang="en-US" altLang="en-US" sz="2800">
                <a:sym typeface="Wingdings" panose="05000000000000000000" pitchFamily="2" charset="2"/>
              </a:rPr>
              <a:t> and </a:t>
            </a:r>
            <a:r>
              <a:rPr lang="en-US" altLang="en-US" sz="2800" b="1" i="1">
                <a:solidFill>
                  <a:srgbClr val="008000"/>
                </a:solidFill>
                <a:sym typeface="Wingdings" panose="05000000000000000000" pitchFamily="2" charset="2"/>
              </a:rPr>
              <a:t>produce fertile offspring</a:t>
            </a:r>
            <a:endParaRPr lang="en-US" altLang="en-US" sz="2800" b="1" i="1">
              <a:solidFill>
                <a:srgbClr val="008000"/>
              </a:solidFill>
            </a:endParaRPr>
          </a:p>
          <a:p>
            <a:r>
              <a:rPr lang="en-US" altLang="en-US" sz="2800">
                <a:solidFill>
                  <a:srgbClr val="660066"/>
                </a:solidFill>
              </a:rPr>
              <a:t>Speciation</a:t>
            </a:r>
            <a:r>
              <a:rPr lang="en-US" altLang="en-US" sz="2800"/>
              <a:t> </a:t>
            </a:r>
            <a:r>
              <a:rPr lang="en-US" altLang="en-US" sz="2800">
                <a:sym typeface="Wingdings" panose="05000000000000000000" pitchFamily="2" charset="2"/>
              </a:rPr>
              <a:t> the </a:t>
            </a:r>
            <a:r>
              <a:rPr lang="en-US" altLang="en-US" sz="2800" i="1">
                <a:solidFill>
                  <a:srgbClr val="660066"/>
                </a:solidFill>
                <a:sym typeface="Wingdings" panose="05000000000000000000" pitchFamily="2" charset="2"/>
              </a:rPr>
              <a:t>formation of new species</a:t>
            </a:r>
          </a:p>
          <a:p>
            <a:r>
              <a:rPr lang="en-US" altLang="en-US" sz="2400">
                <a:cs typeface="Arial" panose="020B0604020202020204" pitchFamily="34" charset="0"/>
              </a:rPr>
              <a:t>Eg. Each one of Darwin’s finches is a species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815DDDF2-70CA-3E52-3FEE-5C5C1D0B9FE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52600"/>
            <a:ext cx="4648200" cy="3962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0B1C196-76EF-02F8-B605-D25E55B504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800080"/>
          </a:solidFill>
        </p:spPr>
        <p:txBody>
          <a:bodyPr/>
          <a:lstStyle/>
          <a:p>
            <a:r>
              <a:rPr lang="en-US" altLang="en-US" b="1">
                <a:solidFill>
                  <a:schemeClr val="bg1"/>
                </a:solidFill>
              </a:rPr>
              <a:t>Speciation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D6A6D61-B197-8CD6-2BC9-8AE1B26FE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marL="533400" indent="-533400"/>
            <a:r>
              <a:rPr lang="en-US" altLang="en-US" sz="2800">
                <a:sym typeface="Wingdings" panose="05000000000000000000" pitchFamily="2" charset="2"/>
              </a:rPr>
              <a:t>Speciation </a:t>
            </a:r>
            <a:r>
              <a:rPr lang="en-US" altLang="en-US" sz="2800" b="1">
                <a:solidFill>
                  <a:srgbClr val="008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does not always = evolution</a:t>
            </a:r>
          </a:p>
          <a:p>
            <a:pPr marL="1295400" lvl="2" indent="-381000"/>
            <a:r>
              <a:rPr lang="en-US" altLang="en-US" sz="2000">
                <a:cs typeface="Arial" panose="020B0604020202020204" pitchFamily="34" charset="0"/>
                <a:sym typeface="Wingdings" panose="05000000000000000000" pitchFamily="2" charset="2"/>
              </a:rPr>
              <a:t>Eg. evolution with peppered moths (from white  black) occurred without the creation of new species</a:t>
            </a:r>
          </a:p>
          <a:p>
            <a:pPr marL="533400" indent="-533400"/>
            <a:r>
              <a:rPr lang="en-US" altLang="en-US" sz="2800">
                <a:cs typeface="Arial" panose="020B0604020202020204" pitchFamily="34" charset="0"/>
                <a:sym typeface="Wingdings" panose="05000000000000000000" pitchFamily="2" charset="2"/>
              </a:rPr>
              <a:t>Natural selection </a:t>
            </a:r>
            <a:r>
              <a:rPr lang="en-US" altLang="en-US" sz="2800" b="1">
                <a:solidFill>
                  <a:srgbClr val="000066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does not always lead</a:t>
            </a:r>
            <a:r>
              <a:rPr lang="en-US" altLang="en-US" sz="2800">
                <a:cs typeface="Arial" panose="020B0604020202020204" pitchFamily="34" charset="0"/>
                <a:sym typeface="Wingdings" panose="05000000000000000000" pitchFamily="2" charset="2"/>
              </a:rPr>
              <a:t> to speciation</a:t>
            </a:r>
          </a:p>
          <a:p>
            <a:pPr marL="1295400" lvl="2" indent="-381000"/>
            <a:r>
              <a:rPr lang="en-US" altLang="en-US" sz="2000">
                <a:cs typeface="Arial" panose="020B0604020202020204" pitchFamily="34" charset="0"/>
                <a:sym typeface="Wingdings" panose="05000000000000000000" pitchFamily="2" charset="2"/>
              </a:rPr>
              <a:t>Eg. natural selection for spotted Teddy Grahams occurred without formation of a new species</a:t>
            </a:r>
          </a:p>
          <a:p>
            <a:pPr marL="533400" indent="-533400"/>
            <a:r>
              <a:rPr lang="en-US" altLang="en-US" sz="2800">
                <a:cs typeface="Arial" panose="020B0604020202020204" pitchFamily="34" charset="0"/>
                <a:sym typeface="Wingdings" panose="05000000000000000000" pitchFamily="2" charset="2"/>
              </a:rPr>
              <a:t>Speciation can arise from these processes</a:t>
            </a:r>
          </a:p>
          <a:p>
            <a:pPr marL="1295400" lvl="2" indent="-381000">
              <a:buFontTx/>
              <a:buAutoNum type="arabicParenR"/>
            </a:pPr>
            <a:r>
              <a:rPr lang="en-US" altLang="en-US" sz="2000" b="1">
                <a:solidFill>
                  <a:srgbClr val="000066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Geographic Isolation</a:t>
            </a:r>
          </a:p>
          <a:p>
            <a:pPr marL="1295400" lvl="2" indent="-381000">
              <a:buFontTx/>
              <a:buAutoNum type="arabicParenR"/>
            </a:pPr>
            <a:r>
              <a:rPr lang="en-US" altLang="en-US" sz="2000" b="1">
                <a:solidFill>
                  <a:srgbClr val="008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Reproductive Isolation</a:t>
            </a:r>
            <a:endParaRPr lang="en-US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>
            <a:extLst>
              <a:ext uri="{FF2B5EF4-FFF2-40B4-BE49-F238E27FC236}">
                <a16:creationId xmlns:a16="http://schemas.microsoft.com/office/drawing/2014/main" id="{10E63147-7716-AECA-7E69-9301559BB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CFFFF"/>
          </a:solidFill>
        </p:spPr>
        <p:txBody>
          <a:bodyPr/>
          <a:lstStyle/>
          <a:p>
            <a:r>
              <a:rPr lang="en-US" altLang="en-US"/>
              <a:t>1.  </a:t>
            </a:r>
            <a:r>
              <a:rPr lang="en-US" altLang="en-US">
                <a:hlinkClick r:id="rId2"/>
              </a:rPr>
              <a:t>Geographic Isolation</a:t>
            </a:r>
            <a:endParaRPr lang="en-US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5E496D9-BEBE-5692-033D-077947C8BB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altLang="en-US" sz="2800"/>
              <a:t>Physical </a:t>
            </a:r>
            <a:r>
              <a:rPr lang="en-US" altLang="en-US" sz="2800" b="1" i="1">
                <a:solidFill>
                  <a:srgbClr val="008000"/>
                </a:solidFill>
              </a:rPr>
              <a:t>obstacles or barriers</a:t>
            </a:r>
            <a:r>
              <a:rPr lang="en-US" altLang="en-US" sz="2800"/>
              <a:t> separate a portion of an existing species which develop into a new species</a:t>
            </a:r>
          </a:p>
          <a:p>
            <a:pPr lvl="2"/>
            <a:r>
              <a:rPr lang="en-US" altLang="en-US" sz="2000"/>
              <a:t>Obstacles – mountain ranges, bodies of water, cities</a:t>
            </a:r>
          </a:p>
          <a:p>
            <a:r>
              <a:rPr lang="en-US" altLang="en-US" sz="2800">
                <a:solidFill>
                  <a:srgbClr val="FF6600"/>
                </a:solidFill>
              </a:rPr>
              <a:t>Gene flow stops</a:t>
            </a:r>
          </a:p>
          <a:p>
            <a:r>
              <a:rPr lang="en-US" altLang="en-US" sz="2800"/>
              <a:t>Long time passes and groups become so different that they </a:t>
            </a:r>
            <a:r>
              <a:rPr lang="en-US" altLang="en-US" sz="2800">
                <a:solidFill>
                  <a:srgbClr val="000066"/>
                </a:solidFill>
              </a:rPr>
              <a:t>can’t interbreed</a:t>
            </a:r>
          </a:p>
          <a:p>
            <a:r>
              <a:rPr lang="en-US" altLang="en-US" sz="2800"/>
              <a:t>Examples: </a:t>
            </a:r>
          </a:p>
          <a:p>
            <a:pPr lvl="1"/>
            <a:r>
              <a:rPr lang="en-US" altLang="en-US" sz="2400"/>
              <a:t>Finches &amp; turtles on Galapagos Islands</a:t>
            </a:r>
          </a:p>
          <a:p>
            <a:pPr lvl="1"/>
            <a:r>
              <a:rPr lang="en-US" altLang="en-US" sz="2400"/>
              <a:t>house sparrows in North 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>
            <a:hlinkClick r:id="rId2"/>
            <a:extLst>
              <a:ext uri="{FF2B5EF4-FFF2-40B4-BE49-F238E27FC236}">
                <a16:creationId xmlns:a16="http://schemas.microsoft.com/office/drawing/2014/main" id="{6FDB0C32-0D6C-2689-6136-58D7CE87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1" b="48854"/>
          <a:stretch>
            <a:fillRect/>
          </a:stretch>
        </p:blipFill>
        <p:spPr bwMode="auto">
          <a:xfrm>
            <a:off x="201613" y="152400"/>
            <a:ext cx="437515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7">
            <a:hlinkClick r:id="rId2"/>
            <a:extLst>
              <a:ext uri="{FF2B5EF4-FFF2-40B4-BE49-F238E27FC236}">
                <a16:creationId xmlns:a16="http://schemas.microsoft.com/office/drawing/2014/main" id="{9800A2AA-FDB1-C75E-088D-996A511B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50000"/>
          <a:stretch>
            <a:fillRect/>
          </a:stretch>
        </p:blipFill>
        <p:spPr bwMode="auto">
          <a:xfrm>
            <a:off x="4648200" y="0"/>
            <a:ext cx="414655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Rectangle 8">
            <a:extLst>
              <a:ext uri="{FF2B5EF4-FFF2-40B4-BE49-F238E27FC236}">
                <a16:creationId xmlns:a16="http://schemas.microsoft.com/office/drawing/2014/main" id="{2AE35E64-7FF3-35EF-2E5D-BB6E57AD6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14600"/>
            <a:ext cx="2362200" cy="3048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>
            <a:extLst>
              <a:ext uri="{FF2B5EF4-FFF2-40B4-BE49-F238E27FC236}">
                <a16:creationId xmlns:a16="http://schemas.microsoft.com/office/drawing/2014/main" id="{2F36AEB3-A9B5-7387-AB93-1F05C0C6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PANGAEA</a:t>
            </a:r>
            <a:endParaRPr lang="en-CA" altLang="en-US"/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1833614A-ACFE-CC07-2C62-B1AB35E09A1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524000"/>
            <a:ext cx="6629400" cy="454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1557</Words>
  <Application>Microsoft Office PowerPoint</Application>
  <PresentationFormat>On-screen Show (4:3)</PresentationFormat>
  <Paragraphs>187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Wingdings</vt:lpstr>
      <vt:lpstr>Times New Roman</vt:lpstr>
      <vt:lpstr>Default Design</vt:lpstr>
      <vt:lpstr>PowerPoint Presentation</vt:lpstr>
      <vt:lpstr>Mitochondrial DNA &amp; Evolution</vt:lpstr>
      <vt:lpstr>Mitochondrial DNA &amp; Evolution</vt:lpstr>
      <vt:lpstr>mtDNA used to trace extinct maternal lineage from recovered mummies</vt:lpstr>
      <vt:lpstr>Speciation</vt:lpstr>
      <vt:lpstr>Speciation</vt:lpstr>
      <vt:lpstr>1.  Geographic Isolation</vt:lpstr>
      <vt:lpstr>PowerPoint Presentation</vt:lpstr>
      <vt:lpstr>PANGAEA</vt:lpstr>
      <vt:lpstr>Twists to Geographic Isolation</vt:lpstr>
      <vt:lpstr>2.  Reproductive Isolation</vt:lpstr>
      <vt:lpstr>PowerPoint Presentation</vt:lpstr>
      <vt:lpstr>Speciation summary</vt:lpstr>
      <vt:lpstr>Polyploidy</vt:lpstr>
      <vt:lpstr>PowerPoint Presentation</vt:lpstr>
      <vt:lpstr>PowerPoint Presentation</vt:lpstr>
      <vt:lpstr>Adaptations</vt:lpstr>
      <vt:lpstr>Physical Adaptations</vt:lpstr>
      <vt:lpstr>Behavioural adaptations</vt:lpstr>
      <vt:lpstr>Physiological adaptations</vt:lpstr>
      <vt:lpstr>Difference between Lamarck and Darwin</vt:lpstr>
      <vt:lpstr>21.2 Changes in Gene Pools</vt:lpstr>
      <vt:lpstr>Curricular Outcomes Discussed:</vt:lpstr>
      <vt:lpstr>21.2 Changes in Gene Pools</vt:lpstr>
      <vt:lpstr>PowerPoint Presentation</vt:lpstr>
      <vt:lpstr>   2.  Migration (Gene Flow)</vt:lpstr>
      <vt:lpstr>PowerPoint Presentation</vt:lpstr>
      <vt:lpstr>PowerPoint Presentation</vt:lpstr>
      <vt:lpstr>4.  Genetic Drift</vt:lpstr>
      <vt:lpstr>Genetic drift</vt:lpstr>
      <vt:lpstr>Simulating Genetic Drift - Animation</vt:lpstr>
      <vt:lpstr>PowerPoint Presentation</vt:lpstr>
      <vt:lpstr>Founder Effect</vt:lpstr>
      <vt:lpstr>Bottleneck effect</vt:lpstr>
      <vt:lpstr>Northern elephant seal population was overhunted to 20 individuals in 1890s.  Population rebounded to 30 000 by 1974 but 24 gene loci were homozygous (fixed alleles) </vt:lpstr>
      <vt:lpstr>5. Natural Selection</vt:lpstr>
    </vt:vector>
  </TitlesOfParts>
  <Company>CNS Labs, U of 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Finishing up population GENETICS</dc:title>
  <dc:creator>CNS Labs</dc:creator>
  <cp:lastModifiedBy>Wayde Putnam FHS</cp:lastModifiedBy>
  <cp:revision>26</cp:revision>
  <dcterms:created xsi:type="dcterms:W3CDTF">2005-04-12T01:39:53Z</dcterms:created>
  <dcterms:modified xsi:type="dcterms:W3CDTF">2023-06-02T17:26:57Z</dcterms:modified>
</cp:coreProperties>
</file>