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35"/>
  </p:notesMasterIdLst>
  <p:handoutMasterIdLst>
    <p:handoutMasterId r:id="rId36"/>
  </p:handoutMasterIdLst>
  <p:sldIdLst>
    <p:sldId id="427" r:id="rId2"/>
    <p:sldId id="403" r:id="rId3"/>
    <p:sldId id="397" r:id="rId4"/>
    <p:sldId id="399" r:id="rId5"/>
    <p:sldId id="429" r:id="rId6"/>
    <p:sldId id="414" r:id="rId7"/>
    <p:sldId id="400" r:id="rId8"/>
    <p:sldId id="426" r:id="rId9"/>
    <p:sldId id="401" r:id="rId10"/>
    <p:sldId id="422" r:id="rId11"/>
    <p:sldId id="421" r:id="rId12"/>
    <p:sldId id="402" r:id="rId13"/>
    <p:sldId id="424" r:id="rId14"/>
    <p:sldId id="404" r:id="rId15"/>
    <p:sldId id="423" r:id="rId16"/>
    <p:sldId id="420" r:id="rId17"/>
    <p:sldId id="381" r:id="rId18"/>
    <p:sldId id="405" r:id="rId19"/>
    <p:sldId id="365" r:id="rId20"/>
    <p:sldId id="361" r:id="rId21"/>
    <p:sldId id="303" r:id="rId22"/>
    <p:sldId id="408" r:id="rId23"/>
    <p:sldId id="366" r:id="rId24"/>
    <p:sldId id="363" r:id="rId25"/>
    <p:sldId id="419" r:id="rId26"/>
    <p:sldId id="406" r:id="rId27"/>
    <p:sldId id="388" r:id="rId28"/>
    <p:sldId id="412" r:id="rId29"/>
    <p:sldId id="407" r:id="rId30"/>
    <p:sldId id="386" r:id="rId31"/>
    <p:sldId id="428" r:id="rId32"/>
    <p:sldId id="409" r:id="rId33"/>
    <p:sldId id="390" r:id="rId34"/>
  </p:sldIdLst>
  <p:sldSz cx="9144000" cy="6858000" type="screen4x3"/>
  <p:notesSz cx="6858000" cy="9144000"/>
  <p:custShowLst>
    <p:custShow name="Custom Show 1" id="0">
      <p:sldLst>
        <p:sld r:id="rId4"/>
        <p:sld r:id="rId28"/>
        <p:sld r:id="rId5"/>
        <p:sld r:id="rId8"/>
        <p:sld r:id="rId10"/>
        <p:sld r:id="rId13"/>
        <p:sld r:id="rId15"/>
        <p:sld r:id="rId18"/>
        <p:sld r:id="rId19"/>
        <p:sld r:id="rId20"/>
        <p:sld r:id="rId21"/>
        <p:sld r:id="rId23"/>
        <p:sld r:id="rId24"/>
        <p:sld r:id="rId27"/>
        <p:sld r:id="rId25"/>
        <p:sld r:id="rId31"/>
        <p:sld r:id="rId30"/>
        <p:sld r:id="rId33"/>
        <p:sld r:id="rId3"/>
        <p:sld r:id="rId34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2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6F142D50-3E0A-3C07-9E7B-60B06F570A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9D72512A-CEEB-777B-F63B-1EC776ECF8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7B3242B6-E012-8C36-8AAF-003277A5B64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C962FF3D-1D21-F26A-A6F6-8E0F94D2FE6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B307C4-61A2-4847-851B-2A01DF9CE2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F3478CE-07A5-9F94-B50F-11D07689F4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B0644C1-44E4-A376-B4A1-0AC960A2D64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46ADA42D-D941-1F63-9592-0FFFEEECAD7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81090DA9-609A-8015-BC4F-73049CFF8E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47637BBC-9D07-1FD1-9260-BCDDBEBB7A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236464EC-B860-CABF-CFEB-46A8D5A24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BCD532-827C-497D-93CD-1B34FFE343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5C5806-C295-089C-CC5B-CCDEE959C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F916D-78E8-4F96-836B-961038FFEBC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65F20206-332A-7DFA-4CF4-C62FDF6CD0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71B269BE-3F64-8894-E280-94CA0BAD3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1F4145-DCE3-D4A9-7C36-6ADD8FCA5B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B5454-F217-4014-87D3-5DB4002A05A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416B5F65-2891-4A87-B90E-7539C6A1CD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20E056F9-F31E-EBEA-5078-758647276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4A382E-4C89-5664-0B0B-5A72E2317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85AB8-55D4-41F4-BF82-87919AF3F86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58CB6E73-3BE9-C2A2-063A-5943D2ACD9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FFD59603-37DE-281E-31A5-AFE33620E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5BBF12-40B4-DD0E-A523-043FB3CDD3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D22E9-2AF1-4CD8-87FD-BD3F643E5F1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8898D280-249E-F999-B732-6E9D0B9C97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1146B8D0-0515-967D-CB0E-0C70E81E7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538D27-0066-36F9-3C81-373587E74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7DA6C-6134-487E-A06A-686EBF0C191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E7E8048F-F755-12B5-14ED-C80C878C56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F581A091-27D9-C601-B1DB-8EC3AD248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33272FD-C025-C604-9B7A-EA288F386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BD7DC-FEC9-49C7-8D37-954AE8B98B3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D17113AF-1F1F-92CD-0A0A-FF926DDF26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CB3121AF-1E76-46E9-04F0-687AB4320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C50F35-5B18-D468-F79E-BD0AA7F4A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73A84-84AF-4CEC-ACDA-7950EBA8A4E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80A856BE-C612-6F02-5298-B8A0180DF9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4C444CFA-6B50-C757-6FBF-E66758BC5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8FCF94-8856-FEC5-6BC9-030FA4D613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76C28-2231-4C3F-B5D3-91E9E601283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33731C69-7F19-D5B3-3C5D-B24862B82E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760B6315-2306-78DA-FF5B-47E0BDF14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7BE53A8-BC2E-90D6-8732-E3321DD69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339D4-2C25-4876-B386-53966C0E1D9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AF96A6A2-E7B4-8F16-322A-D8DFDB9EA5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20EC4A69-75BF-168D-5533-62FAD2092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9C81548-2E5A-E36E-97FC-79BA0E62AE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D3DDA-6B83-41B6-955C-63330CE0D79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9F8DA781-5C80-A6AC-1328-83FF64215D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544DC770-F5EA-DD90-4C3F-5E4DFAFB0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159897-2523-9538-1B95-A5B6918A4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2A5EB-6970-4A4D-88C3-6DAEAA3A064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99CBEB82-D9AC-A8E3-91CE-605FF20810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1A7DFF28-3DEE-AB35-23A0-A22FFC7FC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6EDFC4F-C1DA-BFBB-68ED-2FC9DE854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11467-EE20-4636-8485-1ABB4010495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F6E4F9BB-73F2-C024-90DA-721F43D1C9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5B271E51-98F3-EFE6-37C9-3E3A50B58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2572B77-44B4-8860-F508-04260018DB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966FA-EA4E-4B3D-BF2C-D745D8068CB6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7E2CE8A1-AA6C-859D-F9E4-42F1064A9A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813DA4A4-C689-1865-2E5D-230478732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370076-A5C7-AA60-DB66-D5AA524377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0EA15-7741-45D7-A88F-CBFB91B2E70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B18E9C8D-6E87-6BC1-D29E-40925AF68A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649DB7C8-8538-973C-E950-EB2B8586C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989398-373B-A97A-6509-906462D13F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3A3E7-9D27-4F2C-B5A0-0418098AE1E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3703A2E0-1128-B8D0-80CA-9C81CF7122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02E82A3A-F4D8-790F-7976-C85008D45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D05034A-F4C0-5BC8-D154-D39C51595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B6718-B8F8-49CB-AA82-6924CF38790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15FD768A-1BD8-E40B-F372-6B4244C506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838B0C4C-B746-9D81-CC5F-5C402B746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363FF81-F118-1265-0096-84BD9B1E3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8ABD8-99C2-43A7-98DA-5FC297D7DE7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2E09271A-E21B-1928-A110-0D09F759E4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893F543C-57B8-E98E-A04A-12B29D4C5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1503C6-7651-66C4-FA1B-E20EFD701C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BBFA6-50DD-41A8-A939-AF63D49FBA0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DEB7E878-EBD2-A05E-C52F-5238E4F60B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38F2278F-4B0D-CB78-D61D-3A04DF7CA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917E66A-49C0-87DB-8DDE-8DA58CDA51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2C1EC-4C8F-4A66-BC50-705AFD3059D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31C26373-1ED7-B3D2-9D6B-420B5E8DBA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F2216EF4-CAE0-8761-CD38-DE9F8A192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59BDD2-1BB3-9D87-3761-6E68B136C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D97E3-6D09-4093-A8F4-8DDE29988C4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02754" name="Rectangle 1026">
            <a:extLst>
              <a:ext uri="{FF2B5EF4-FFF2-40B4-BE49-F238E27FC236}">
                <a16:creationId xmlns:a16="http://schemas.microsoft.com/office/drawing/2014/main" id="{8DF9C75C-861D-DB21-B11D-5BAA3D5062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1027">
            <a:extLst>
              <a:ext uri="{FF2B5EF4-FFF2-40B4-BE49-F238E27FC236}">
                <a16:creationId xmlns:a16="http://schemas.microsoft.com/office/drawing/2014/main" id="{4C3C96C6-49A8-D1DD-FDEE-67DDED4E9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E996718-EDA7-C673-AB04-F0034D1216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14745-489D-4904-BBFC-6C74D152C39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DAEDE4F1-9382-5AF5-946F-DF799D4851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CFC91D89-1D8E-9B32-C7AD-625A2CCC7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>
            <a:extLst>
              <a:ext uri="{FF2B5EF4-FFF2-40B4-BE49-F238E27FC236}">
                <a16:creationId xmlns:a16="http://schemas.microsoft.com/office/drawing/2014/main" id="{48AB5949-0470-1CB8-62AD-33FE00B93D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2452" name="Rectangle 4">
            <a:extLst>
              <a:ext uri="{FF2B5EF4-FFF2-40B4-BE49-F238E27FC236}">
                <a16:creationId xmlns:a16="http://schemas.microsoft.com/office/drawing/2014/main" id="{22D54EFA-3F60-BF60-4C1B-371FF6D6A9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2453" name="Rectangle 5">
            <a:extLst>
              <a:ext uri="{FF2B5EF4-FFF2-40B4-BE49-F238E27FC236}">
                <a16:creationId xmlns:a16="http://schemas.microsoft.com/office/drawing/2014/main" id="{C2693D15-EAC0-0299-C50E-6383AAE2A4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32454" name="Rectangle 6">
            <a:extLst>
              <a:ext uri="{FF2B5EF4-FFF2-40B4-BE49-F238E27FC236}">
                <a16:creationId xmlns:a16="http://schemas.microsoft.com/office/drawing/2014/main" id="{8A10FA09-998B-1433-8C05-6A6956252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32455" name="Rectangle 7">
            <a:extLst>
              <a:ext uri="{FF2B5EF4-FFF2-40B4-BE49-F238E27FC236}">
                <a16:creationId xmlns:a16="http://schemas.microsoft.com/office/drawing/2014/main" id="{5E7EE88F-C92C-D7D4-56B0-2C929D2953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2DC73AAE-25AE-4BFB-B2C1-898C478266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F8B2-07D7-1B06-7A25-44BC6923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91A64-A220-BE08-452C-58402AF39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E97EA-CABB-EEA3-6E8A-9F9A21EF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07F9-7044-4ED1-E702-7286D5B8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246D-C7EF-4991-604E-83CFDD11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DF2A4-4F6D-4EA6-9773-C949F7F766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38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669BC-2973-FB56-A305-A7617313E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BDC7D-3D0F-3F64-5A29-FF6EDCE9E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51433-1DB3-8CF2-4FFD-A55068B3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982CE-22FF-A4EE-8F5B-D41AE057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0AF37-1DD4-F636-3E85-643A29C5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D9019-55DF-41A8-BDC0-EB35AC054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0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D43D-C1BC-D04E-787C-EF0742CB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68B78BC-8646-8C69-6133-47EF3337F928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6DD4-7EC5-2BD8-8C0B-BB8CF545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7A337-DE82-C7B2-C3EF-31FB3593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8C67A-5020-D6E5-3E66-2B56EA0A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695F89-66A1-4C7B-95BA-2DDFE2C6E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90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DB7D-D62D-B4C8-6E72-9FB462DA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E9A7A-B45D-210D-BF18-F35E3514C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094FB-10D6-8776-5F32-9381AA9A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9A198-89B7-8AA7-072C-E54D8CD26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B1850-5860-CB1C-0BE0-492B43F6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21BFA-368C-422A-9CB2-73CAC5DF8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91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57AB-6928-CA6B-4E69-DDA633EF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B1B5-FCEE-A0AC-0424-BE1852491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5C607-62AB-B2D6-4499-36F69CAD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6D601-D0B3-2F5B-5250-5038D820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5334C-3FDE-C551-362E-515E096F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FC978-4BCE-41BA-880E-6697D88A8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98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D1DD-4642-6AD2-6834-DFF93605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262A6-7E49-52C7-7018-06EE825E8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B30E5-E0C9-0D05-B8FE-C854DFBCE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2FCC6-E248-905C-353A-5869120E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270E5-5307-49C8-769D-722085B4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912BD-BB84-39C7-8860-E4DE88ED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75123-C27D-4336-B13D-0007BFCCF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89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A7BA-C14B-A1CF-0998-AF57AD97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67592-DAFD-DD1B-27A5-FFE334DA7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AB930-99B9-A098-91F4-12B53E7C6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DAFD3-5977-0663-D558-478AD47EE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493156-53A1-4248-752C-C2906553E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79A289-9BB4-FF57-3686-447896A9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4E061-34B7-AB73-6B62-88369E7A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56557-E3EF-C07D-AB0F-2657F1F6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A45EF-F438-4259-B3FB-CAD3E5DAE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61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C293-5678-666C-F2B2-901743FB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5F49A-A33A-9D7E-2202-0A236351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16377-F9D5-84C9-5710-C78C2461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F4FE5-687B-5111-0D77-6AB2D0DA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1474E-CD02-45DD-8D1B-96C12276C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30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ABFCD-A745-464B-071E-F45CB996E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679A0-8B64-E867-5A57-771AC7CE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2FA16-78CF-0386-8015-A706CD3A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435CB-8A5B-44D7-B7E6-2BD27BFBA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82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D7DE-218C-7E0B-96C5-75D0BAF7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0451-A367-4E9E-FA87-689407943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B3D5E-4913-8F69-78E8-460DD8D17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E8DD9-4A40-B9CF-99D2-33D8F9D83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1A72F-D918-DD88-D903-9E1A595F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0B8A3-00DD-C735-141F-AFD3A942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0E76-8792-454B-826E-6F3C2EC0B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9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821D-44DA-D40D-3062-0484670B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AFCC8-9DD7-F6C5-65D6-E3A16BF0B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4C9AF-F11C-3556-B7B5-46B7706BE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424BE-FD83-A033-C425-FE5E47C2F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B6B5F-0331-FDAD-8C76-B3962971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3D769-3349-A9CA-0AD7-0B42E5FE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3944D-7CF0-4CF5-9BDB-65130BC6F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45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B6EE266F-523E-4C8F-3F41-4C83B334F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3985A5AA-4FCC-AEE3-1E63-139D9CCFE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1428" name="Rectangle 4">
            <a:extLst>
              <a:ext uri="{FF2B5EF4-FFF2-40B4-BE49-F238E27FC236}">
                <a16:creationId xmlns:a16="http://schemas.microsoft.com/office/drawing/2014/main" id="{58AD2CB1-2781-C208-29AB-11BE6B364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231429" name="Rectangle 5">
            <a:extLst>
              <a:ext uri="{FF2B5EF4-FFF2-40B4-BE49-F238E27FC236}">
                <a16:creationId xmlns:a16="http://schemas.microsoft.com/office/drawing/2014/main" id="{CDAF742C-0C93-65D4-DAFF-661AA1ABBE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231430" name="Rectangle 6">
            <a:extLst>
              <a:ext uri="{FF2B5EF4-FFF2-40B4-BE49-F238E27FC236}">
                <a16:creationId xmlns:a16="http://schemas.microsoft.com/office/drawing/2014/main" id="{29239CFA-A7CF-C3F1-CF21-9BADE5A83C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C98162C6-1791-4809-B8BA-A908CFCB94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 bldLvl="5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1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14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1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14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1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14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1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14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1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14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Monotype Sorts" pitchFamily="2" charset="2"/>
        <a:buChar char="n"/>
        <a:defRPr kumimoji="1"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kumimoji="1"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60000"/>
        <a:buFont typeface="Monotype Sorts" pitchFamily="2" charset="2"/>
        <a:buChar char="n"/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50000"/>
        <a:buFont typeface="Monotype Sorts" pitchFamily="2" charset="2"/>
        <a:buChar char="n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.go2net.com/adclick?clickurl=http%3A%2F%2Fear%2Eberkeley%2Eedu%2Feg%5Fear%2Ejpg&amp;cid=000206a655c2bcc100000000&amp;area=results.images.ditto&amp;site=mc&amp;shape=textli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t6Qrm0AiK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eQluId1hnQ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udionotch.com/app/tun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G5jiXl2LS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1028">
            <a:extLst>
              <a:ext uri="{FF2B5EF4-FFF2-40B4-BE49-F238E27FC236}">
                <a16:creationId xmlns:a16="http://schemas.microsoft.com/office/drawing/2014/main" id="{3508F0B9-9A88-9B42-EDDC-FA49B3891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88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3717" name="Picture 1029">
            <a:hlinkClick r:id="rId3"/>
            <a:extLst>
              <a:ext uri="{FF2B5EF4-FFF2-40B4-BE49-F238E27FC236}">
                <a16:creationId xmlns:a16="http://schemas.microsoft.com/office/drawing/2014/main" id="{02FE1DC3-D98C-DEE0-EB59-D5E9737B6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156075" cy="541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8" name="Rectangle 1030">
            <a:extLst>
              <a:ext uri="{FF2B5EF4-FFF2-40B4-BE49-F238E27FC236}">
                <a16:creationId xmlns:a16="http://schemas.microsoft.com/office/drawing/2014/main" id="{168802DD-19B1-2A92-2AB9-FF19B1B4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88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3719" name="Rectangle 1031">
            <a:extLst>
              <a:ext uri="{FF2B5EF4-FFF2-40B4-BE49-F238E27FC236}">
                <a16:creationId xmlns:a16="http://schemas.microsoft.com/office/drawing/2014/main" id="{5FB4EE5E-9374-01B9-2A4C-CFBC53AAE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3723" name="Rectangle 1035">
            <a:extLst>
              <a:ext uri="{FF2B5EF4-FFF2-40B4-BE49-F238E27FC236}">
                <a16:creationId xmlns:a16="http://schemas.microsoft.com/office/drawing/2014/main" id="{A40CF563-E89A-5D78-EB60-A20E75454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3581400" cy="6019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800" b="1">
                <a:solidFill>
                  <a:srgbClr val="FFFFFF"/>
                </a:solidFill>
              </a:rPr>
              <a:t>Have you</a:t>
            </a:r>
            <a:r>
              <a:rPr lang="en-US" altLang="en-US" sz="3600" b="1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altLang="en-US" sz="9600" b="1">
                <a:solidFill>
                  <a:srgbClr val="FFFF00"/>
                </a:solidFill>
              </a:rPr>
              <a:t>heard </a:t>
            </a:r>
            <a:endParaRPr lang="en-US" altLang="en-US" sz="9600" b="1">
              <a:solidFill>
                <a:srgbClr val="FFFFFF"/>
              </a:solidFill>
            </a:endParaRPr>
          </a:p>
          <a:p>
            <a:pPr algn="ctr"/>
            <a:r>
              <a:rPr lang="en-US" altLang="en-US" sz="4800" b="1">
                <a:solidFill>
                  <a:srgbClr val="FFFFFF"/>
                </a:solidFill>
              </a:rPr>
              <a:t>the news???</a:t>
            </a:r>
          </a:p>
          <a:p>
            <a:pPr algn="ctr"/>
            <a:r>
              <a:rPr lang="en-US" altLang="en-US" sz="3600" b="1">
                <a:solidFill>
                  <a:srgbClr val="FFFFFF"/>
                </a:solidFill>
              </a:rPr>
              <a:t>It’s </a:t>
            </a:r>
          </a:p>
          <a:p>
            <a:pPr algn="ctr"/>
            <a:r>
              <a:rPr lang="en-US" altLang="en-US" sz="9600" b="1">
                <a:solidFill>
                  <a:srgbClr val="FFFF00"/>
                </a:solidFill>
              </a:rPr>
              <a:t>ear</a:t>
            </a:r>
            <a:r>
              <a:rPr lang="en-US" altLang="en-US" sz="7200" b="1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altLang="en-US" sz="3600" b="1">
                <a:solidFill>
                  <a:srgbClr val="FFFFFF"/>
                </a:solidFill>
              </a:rPr>
              <a:t>time!!</a:t>
            </a:r>
            <a:endParaRPr lang="en-US" altLang="en-US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94" name="Group 1026">
            <a:extLst>
              <a:ext uri="{FF2B5EF4-FFF2-40B4-BE49-F238E27FC236}">
                <a16:creationId xmlns:a16="http://schemas.microsoft.com/office/drawing/2014/main" id="{A9F0BE88-6819-2DF4-3796-654B22D0DE7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504"/>
            <a:chExt cx="5760" cy="3312"/>
          </a:xfrm>
        </p:grpSpPr>
        <p:pic>
          <p:nvPicPr>
            <p:cNvPr id="238595" name="Picture 1027">
              <a:extLst>
                <a:ext uri="{FF2B5EF4-FFF2-40B4-BE49-F238E27FC236}">
                  <a16:creationId xmlns:a16="http://schemas.microsoft.com/office/drawing/2014/main" id="{D6B6F29A-9A01-A194-CEE5-334C7624F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4"/>
              <a:ext cx="5760" cy="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8596" name="Rectangle 1028">
              <a:extLst>
                <a:ext uri="{FF2B5EF4-FFF2-40B4-BE49-F238E27FC236}">
                  <a16:creationId xmlns:a16="http://schemas.microsoft.com/office/drawing/2014/main" id="{E62AB2BA-2399-C85C-8898-ED06C3588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056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597" name="Rectangle 1029">
              <a:extLst>
                <a:ext uri="{FF2B5EF4-FFF2-40B4-BE49-F238E27FC236}">
                  <a16:creationId xmlns:a16="http://schemas.microsoft.com/office/drawing/2014/main" id="{8AA11715-2A28-313D-05F9-F3C11DFD5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056"/>
              <a:ext cx="768" cy="1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8598" name="Oval 1030">
            <a:extLst>
              <a:ext uri="{FF2B5EF4-FFF2-40B4-BE49-F238E27FC236}">
                <a16:creationId xmlns:a16="http://schemas.microsoft.com/office/drawing/2014/main" id="{4B05AB52-FE02-C1BC-39F9-9F8A9382047C}"/>
              </a:ext>
            </a:extLst>
          </p:cNvPr>
          <p:cNvSpPr>
            <a:spLocks noChangeArrowheads="1"/>
          </p:cNvSpPr>
          <p:nvPr/>
        </p:nvSpPr>
        <p:spPr bwMode="auto">
          <a:xfrm rot="-1176682">
            <a:off x="4945063" y="2503488"/>
            <a:ext cx="1498600" cy="1924050"/>
          </a:xfrm>
          <a:prstGeom prst="ellipse">
            <a:avLst/>
          </a:prstGeom>
          <a:noFill/>
          <a:ln w="1270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8000" b="1">
              <a:solidFill>
                <a:schemeClr val="bg2"/>
              </a:solidFill>
            </a:endParaRPr>
          </a:p>
          <a:p>
            <a:pPr algn="ctr"/>
            <a:endParaRPr lang="en-US" altLang="en-US" sz="8000">
              <a:solidFill>
                <a:schemeClr val="bg2"/>
              </a:solidFill>
            </a:endParaRPr>
          </a:p>
        </p:txBody>
      </p:sp>
      <p:sp>
        <p:nvSpPr>
          <p:cNvPr id="238599" name="WordArt 1031">
            <a:extLst>
              <a:ext uri="{FF2B5EF4-FFF2-40B4-BE49-F238E27FC236}">
                <a16:creationId xmlns:a16="http://schemas.microsoft.com/office/drawing/2014/main" id="{5DABE026-3FCC-27CA-1897-58882F096D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437641">
            <a:off x="3048000" y="1752600"/>
            <a:ext cx="3733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Middle Ear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70" name="Group 1026">
            <a:extLst>
              <a:ext uri="{FF2B5EF4-FFF2-40B4-BE49-F238E27FC236}">
                <a16:creationId xmlns:a16="http://schemas.microsoft.com/office/drawing/2014/main" id="{108C53CB-2D82-1534-EE35-F03DEC7E7241}"/>
              </a:ext>
            </a:extLst>
          </p:cNvPr>
          <p:cNvGrpSpPr>
            <a:grpSpLocks/>
          </p:cNvGrpSpPr>
          <p:nvPr/>
        </p:nvGrpSpPr>
        <p:grpSpPr bwMode="auto">
          <a:xfrm>
            <a:off x="-3200400" y="0"/>
            <a:ext cx="13030200" cy="7696200"/>
            <a:chOff x="0" y="504"/>
            <a:chExt cx="5760" cy="3312"/>
          </a:xfrm>
        </p:grpSpPr>
        <p:pic>
          <p:nvPicPr>
            <p:cNvPr id="237571" name="Picture 1027">
              <a:extLst>
                <a:ext uri="{FF2B5EF4-FFF2-40B4-BE49-F238E27FC236}">
                  <a16:creationId xmlns:a16="http://schemas.microsoft.com/office/drawing/2014/main" id="{B6B3581F-C946-9EFA-48B0-99685F445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4"/>
              <a:ext cx="5760" cy="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572" name="Rectangle 1028">
              <a:extLst>
                <a:ext uri="{FF2B5EF4-FFF2-40B4-BE49-F238E27FC236}">
                  <a16:creationId xmlns:a16="http://schemas.microsoft.com/office/drawing/2014/main" id="{053CDC09-909F-FF2C-562A-16855E9BE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056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73" name="Rectangle 1029">
              <a:extLst>
                <a:ext uri="{FF2B5EF4-FFF2-40B4-BE49-F238E27FC236}">
                  <a16:creationId xmlns:a16="http://schemas.microsoft.com/office/drawing/2014/main" id="{7B1B25A6-46EF-5F33-F610-460ADFA01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056"/>
              <a:ext cx="768" cy="1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7574" name="Group 1030">
            <a:extLst>
              <a:ext uri="{FF2B5EF4-FFF2-40B4-BE49-F238E27FC236}">
                <a16:creationId xmlns:a16="http://schemas.microsoft.com/office/drawing/2014/main" id="{18EB4BA1-098A-320A-98CD-8B2681C995B6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267200"/>
            <a:ext cx="3505200" cy="2133600"/>
            <a:chOff x="816" y="2688"/>
            <a:chExt cx="2208" cy="1344"/>
          </a:xfrm>
        </p:grpSpPr>
        <p:sp>
          <p:nvSpPr>
            <p:cNvPr id="237575" name="AutoShape 1031">
              <a:extLst>
                <a:ext uri="{FF2B5EF4-FFF2-40B4-BE49-F238E27FC236}">
                  <a16:creationId xmlns:a16="http://schemas.microsoft.com/office/drawing/2014/main" id="{45CED45C-0380-DA6C-718C-B70C86A310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01255">
              <a:off x="816" y="2688"/>
              <a:ext cx="2208" cy="1344"/>
            </a:xfrm>
            <a:prstGeom prst="rightArrow">
              <a:avLst>
                <a:gd name="adj1" fmla="val 50000"/>
                <a:gd name="adj2" fmla="val 41071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76" name="WordArt 1032">
              <a:extLst>
                <a:ext uri="{FF2B5EF4-FFF2-40B4-BE49-F238E27FC236}">
                  <a16:creationId xmlns:a16="http://schemas.microsoft.com/office/drawing/2014/main" id="{62DA5AA1-107A-338B-BEBD-56DA6770044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301255">
              <a:off x="1152" y="3072"/>
              <a:ext cx="1536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 panose="020B0A04020102020204" pitchFamily="34" charset="0"/>
                </a:rPr>
                <a:t>Tympanic </a:t>
              </a:r>
            </a:p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 panose="020B0A04020102020204" pitchFamily="34" charset="0"/>
                </a:rPr>
                <a:t>Membrane</a:t>
              </a:r>
            </a:p>
          </p:txBody>
        </p:sp>
      </p:grpSp>
      <p:grpSp>
        <p:nvGrpSpPr>
          <p:cNvPr id="237577" name="Group 1033">
            <a:extLst>
              <a:ext uri="{FF2B5EF4-FFF2-40B4-BE49-F238E27FC236}">
                <a16:creationId xmlns:a16="http://schemas.microsoft.com/office/drawing/2014/main" id="{4EB7B7E9-F080-5EDC-FE73-CCAAEE764788}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-114300"/>
            <a:ext cx="1524000" cy="3581400"/>
            <a:chOff x="1896" y="-72"/>
            <a:chExt cx="960" cy="2256"/>
          </a:xfrm>
        </p:grpSpPr>
        <p:sp>
          <p:nvSpPr>
            <p:cNvPr id="237578" name="AutoShape 1034">
              <a:extLst>
                <a:ext uri="{FF2B5EF4-FFF2-40B4-BE49-F238E27FC236}">
                  <a16:creationId xmlns:a16="http://schemas.microsoft.com/office/drawing/2014/main" id="{313614E4-BC9E-6CAC-35DD-019B9EA8D2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06383">
              <a:off x="1248" y="576"/>
              <a:ext cx="2256" cy="960"/>
            </a:xfrm>
            <a:prstGeom prst="rightArrow">
              <a:avLst>
                <a:gd name="adj1" fmla="val 50000"/>
                <a:gd name="adj2" fmla="val 58750"/>
              </a:avLst>
            </a:prstGeom>
            <a:solidFill>
              <a:srgbClr val="33CC33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79" name="WordArt 1035">
              <a:extLst>
                <a:ext uri="{FF2B5EF4-FFF2-40B4-BE49-F238E27FC236}">
                  <a16:creationId xmlns:a16="http://schemas.microsoft.com/office/drawing/2014/main" id="{4A84E7FB-8BF0-89D6-F8EF-1F05695CBC6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406383">
              <a:off x="1608" y="711"/>
              <a:ext cx="1326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 panose="020B0A04020102020204" pitchFamily="34" charset="0"/>
                </a:rPr>
                <a:t>Hammer</a:t>
              </a:r>
            </a:p>
          </p:txBody>
        </p:sp>
      </p:grpSp>
      <p:grpSp>
        <p:nvGrpSpPr>
          <p:cNvPr id="237580" name="Group 1036">
            <a:extLst>
              <a:ext uri="{FF2B5EF4-FFF2-40B4-BE49-F238E27FC236}">
                <a16:creationId xmlns:a16="http://schemas.microsoft.com/office/drawing/2014/main" id="{C61112F8-0D84-6498-60CB-97B725A25BC8}"/>
              </a:ext>
            </a:extLst>
          </p:cNvPr>
          <p:cNvGrpSpPr>
            <a:grpSpLocks/>
          </p:cNvGrpSpPr>
          <p:nvPr/>
        </p:nvGrpSpPr>
        <p:grpSpPr bwMode="auto">
          <a:xfrm rot="-2859986">
            <a:off x="4876800" y="1600200"/>
            <a:ext cx="2971800" cy="1295400"/>
            <a:chOff x="3552" y="720"/>
            <a:chExt cx="1872" cy="816"/>
          </a:xfrm>
        </p:grpSpPr>
        <p:sp>
          <p:nvSpPr>
            <p:cNvPr id="237581" name="AutoShape 1037">
              <a:extLst>
                <a:ext uri="{FF2B5EF4-FFF2-40B4-BE49-F238E27FC236}">
                  <a16:creationId xmlns:a16="http://schemas.microsoft.com/office/drawing/2014/main" id="{5F1DC927-4EBA-4C68-3264-E4924E7CD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720"/>
              <a:ext cx="1872" cy="816"/>
            </a:xfrm>
            <a:prstGeom prst="leftArrow">
              <a:avLst>
                <a:gd name="adj1" fmla="val 50000"/>
                <a:gd name="adj2" fmla="val 57353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2" name="WordArt 1038">
              <a:extLst>
                <a:ext uri="{FF2B5EF4-FFF2-40B4-BE49-F238E27FC236}">
                  <a16:creationId xmlns:a16="http://schemas.microsoft.com/office/drawing/2014/main" id="{AC79B4E5-5DB7-639D-AF53-A79C13E04DF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080" y="960"/>
              <a:ext cx="1104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 panose="020B0A04020102020204" pitchFamily="34" charset="0"/>
                </a:rPr>
                <a:t>Anvil</a:t>
              </a:r>
            </a:p>
          </p:txBody>
        </p:sp>
      </p:grpSp>
      <p:grpSp>
        <p:nvGrpSpPr>
          <p:cNvPr id="237583" name="Group 1039">
            <a:extLst>
              <a:ext uri="{FF2B5EF4-FFF2-40B4-BE49-F238E27FC236}">
                <a16:creationId xmlns:a16="http://schemas.microsoft.com/office/drawing/2014/main" id="{44FB0FAE-D8EA-A574-1F8C-EBBF20990546}"/>
              </a:ext>
            </a:extLst>
          </p:cNvPr>
          <p:cNvGrpSpPr>
            <a:grpSpLocks/>
          </p:cNvGrpSpPr>
          <p:nvPr/>
        </p:nvGrpSpPr>
        <p:grpSpPr bwMode="auto">
          <a:xfrm>
            <a:off x="5894388" y="3741738"/>
            <a:ext cx="1676400" cy="2819400"/>
            <a:chOff x="3713" y="2357"/>
            <a:chExt cx="1056" cy="1776"/>
          </a:xfrm>
        </p:grpSpPr>
        <p:sp>
          <p:nvSpPr>
            <p:cNvPr id="237584" name="AutoShape 1040">
              <a:extLst>
                <a:ext uri="{FF2B5EF4-FFF2-40B4-BE49-F238E27FC236}">
                  <a16:creationId xmlns:a16="http://schemas.microsoft.com/office/drawing/2014/main" id="{77CC6CF4-B37C-4672-BAF9-08E4931E04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59630">
              <a:off x="3353" y="2717"/>
              <a:ext cx="1776" cy="1056"/>
            </a:xfrm>
            <a:prstGeom prst="leftArrow">
              <a:avLst>
                <a:gd name="adj1" fmla="val 50000"/>
                <a:gd name="adj2" fmla="val 420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5" name="WordArt 1041">
              <a:extLst>
                <a:ext uri="{FF2B5EF4-FFF2-40B4-BE49-F238E27FC236}">
                  <a16:creationId xmlns:a16="http://schemas.microsoft.com/office/drawing/2014/main" id="{E878DA67-46A5-C8CB-74D7-69717F24BD0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359630">
              <a:off x="3635" y="3070"/>
              <a:ext cx="1224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 panose="020B0A04020102020204" pitchFamily="34" charset="0"/>
                </a:rPr>
                <a:t>Stirrup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E43F15AB-F902-E1B6-B805-972B9AD8A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altLang="en-US" sz="5400" b="1" u="sng">
                <a:solidFill>
                  <a:srgbClr val="FF3300"/>
                </a:solidFill>
              </a:rPr>
              <a:t>Middle Ear</a:t>
            </a:r>
            <a:endParaRPr lang="en-US" altLang="en-US" sz="4000" u="sng"/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0C5BE6A5-CE6D-AD83-380F-54E3D3D54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77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Begins at ear drum (tympanic membrane)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FF00"/>
                </a:solidFill>
              </a:rPr>
              <a:t>Air filled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Contains </a:t>
            </a:r>
            <a:r>
              <a:rPr lang="en-US" altLang="en-US" sz="4000" b="1" u="sng">
                <a:solidFill>
                  <a:srgbClr val="FF3300"/>
                </a:solidFill>
              </a:rPr>
              <a:t>ossicles</a:t>
            </a:r>
            <a:endParaRPr lang="en-US" altLang="en-US" b="1">
              <a:solidFill>
                <a:srgbClr val="FF33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3200" b="1">
                <a:solidFill>
                  <a:srgbClr val="FFFF00"/>
                </a:solidFill>
              </a:rPr>
              <a:t>Hammer (malleus)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>
                <a:solidFill>
                  <a:srgbClr val="FFFF00"/>
                </a:solidFill>
              </a:rPr>
              <a:t>Anvil (incus)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>
                <a:solidFill>
                  <a:srgbClr val="FFFF00"/>
                </a:solidFill>
              </a:rPr>
              <a:t>Stirrup (stapes)</a:t>
            </a:r>
          </a:p>
          <a:p>
            <a:pPr lvl="2">
              <a:lnSpc>
                <a:spcPct val="90000"/>
              </a:lnSpc>
            </a:pPr>
            <a:r>
              <a:rPr lang="en-US" altLang="en-US" sz="2800" b="1"/>
              <a:t>Strikes oval window</a:t>
            </a:r>
          </a:p>
          <a:p>
            <a:pPr lvl="2">
              <a:lnSpc>
                <a:spcPct val="90000"/>
              </a:lnSpc>
            </a:pPr>
            <a:r>
              <a:rPr lang="en-US" altLang="en-US" sz="2800" b="1"/>
              <a:t>Oval window much smaller than tympanic membrane – helps amplify sound</a:t>
            </a:r>
          </a:p>
          <a:p>
            <a:pPr>
              <a:lnSpc>
                <a:spcPct val="90000"/>
              </a:lnSpc>
            </a:pPr>
            <a:endParaRPr lang="en-US" altLang="en-US" sz="2800" b="1"/>
          </a:p>
        </p:txBody>
      </p:sp>
      <p:pic>
        <p:nvPicPr>
          <p:cNvPr id="185348" name="Picture 4">
            <a:extLst>
              <a:ext uri="{FF2B5EF4-FFF2-40B4-BE49-F238E27FC236}">
                <a16:creationId xmlns:a16="http://schemas.microsoft.com/office/drawing/2014/main" id="{DD16EBF3-6226-BB0E-E8E0-BA7D824C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2362200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WordArt 2">
            <a:extLst>
              <a:ext uri="{FF2B5EF4-FFF2-40B4-BE49-F238E27FC236}">
                <a16:creationId xmlns:a16="http://schemas.microsoft.com/office/drawing/2014/main" id="{35C2FFEE-BC4D-3539-9B0D-FEF32B8123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990600"/>
            <a:ext cx="7772400" cy="1247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An Eardrum with Pus</a:t>
            </a:r>
          </a:p>
        </p:txBody>
      </p:sp>
      <p:pic>
        <p:nvPicPr>
          <p:cNvPr id="240643" name="Picture 3">
            <a:extLst>
              <a:ext uri="{FF2B5EF4-FFF2-40B4-BE49-F238E27FC236}">
                <a16:creationId xmlns:a16="http://schemas.microsoft.com/office/drawing/2014/main" id="{D58949B5-9A98-576D-5584-5A65ED3DD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3886200" cy="37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>
            <a:extLst>
              <a:ext uri="{FF2B5EF4-FFF2-40B4-BE49-F238E27FC236}">
                <a16:creationId xmlns:a16="http://schemas.microsoft.com/office/drawing/2014/main" id="{D5272564-0B86-C16F-AFD8-6187354E3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6096000"/>
          </a:xfrm>
        </p:spPr>
        <p:txBody>
          <a:bodyPr/>
          <a:lstStyle/>
          <a:p>
            <a:r>
              <a:rPr lang="en-US" altLang="en-US" sz="4400" b="1" u="sng">
                <a:solidFill>
                  <a:srgbClr val="FFFF00"/>
                </a:solidFill>
              </a:rPr>
              <a:t>Eustachian tube</a:t>
            </a:r>
          </a:p>
          <a:p>
            <a:pPr lvl="1"/>
            <a:r>
              <a:rPr lang="en-US" altLang="en-US" sz="4400" b="1"/>
              <a:t>Connects middle ear with nose and mouth</a:t>
            </a:r>
          </a:p>
          <a:p>
            <a:pPr lvl="1"/>
            <a:r>
              <a:rPr lang="en-US" altLang="en-US" sz="4400" b="1"/>
              <a:t>Allows for equalization of </a:t>
            </a:r>
            <a:r>
              <a:rPr lang="en-US" altLang="en-US" sz="4400" b="1">
                <a:solidFill>
                  <a:srgbClr val="FF3300"/>
                </a:solidFill>
              </a:rPr>
              <a:t>air pressure</a:t>
            </a:r>
            <a:endParaRPr lang="en-US" alt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WordArt 2">
            <a:extLst>
              <a:ext uri="{FF2B5EF4-FFF2-40B4-BE49-F238E27FC236}">
                <a16:creationId xmlns:a16="http://schemas.microsoft.com/office/drawing/2014/main" id="{5A9E2DC9-30DA-B247-626B-FFFB35E255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38100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An Ear Tube 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Used 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To Drain 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Middle Ear 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Fluid</a:t>
            </a:r>
          </a:p>
        </p:txBody>
      </p:sp>
      <p:pic>
        <p:nvPicPr>
          <p:cNvPr id="239619" name="Picture 3">
            <a:extLst>
              <a:ext uri="{FF2B5EF4-FFF2-40B4-BE49-F238E27FC236}">
                <a16:creationId xmlns:a16="http://schemas.microsoft.com/office/drawing/2014/main" id="{881E53BD-F234-91FB-071F-D613D487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"/>
            <a:ext cx="4722813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6" name="Group 2">
            <a:extLst>
              <a:ext uri="{FF2B5EF4-FFF2-40B4-BE49-F238E27FC236}">
                <a16:creationId xmlns:a16="http://schemas.microsoft.com/office/drawing/2014/main" id="{8F2BEDB5-D618-8E47-B346-956BEE70CBE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504"/>
            <a:chExt cx="5760" cy="3312"/>
          </a:xfrm>
        </p:grpSpPr>
        <p:pic>
          <p:nvPicPr>
            <p:cNvPr id="236547" name="Picture 3">
              <a:extLst>
                <a:ext uri="{FF2B5EF4-FFF2-40B4-BE49-F238E27FC236}">
                  <a16:creationId xmlns:a16="http://schemas.microsoft.com/office/drawing/2014/main" id="{844AD043-D918-37AE-FF9A-8FFAFF4FC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4"/>
              <a:ext cx="5760" cy="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548" name="Rectangle 4">
              <a:extLst>
                <a:ext uri="{FF2B5EF4-FFF2-40B4-BE49-F238E27FC236}">
                  <a16:creationId xmlns:a16="http://schemas.microsoft.com/office/drawing/2014/main" id="{C772B636-39B6-52BD-DBD6-0DEC242EF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056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49" name="Rectangle 5">
              <a:extLst>
                <a:ext uri="{FF2B5EF4-FFF2-40B4-BE49-F238E27FC236}">
                  <a16:creationId xmlns:a16="http://schemas.microsoft.com/office/drawing/2014/main" id="{6EF7EA82-65E1-39D8-A0B7-61430916D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056"/>
              <a:ext cx="768" cy="1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550" name="Oval 6">
            <a:extLst>
              <a:ext uri="{FF2B5EF4-FFF2-40B4-BE49-F238E27FC236}">
                <a16:creationId xmlns:a16="http://schemas.microsoft.com/office/drawing/2014/main" id="{E5586CFE-81DB-F474-8EAE-D45EF08ADA27}"/>
              </a:ext>
            </a:extLst>
          </p:cNvPr>
          <p:cNvSpPr>
            <a:spLocks noChangeArrowheads="1"/>
          </p:cNvSpPr>
          <p:nvPr/>
        </p:nvSpPr>
        <p:spPr bwMode="auto">
          <a:xfrm rot="-2299695">
            <a:off x="5791200" y="1828800"/>
            <a:ext cx="2667000" cy="3200400"/>
          </a:xfrm>
          <a:prstGeom prst="ellipse">
            <a:avLst/>
          </a:prstGeom>
          <a:noFill/>
          <a:ln w="127000">
            <a:solidFill>
              <a:srgbClr val="BE5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1" name="WordArt 7">
            <a:extLst>
              <a:ext uri="{FF2B5EF4-FFF2-40B4-BE49-F238E27FC236}">
                <a16:creationId xmlns:a16="http://schemas.microsoft.com/office/drawing/2014/main" id="{2339F197-A273-1081-57A5-2DD496288E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079909">
            <a:off x="3925888" y="1773238"/>
            <a:ext cx="28194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BE5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Inner Ear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26" name="Group 10">
            <a:extLst>
              <a:ext uri="{FF2B5EF4-FFF2-40B4-BE49-F238E27FC236}">
                <a16:creationId xmlns:a16="http://schemas.microsoft.com/office/drawing/2014/main" id="{2251459A-7C37-3955-F2FE-46CA1155C7D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07975"/>
            <a:ext cx="8534400" cy="6397625"/>
            <a:chOff x="192" y="194"/>
            <a:chExt cx="5376" cy="4030"/>
          </a:xfrm>
        </p:grpSpPr>
        <p:pic>
          <p:nvPicPr>
            <p:cNvPr id="162819" name="Picture 3">
              <a:extLst>
                <a:ext uri="{FF2B5EF4-FFF2-40B4-BE49-F238E27FC236}">
                  <a16:creationId xmlns:a16="http://schemas.microsoft.com/office/drawing/2014/main" id="{CACDE851-92D2-4B9F-1208-DA2C53B6A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4"/>
              <a:ext cx="5376" cy="403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2825" name="Rectangle 9">
              <a:extLst>
                <a:ext uri="{FF2B5EF4-FFF2-40B4-BE49-F238E27FC236}">
                  <a16:creationId xmlns:a16="http://schemas.microsoft.com/office/drawing/2014/main" id="{1DDC5F7D-DB64-921C-5CCD-17ED9BCE9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0"/>
              <a:ext cx="4512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5CF3D9E3-6638-5D32-FC79-E1D2EFB7A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FF3300"/>
                </a:solidFill>
              </a:rPr>
              <a:t>Inner Ear</a:t>
            </a:r>
            <a:endParaRPr lang="en-US" altLang="en-US"/>
          </a:p>
        </p:txBody>
      </p:sp>
      <p:sp>
        <p:nvSpPr>
          <p:cNvPr id="162828" name="Oval 12">
            <a:extLst>
              <a:ext uri="{FF2B5EF4-FFF2-40B4-BE49-F238E27FC236}">
                <a16:creationId xmlns:a16="http://schemas.microsoft.com/office/drawing/2014/main" id="{DD34EBC6-0E5E-960D-AB5E-6E9688A48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828800"/>
            <a:ext cx="1752600" cy="6096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altLang="en-US">
              <a:solidFill>
                <a:schemeClr val="bg2"/>
              </a:solidFill>
            </a:endParaRPr>
          </a:p>
        </p:txBody>
      </p:sp>
      <p:sp>
        <p:nvSpPr>
          <p:cNvPr id="162829" name="Oval 13">
            <a:extLst>
              <a:ext uri="{FF2B5EF4-FFF2-40B4-BE49-F238E27FC236}">
                <a16:creationId xmlns:a16="http://schemas.microsoft.com/office/drawing/2014/main" id="{A7D174F8-D9BA-C330-F3E9-BB629A577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819400"/>
            <a:ext cx="1676400" cy="1600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0" name="Oval 14">
            <a:extLst>
              <a:ext uri="{FF2B5EF4-FFF2-40B4-BE49-F238E27FC236}">
                <a16:creationId xmlns:a16="http://schemas.microsoft.com/office/drawing/2014/main" id="{639BD07A-C961-B609-1DB3-6D3C55158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91000"/>
            <a:ext cx="1295400" cy="6096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63995F3D-8E17-E025-5D7B-D18D9B89E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rgbClr val="FF3300"/>
                </a:solidFill>
              </a:rPr>
              <a:t>Inner Ear</a:t>
            </a:r>
            <a:endParaRPr lang="en-US" altLang="en-US"/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8D88A784-9267-D9DB-040A-46567A7E6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5638800"/>
          </a:xfrm>
        </p:spPr>
        <p:txBody>
          <a:bodyPr/>
          <a:lstStyle/>
          <a:p>
            <a:r>
              <a:rPr lang="en-US" altLang="en-US" b="1"/>
              <a:t>3 main structures</a:t>
            </a:r>
          </a:p>
          <a:p>
            <a:pPr lvl="1">
              <a:buFontTx/>
              <a:buNone/>
            </a:pPr>
            <a:r>
              <a:rPr lang="en-US" altLang="en-US" sz="3200" b="1" u="sng">
                <a:solidFill>
                  <a:srgbClr val="FFFF00"/>
                </a:solidFill>
              </a:rPr>
              <a:t>1. Vestibule</a:t>
            </a:r>
            <a:endParaRPr lang="en-US" altLang="en-US" sz="3200" b="1"/>
          </a:p>
          <a:p>
            <a:pPr lvl="2"/>
            <a:r>
              <a:rPr lang="en-US" altLang="en-US" sz="3200" b="1"/>
              <a:t>Contains 2 sacs – utricle and saccule</a:t>
            </a:r>
          </a:p>
          <a:p>
            <a:pPr lvl="2"/>
            <a:r>
              <a:rPr lang="en-US" altLang="en-US" sz="3200" b="1"/>
              <a:t>Contains fluid, hair cells, and Otoliths </a:t>
            </a:r>
            <a:r>
              <a:rPr lang="en-US" altLang="en-US" sz="3200" b="1">
                <a:sym typeface="Wingdings" panose="05000000000000000000" pitchFamily="2" charset="2"/>
              </a:rPr>
              <a:t> CaCO</a:t>
            </a:r>
            <a:r>
              <a:rPr lang="en-US" altLang="en-US" sz="3200" b="1" baseline="-25000">
                <a:sym typeface="Wingdings" panose="05000000000000000000" pitchFamily="2" charset="2"/>
              </a:rPr>
              <a:t>3</a:t>
            </a:r>
            <a:r>
              <a:rPr lang="en-US" altLang="en-US" sz="3200" b="1">
                <a:sym typeface="Wingdings" panose="05000000000000000000" pitchFamily="2" charset="2"/>
              </a:rPr>
              <a:t> (s)</a:t>
            </a:r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200" b="1"/>
              <a:t>Stimulate nerve fibres</a:t>
            </a:r>
          </a:p>
          <a:p>
            <a:pPr lvl="2"/>
            <a:r>
              <a:rPr lang="en-US" altLang="en-US" sz="3200" b="1"/>
              <a:t>Detects head position </a:t>
            </a:r>
          </a:p>
          <a:p>
            <a:pPr lvl="3"/>
            <a:r>
              <a:rPr lang="en-US" altLang="en-US" sz="3200" b="1"/>
              <a:t>Static equilibrium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>
            <a:extLst>
              <a:ext uri="{FF2B5EF4-FFF2-40B4-BE49-F238E27FC236}">
                <a16:creationId xmlns:a16="http://schemas.microsoft.com/office/drawing/2014/main" id="{77DACB13-3CED-9589-8650-05CDB093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1" name="Rectangle 3">
            <a:extLst>
              <a:ext uri="{FF2B5EF4-FFF2-40B4-BE49-F238E27FC236}">
                <a16:creationId xmlns:a16="http://schemas.microsoft.com/office/drawing/2014/main" id="{639FD09A-FEF1-5E0D-3404-BD595831C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0"/>
            <a:ext cx="5867400" cy="152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D3773221-F8CB-FF6D-08CA-F468B3EE5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z="6600" b="1" u="sng">
                <a:solidFill>
                  <a:srgbClr val="FFFF00"/>
                </a:solidFill>
              </a:rPr>
              <a:t>Trivia Question</a:t>
            </a:r>
            <a:endParaRPr lang="en-US" altLang="en-US" u="sng"/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6E02DEB6-AAC0-8BE7-7EFC-856173B94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 sz="4000" b="1"/>
              <a:t>What are the smallest bones in the body?</a:t>
            </a:r>
          </a:p>
          <a:p>
            <a:pPr algn="ctr">
              <a:buFont typeface="Monotype Sorts" pitchFamily="2" charset="2"/>
              <a:buNone/>
            </a:pPr>
            <a:endParaRPr lang="en-US" altLang="en-US" sz="1800" b="1"/>
          </a:p>
          <a:p>
            <a:pPr algn="ctr">
              <a:buFont typeface="Monotype Sorts" pitchFamily="2" charset="2"/>
              <a:buNone/>
            </a:pPr>
            <a:r>
              <a:rPr lang="en-US" altLang="en-US" sz="1800" b="1"/>
              <a:t>Ossicles</a:t>
            </a:r>
          </a:p>
          <a:p>
            <a:pPr algn="ctr">
              <a:buFont typeface="Monotype Sorts" pitchFamily="2" charset="2"/>
              <a:buNone/>
            </a:pPr>
            <a:r>
              <a:rPr lang="en-US" altLang="en-US" sz="9600" b="1">
                <a:solidFill>
                  <a:srgbClr val="FF3300"/>
                </a:solidFill>
              </a:rPr>
              <a:t>Ossicles</a:t>
            </a:r>
            <a:endParaRPr lang="en-US" altLang="en-US" sz="9600" b="1"/>
          </a:p>
          <a:p>
            <a:pPr algn="ctr">
              <a:buFont typeface="Monotype Sorts" pitchFamily="2" charset="2"/>
              <a:buNone/>
            </a:pPr>
            <a:r>
              <a:rPr lang="en-US" altLang="en-US" b="1"/>
              <a:t>These bones are fully developed at birth!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>
            <a:extLst>
              <a:ext uri="{FF2B5EF4-FFF2-40B4-BE49-F238E27FC236}">
                <a16:creationId xmlns:a16="http://schemas.microsoft.com/office/drawing/2014/main" id="{99770023-C8E7-2BF2-D43F-70DB6C1FA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16" name="Rectangle 4">
            <a:extLst>
              <a:ext uri="{FF2B5EF4-FFF2-40B4-BE49-F238E27FC236}">
                <a16:creationId xmlns:a16="http://schemas.microsoft.com/office/drawing/2014/main" id="{7738416B-5850-F72E-9300-5A7754B0E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0"/>
            <a:ext cx="5943600" cy="152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Rectangle 5">
            <a:extLst>
              <a:ext uri="{FF2B5EF4-FFF2-40B4-BE49-F238E27FC236}">
                <a16:creationId xmlns:a16="http://schemas.microsoft.com/office/drawing/2014/main" id="{8BAD42FE-9497-85F8-044D-255C6254F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0"/>
            <a:ext cx="6477000" cy="762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800" b="1">
                <a:solidFill>
                  <a:srgbClr val="FFFFFF"/>
                </a:solidFill>
              </a:rPr>
              <a:t>Semicircular Canals</a:t>
            </a:r>
            <a:endParaRPr lang="en-CA" altLang="en-US" sz="4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BED9A989-7E2C-D116-508D-7E61DE47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18-</a:t>
            </a:r>
            <a:fld id="{C924CF58-C5DF-4A40-BC31-A7BAB015491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B83D406F-4907-67D1-CB1C-A5678AE0F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/>
              <a:t>Mechanoreceptors for equilibrium</a:t>
            </a:r>
          </a:p>
        </p:txBody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035427EB-8D57-E5E8-6975-63361247D8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6019800"/>
            <a:ext cx="22860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Fig 18.14</a:t>
            </a:r>
          </a:p>
        </p:txBody>
      </p:sp>
      <p:pic>
        <p:nvPicPr>
          <p:cNvPr id="52229" name="Picture 6" descr="18_14">
            <a:extLst>
              <a:ext uri="{FF2B5EF4-FFF2-40B4-BE49-F238E27FC236}">
                <a16:creationId xmlns:a16="http://schemas.microsoft.com/office/drawing/2014/main" id="{B82B1F3F-2BD4-9885-3BF6-66832CBAB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7" y="1143000"/>
            <a:ext cx="52943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>
            <a:extLst>
              <a:ext uri="{FF2B5EF4-FFF2-40B4-BE49-F238E27FC236}">
                <a16:creationId xmlns:a16="http://schemas.microsoft.com/office/drawing/2014/main" id="{0CCEE5B0-0838-F147-E6A0-0C102008B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0"/>
            <a:ext cx="7772400" cy="59436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 sz="3600" b="1" u="sng" dirty="0">
                <a:solidFill>
                  <a:srgbClr val="FFFF00"/>
                </a:solidFill>
              </a:rPr>
              <a:t>2. Semicircular canals</a:t>
            </a:r>
          </a:p>
          <a:p>
            <a:pPr lvl="2"/>
            <a:r>
              <a:rPr lang="en-US" altLang="en-US" sz="3600" b="1" dirty="0"/>
              <a:t>Fluid filled</a:t>
            </a:r>
          </a:p>
          <a:p>
            <a:pPr lvl="2"/>
            <a:r>
              <a:rPr lang="en-US" altLang="en-US" sz="3600" b="1" dirty="0"/>
              <a:t>3 canals</a:t>
            </a:r>
          </a:p>
          <a:p>
            <a:pPr lvl="3"/>
            <a:r>
              <a:rPr lang="en-US" altLang="en-US" sz="3600" b="1" dirty="0"/>
              <a:t>Horizontal, vertical, diagonal</a:t>
            </a:r>
          </a:p>
          <a:p>
            <a:pPr lvl="2"/>
            <a:r>
              <a:rPr lang="en-US" altLang="en-US" sz="3600" b="1" dirty="0">
                <a:solidFill>
                  <a:srgbClr val="FF3300"/>
                </a:solidFill>
              </a:rPr>
              <a:t>movement &amp; </a:t>
            </a:r>
            <a:r>
              <a:rPr lang="en-US" altLang="en-US" sz="36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balance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 lvl="2"/>
            <a:r>
              <a:rPr lang="en-US" altLang="en-US" sz="3600" b="1" dirty="0"/>
              <a:t>Each canal has an ampulla</a:t>
            </a:r>
          </a:p>
          <a:p>
            <a:pPr lvl="3"/>
            <a:r>
              <a:rPr lang="en-US" altLang="en-US" sz="3600" b="1" dirty="0"/>
              <a:t> </a:t>
            </a:r>
            <a:r>
              <a:rPr lang="en-US" altLang="en-US" sz="3600" b="1" dirty="0">
                <a:solidFill>
                  <a:srgbClr val="FF3300"/>
                </a:solidFill>
              </a:rPr>
              <a:t>cilia </a:t>
            </a:r>
            <a:r>
              <a:rPr lang="en-US" altLang="en-US" sz="3600" b="1" dirty="0">
                <a:sym typeface="Wingdings" panose="05000000000000000000" pitchFamily="2" charset="2"/>
              </a:rPr>
              <a:t> </a:t>
            </a:r>
            <a:r>
              <a:rPr lang="en-US" altLang="en-US" sz="3600" b="1" dirty="0"/>
              <a:t>receptor cells</a:t>
            </a:r>
          </a:p>
          <a:p>
            <a:pPr lvl="2"/>
            <a:r>
              <a:rPr lang="en-US" altLang="en-US" sz="3600" b="1" dirty="0"/>
              <a:t>Dynamic equilibrium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>
            <a:extLst>
              <a:ext uri="{FF2B5EF4-FFF2-40B4-BE49-F238E27FC236}">
                <a16:creationId xmlns:a16="http://schemas.microsoft.com/office/drawing/2014/main" id="{14269643-601D-826F-3F83-73A40E35C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6" name="Rectangle 4">
            <a:extLst>
              <a:ext uri="{FF2B5EF4-FFF2-40B4-BE49-F238E27FC236}">
                <a16:creationId xmlns:a16="http://schemas.microsoft.com/office/drawing/2014/main" id="{AB2A2939-36D3-D017-1166-E4D465D47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>
                <a:solidFill>
                  <a:srgbClr val="FFFFFF"/>
                </a:solidFill>
              </a:rPr>
              <a:t>Equilibrium and Balance</a:t>
            </a:r>
            <a:endParaRPr lang="en-CA" altLang="en-US" sz="6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>
            <a:extLst>
              <a:ext uri="{FF2B5EF4-FFF2-40B4-BE49-F238E27FC236}">
                <a16:creationId xmlns:a16="http://schemas.microsoft.com/office/drawing/2014/main" id="{FF4E4098-D673-FBA6-BB7D-B4313C40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3" name="Rectangle 3">
            <a:extLst>
              <a:ext uri="{FF2B5EF4-FFF2-40B4-BE49-F238E27FC236}">
                <a16:creationId xmlns:a16="http://schemas.microsoft.com/office/drawing/2014/main" id="{1866E56F-D289-9483-2EDF-566BEB92E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65532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CA" altLang="en-US" sz="6600" b="1">
                <a:solidFill>
                  <a:srgbClr val="FFFFFF"/>
                </a:solidFill>
              </a:rPr>
              <a:t>Hearing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22" name="Group 2">
            <a:extLst>
              <a:ext uri="{FF2B5EF4-FFF2-40B4-BE49-F238E27FC236}">
                <a16:creationId xmlns:a16="http://schemas.microsoft.com/office/drawing/2014/main" id="{CC5363AB-5811-253E-C6C0-0AC46808CD6E}"/>
              </a:ext>
            </a:extLst>
          </p:cNvPr>
          <p:cNvGrpSpPr>
            <a:grpSpLocks/>
          </p:cNvGrpSpPr>
          <p:nvPr/>
        </p:nvGrpSpPr>
        <p:grpSpPr bwMode="auto">
          <a:xfrm>
            <a:off x="-3124200" y="0"/>
            <a:ext cx="13030200" cy="7696200"/>
            <a:chOff x="0" y="504"/>
            <a:chExt cx="5760" cy="3312"/>
          </a:xfrm>
        </p:grpSpPr>
        <p:pic>
          <p:nvPicPr>
            <p:cNvPr id="235523" name="Picture 3">
              <a:extLst>
                <a:ext uri="{FF2B5EF4-FFF2-40B4-BE49-F238E27FC236}">
                  <a16:creationId xmlns:a16="http://schemas.microsoft.com/office/drawing/2014/main" id="{CDAF1467-C2F1-8C24-08DC-4058ACEB4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4"/>
              <a:ext cx="5760" cy="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24" name="Rectangle 4">
              <a:extLst>
                <a:ext uri="{FF2B5EF4-FFF2-40B4-BE49-F238E27FC236}">
                  <a16:creationId xmlns:a16="http://schemas.microsoft.com/office/drawing/2014/main" id="{CB7486B4-6614-54B9-356C-C1CFEEFDD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056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5" name="Rectangle 5">
              <a:extLst>
                <a:ext uri="{FF2B5EF4-FFF2-40B4-BE49-F238E27FC236}">
                  <a16:creationId xmlns:a16="http://schemas.microsoft.com/office/drawing/2014/main" id="{6B10945F-9742-69E5-ACAF-C7D09592F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056"/>
              <a:ext cx="768" cy="1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26" name="Group 6">
            <a:extLst>
              <a:ext uri="{FF2B5EF4-FFF2-40B4-BE49-F238E27FC236}">
                <a16:creationId xmlns:a16="http://schemas.microsoft.com/office/drawing/2014/main" id="{C65A7518-FCE5-D269-D389-AF8759298997}"/>
              </a:ext>
            </a:extLst>
          </p:cNvPr>
          <p:cNvGrpSpPr>
            <a:grpSpLocks/>
          </p:cNvGrpSpPr>
          <p:nvPr/>
        </p:nvGrpSpPr>
        <p:grpSpPr bwMode="auto">
          <a:xfrm rot="-1913653">
            <a:off x="1600200" y="4419600"/>
            <a:ext cx="5638800" cy="2209800"/>
            <a:chOff x="-768" y="1296"/>
            <a:chExt cx="4512" cy="1920"/>
          </a:xfrm>
        </p:grpSpPr>
        <p:sp>
          <p:nvSpPr>
            <p:cNvPr id="235527" name="AutoShape 7">
              <a:extLst>
                <a:ext uri="{FF2B5EF4-FFF2-40B4-BE49-F238E27FC236}">
                  <a16:creationId xmlns:a16="http://schemas.microsoft.com/office/drawing/2014/main" id="{B3CE1F35-C6BA-68F0-FC6F-9645F0FD2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68" y="1296"/>
              <a:ext cx="4512" cy="1920"/>
            </a:xfrm>
            <a:prstGeom prst="rightArrow">
              <a:avLst>
                <a:gd name="adj1" fmla="val 50000"/>
                <a:gd name="adj2" fmla="val 58750"/>
              </a:avLst>
            </a:prstGeom>
            <a:solidFill>
              <a:srgbClr val="BE5F00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8" name="WordArt 8">
              <a:extLst>
                <a:ext uri="{FF2B5EF4-FFF2-40B4-BE49-F238E27FC236}">
                  <a16:creationId xmlns:a16="http://schemas.microsoft.com/office/drawing/2014/main" id="{76E05294-EB6A-7EB1-2296-47E73808D55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384" y="1959"/>
              <a:ext cx="3072" cy="5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 panose="020B0A04020102020204" pitchFamily="34" charset="0"/>
                </a:rPr>
                <a:t>Cochlea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>
            <a:extLst>
              <a:ext uri="{FF2B5EF4-FFF2-40B4-BE49-F238E27FC236}">
                <a16:creationId xmlns:a16="http://schemas.microsoft.com/office/drawing/2014/main" id="{51B81CEE-293C-C925-92C3-3C78A264D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>
              <a:buSzTx/>
              <a:buFont typeface="Wingdings" panose="05000000000000000000" pitchFamily="2" charset="2"/>
              <a:buChar char="§"/>
            </a:pPr>
            <a:r>
              <a:rPr lang="en-US" altLang="en-US" sz="3600" b="1" u="sng" dirty="0">
                <a:solidFill>
                  <a:srgbClr val="FF3300"/>
                </a:solidFill>
              </a:rPr>
              <a:t>3. </a:t>
            </a:r>
            <a:r>
              <a:rPr lang="en-US" altLang="en-US" sz="3600" b="1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Cochlea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600" b="1" dirty="0"/>
              <a:t>Liquid filled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600" b="1" dirty="0"/>
              <a:t>Vibrations </a:t>
            </a:r>
            <a:r>
              <a:rPr lang="en-US" altLang="en-US" sz="3600" b="1" dirty="0">
                <a:sym typeface="Wingdings" panose="05000000000000000000" pitchFamily="2" charset="2"/>
              </a:rPr>
              <a:t> waves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3600" b="1" dirty="0"/>
              <a:t>Converted to nerve impulses</a:t>
            </a:r>
          </a:p>
          <a:p>
            <a:pPr>
              <a:buSzTx/>
              <a:buFont typeface="Wingdings" panose="05000000000000000000" pitchFamily="2" charset="2"/>
              <a:buChar char="§"/>
            </a:pPr>
            <a:r>
              <a:rPr lang="en-US" altLang="en-US" sz="3600" b="1" dirty="0"/>
              <a:t>3 sections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rgbClr val="FFFF00"/>
                </a:solidFill>
              </a:rPr>
              <a:t>Cochlear duct</a:t>
            </a:r>
            <a:endParaRPr lang="en-US" altLang="en-US" sz="3600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3200" b="1" dirty="0"/>
              <a:t>contains </a:t>
            </a:r>
            <a:r>
              <a:rPr lang="en-US" altLang="en-US" sz="4000" b="1" dirty="0">
                <a:solidFill>
                  <a:srgbClr val="FF3300"/>
                </a:solidFill>
              </a:rPr>
              <a:t>organ of </a:t>
            </a:r>
            <a:r>
              <a:rPr lang="en-US" altLang="en-US" sz="4000" b="1" dirty="0" err="1">
                <a:solidFill>
                  <a:srgbClr val="FF3300"/>
                </a:solidFill>
              </a:rPr>
              <a:t>corti</a:t>
            </a:r>
            <a:r>
              <a:rPr lang="en-US" altLang="en-US" sz="3200" b="1" dirty="0"/>
              <a:t> with cilia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rgbClr val="FFFF00"/>
                </a:solidFill>
              </a:rPr>
              <a:t>Scala tympani</a:t>
            </a:r>
            <a:r>
              <a:rPr lang="en-US" altLang="en-US" sz="3600" b="1" dirty="0"/>
              <a:t> (tympanic canal)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rgbClr val="FFFF00"/>
                </a:solidFill>
              </a:rPr>
              <a:t>Scala Vestibuli</a:t>
            </a:r>
            <a:r>
              <a:rPr lang="en-US" altLang="en-US" sz="3600" b="1" dirty="0"/>
              <a:t> (vestibular canal)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59BC152-CB3C-D3D5-97B5-A03E5A276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480" y="6111240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Hearing loss – tinnitus </a:t>
            </a:r>
            <a:endParaRPr lang="en-US" alt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6" name="Object 2">
            <a:extLst>
              <a:ext uri="{FF2B5EF4-FFF2-40B4-BE49-F238E27FC236}">
                <a16:creationId xmlns:a16="http://schemas.microsoft.com/office/drawing/2014/main" id="{8C88DE24-5EC0-47EC-B30A-7544A1BB93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43000"/>
          <a:ext cx="9144000" cy="328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44580952" imgH="16009524" progId="MSPhotoEd.3">
                  <p:embed/>
                </p:oleObj>
              </mc:Choice>
              <mc:Fallback>
                <p:oleObj name="Photo Editor Photo" r:id="rId3" imgW="44580952" imgH="1600952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328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87" name="Rectangle 3">
            <a:extLst>
              <a:ext uri="{FF2B5EF4-FFF2-40B4-BE49-F238E27FC236}">
                <a16:creationId xmlns:a16="http://schemas.microsoft.com/office/drawing/2014/main" id="{D71AEEE3-0937-B882-9990-AB4EB393C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105400"/>
            <a:ext cx="7239000" cy="1371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>
                <a:solidFill>
                  <a:srgbClr val="FFFF00"/>
                </a:solidFill>
              </a:rPr>
              <a:t>An Unwound Cochlea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69988" name="Rectangle 4">
            <a:extLst>
              <a:ext uri="{FF2B5EF4-FFF2-40B4-BE49-F238E27FC236}">
                <a16:creationId xmlns:a16="http://schemas.microsoft.com/office/drawing/2014/main" id="{6537D08E-F115-D68A-5586-CD31BE44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16764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FF3300"/>
                </a:solidFill>
              </a:rPr>
              <a:t>Outer</a:t>
            </a:r>
            <a:endParaRPr lang="en-US" altLang="en-US"/>
          </a:p>
        </p:txBody>
      </p:sp>
      <p:sp>
        <p:nvSpPr>
          <p:cNvPr id="169990" name="Rectangle 6">
            <a:extLst>
              <a:ext uri="{FF2B5EF4-FFF2-40B4-BE49-F238E27FC236}">
                <a16:creationId xmlns:a16="http://schemas.microsoft.com/office/drawing/2014/main" id="{9C242B58-F81E-5AB4-4EFB-FC6E9931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1000"/>
            <a:ext cx="16764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Middle</a:t>
            </a:r>
            <a:endParaRPr lang="en-US" altLang="en-US"/>
          </a:p>
        </p:txBody>
      </p:sp>
      <p:sp>
        <p:nvSpPr>
          <p:cNvPr id="169991" name="Rectangle 7">
            <a:extLst>
              <a:ext uri="{FF2B5EF4-FFF2-40B4-BE49-F238E27FC236}">
                <a16:creationId xmlns:a16="http://schemas.microsoft.com/office/drawing/2014/main" id="{0A495584-21EF-2609-D529-9CB6A179E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81000"/>
            <a:ext cx="16764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3300"/>
                </a:solidFill>
              </a:rPr>
              <a:t>Inner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nimBg="1" autoUpdateAnimBg="0"/>
      <p:bldP spid="169988" grpId="0" animBg="1" autoUpdateAnimBg="0"/>
      <p:bldP spid="169990" grpId="0" animBg="1" autoUpdateAnimBg="0"/>
      <p:bldP spid="16999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1026">
            <a:extLst>
              <a:ext uri="{FF2B5EF4-FFF2-40B4-BE49-F238E27FC236}">
                <a16:creationId xmlns:a16="http://schemas.microsoft.com/office/drawing/2014/main" id="{4C44C720-01F6-C26C-3531-FAEC90AD2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</p:spPr>
      </p:pic>
      <p:sp>
        <p:nvSpPr>
          <p:cNvPr id="222213" name="Rectangle 1029">
            <a:extLst>
              <a:ext uri="{FF2B5EF4-FFF2-40B4-BE49-F238E27FC236}">
                <a16:creationId xmlns:a16="http://schemas.microsoft.com/office/drawing/2014/main" id="{D783FF7F-9F43-861A-A8CC-E4B2D259A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6" name="AutoShape 1032">
            <a:extLst>
              <a:ext uri="{FF2B5EF4-FFF2-40B4-BE49-F238E27FC236}">
                <a16:creationId xmlns:a16="http://schemas.microsoft.com/office/drawing/2014/main" id="{21DE04FF-A8D4-48F5-64DC-CE2B61E58EC9}"/>
              </a:ext>
            </a:extLst>
          </p:cNvPr>
          <p:cNvSpPr>
            <a:spLocks noChangeArrowheads="1"/>
          </p:cNvSpPr>
          <p:nvPr/>
        </p:nvSpPr>
        <p:spPr bwMode="auto">
          <a:xfrm rot="1225161">
            <a:off x="2971800" y="762000"/>
            <a:ext cx="3505200" cy="990600"/>
          </a:xfrm>
          <a:prstGeom prst="rightArrow">
            <a:avLst>
              <a:gd name="adj1" fmla="val 50000"/>
              <a:gd name="adj2" fmla="val 8846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Rectangle 1033">
            <a:extLst>
              <a:ext uri="{FF2B5EF4-FFF2-40B4-BE49-F238E27FC236}">
                <a16:creationId xmlns:a16="http://schemas.microsoft.com/office/drawing/2014/main" id="{A15BB8BA-41C5-5A45-9345-6F254E29D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28956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FFFF"/>
                </a:solidFill>
              </a:rPr>
              <a:t>Organ Of</a:t>
            </a:r>
          </a:p>
          <a:p>
            <a:pPr algn="ctr"/>
            <a:r>
              <a:rPr lang="en-US" altLang="en-US" sz="4400" b="1">
                <a:solidFill>
                  <a:srgbClr val="FFFFFF"/>
                </a:solidFill>
              </a:rPr>
              <a:t>Corti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2219" name="Rectangle 1035">
            <a:extLst>
              <a:ext uri="{FF2B5EF4-FFF2-40B4-BE49-F238E27FC236}">
                <a16:creationId xmlns:a16="http://schemas.microsoft.com/office/drawing/2014/main" id="{ADB74010-E0CB-CC8D-486F-4160940A1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362200" cy="53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Scala vestibuli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2220" name="Rectangle 1036">
            <a:extLst>
              <a:ext uri="{FF2B5EF4-FFF2-40B4-BE49-F238E27FC236}">
                <a16:creationId xmlns:a16="http://schemas.microsoft.com/office/drawing/2014/main" id="{CD58107F-8BE6-4EE3-4F0D-AB9E6F82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733800"/>
            <a:ext cx="2349500" cy="519113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FFFF"/>
                </a:solidFill>
              </a:rPr>
              <a:t>Scala tympani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2221" name="Rectangle 1037">
            <a:extLst>
              <a:ext uri="{FF2B5EF4-FFF2-40B4-BE49-F238E27FC236}">
                <a16:creationId xmlns:a16="http://schemas.microsoft.com/office/drawing/2014/main" id="{EAD1B37F-0194-AEE3-2D8A-2918F278D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6019800"/>
            <a:ext cx="29718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Basilar membrane</a:t>
            </a:r>
          </a:p>
        </p:txBody>
      </p:sp>
      <p:sp>
        <p:nvSpPr>
          <p:cNvPr id="222223" name="Rectangle 1039">
            <a:extLst>
              <a:ext uri="{FF2B5EF4-FFF2-40B4-BE49-F238E27FC236}">
                <a16:creationId xmlns:a16="http://schemas.microsoft.com/office/drawing/2014/main" id="{CA9993A6-154D-B413-9D31-0F3107223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24384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Tectorial mem</a:t>
            </a:r>
          </a:p>
        </p:txBody>
      </p:sp>
      <p:sp>
        <p:nvSpPr>
          <p:cNvPr id="222224" name="Rectangle 1040">
            <a:extLst>
              <a:ext uri="{FF2B5EF4-FFF2-40B4-BE49-F238E27FC236}">
                <a16:creationId xmlns:a16="http://schemas.microsoft.com/office/drawing/2014/main" id="{3A33D633-E7C7-E1C1-24B6-FFD63FC6A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33400"/>
            <a:ext cx="2514600" cy="519113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FFFF"/>
                </a:solidFill>
              </a:rPr>
              <a:t>Cochlear duct</a:t>
            </a: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7" grpId="0" animBg="1" autoUpdateAnimBg="0"/>
      <p:bldP spid="222219" grpId="0" animBg="1" autoUpdateAnimBg="0"/>
      <p:bldP spid="222220" grpId="0" animBg="1" autoUpdateAnimBg="0"/>
      <p:bldP spid="222221" grpId="0" animBg="1" autoUpdateAnimBg="0"/>
      <p:bldP spid="222223" grpId="0" animBg="1" autoUpdateAnimBg="0"/>
      <p:bldP spid="22222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>
            <a:extLst>
              <a:ext uri="{FF2B5EF4-FFF2-40B4-BE49-F238E27FC236}">
                <a16:creationId xmlns:a16="http://schemas.microsoft.com/office/drawing/2014/main" id="{C6D0F577-D1BD-CC3E-ECDF-8C151A7E8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458200" cy="6096000"/>
          </a:xfrm>
        </p:spPr>
        <p:txBody>
          <a:bodyPr/>
          <a:lstStyle/>
          <a:p>
            <a:r>
              <a:rPr lang="en-US" altLang="en-US" sz="4800" b="1">
                <a:solidFill>
                  <a:srgbClr val="FF3300"/>
                </a:solidFill>
              </a:rPr>
              <a:t>Organ of Corti</a:t>
            </a:r>
          </a:p>
          <a:p>
            <a:pPr lvl="1"/>
            <a:r>
              <a:rPr lang="en-US" altLang="en-US" b="1"/>
              <a:t>Contains cilia which stimulate nerves</a:t>
            </a:r>
          </a:p>
          <a:p>
            <a:pPr lvl="1"/>
            <a:r>
              <a:rPr lang="en-US" altLang="en-US" b="1"/>
              <a:t>Cilia </a:t>
            </a:r>
            <a:r>
              <a:rPr lang="en-US" altLang="en-US" b="1">
                <a:sym typeface="Wingdings" panose="05000000000000000000" pitchFamily="2" charset="2"/>
              </a:rPr>
              <a:t>attached to cells in the basilar (bottom) membrane and  touch the tectorial membrane (top membrane)</a:t>
            </a:r>
          </a:p>
          <a:p>
            <a:pPr lvl="1"/>
            <a:r>
              <a:rPr lang="en-US" altLang="en-US" b="1">
                <a:solidFill>
                  <a:srgbClr val="FFFF00"/>
                </a:solidFill>
                <a:sym typeface="Wingdings" panose="05000000000000000000" pitchFamily="2" charset="2"/>
              </a:rPr>
              <a:t> Sensory Hair cells – respond to vibration of basilar membrane</a:t>
            </a:r>
          </a:p>
          <a:p>
            <a:pPr lvl="1"/>
            <a:r>
              <a:rPr lang="en-US" altLang="en-US" b="1">
                <a:sym typeface="Wingdings" panose="05000000000000000000" pitchFamily="2" charset="2"/>
              </a:rPr>
              <a:t>An </a:t>
            </a:r>
            <a:r>
              <a:rPr lang="en-US" altLang="en-US" sz="3200" b="1">
                <a:solidFill>
                  <a:srgbClr val="FF3300"/>
                </a:solidFill>
                <a:sym typeface="Wingdings" panose="05000000000000000000" pitchFamily="2" charset="2"/>
              </a:rPr>
              <a:t>action potential</a:t>
            </a:r>
            <a:r>
              <a:rPr lang="en-US" altLang="en-US" sz="3200" b="1">
                <a:sym typeface="Wingdings" panose="05000000000000000000" pitchFamily="2" charset="2"/>
              </a:rPr>
              <a:t> develops in sensory nerves</a:t>
            </a:r>
          </a:p>
          <a:p>
            <a:pPr lvl="1"/>
            <a:r>
              <a:rPr lang="en-US" altLang="en-US" b="1">
                <a:sym typeface="Wingdings" panose="05000000000000000000" pitchFamily="2" charset="2"/>
              </a:rPr>
              <a:t>Sending auditory info to brain (temporal lobe)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9DE8C45D-C8D5-327B-3040-6D2B3B0BE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905000"/>
            <a:ext cx="8534400" cy="1143000"/>
          </a:xfrm>
        </p:spPr>
        <p:txBody>
          <a:bodyPr/>
          <a:lstStyle/>
          <a:p>
            <a:r>
              <a:rPr lang="en-US" altLang="en-US" sz="6000" b="1" dirty="0">
                <a:hlinkClick r:id="rId3"/>
              </a:rPr>
              <a:t>Anatomy of the Ear – A Video</a:t>
            </a:r>
            <a:endParaRPr lang="en-US" altLang="en-US" dirty="0"/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60AB8BF5-B46F-17D8-A028-E173BBBF7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167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>
            <a:extLst>
              <a:ext uri="{FF2B5EF4-FFF2-40B4-BE49-F238E27FC236}">
                <a16:creationId xmlns:a16="http://schemas.microsoft.com/office/drawing/2014/main" id="{662112AA-0DBC-5595-BEC1-31749E7A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9" name="Rectangle 3">
            <a:extLst>
              <a:ext uri="{FF2B5EF4-FFF2-40B4-BE49-F238E27FC236}">
                <a16:creationId xmlns:a16="http://schemas.microsoft.com/office/drawing/2014/main" id="{4EAE76A0-90FE-B9ED-C5FE-BB5D271C7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181600"/>
            <a:ext cx="1981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2"/>
                </a:solidFill>
              </a:rPr>
              <a:t>Basilar</a:t>
            </a:r>
          </a:p>
          <a:p>
            <a:pPr algn="ctr"/>
            <a:r>
              <a:rPr lang="en-US" altLang="en-US" sz="3200" b="1">
                <a:solidFill>
                  <a:schemeClr val="bg2"/>
                </a:solidFill>
              </a:rPr>
              <a:t>Membrane</a:t>
            </a:r>
            <a:endParaRPr lang="en-US" altLang="en-US"/>
          </a:p>
        </p:txBody>
      </p:sp>
      <p:sp>
        <p:nvSpPr>
          <p:cNvPr id="167940" name="Rectangle 4">
            <a:extLst>
              <a:ext uri="{FF2B5EF4-FFF2-40B4-BE49-F238E27FC236}">
                <a16:creationId xmlns:a16="http://schemas.microsoft.com/office/drawing/2014/main" id="{2E27546B-482E-088F-7E9B-4C5D939B2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143000"/>
            <a:ext cx="2133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2"/>
                </a:solidFill>
              </a:rPr>
              <a:t>Tectorial</a:t>
            </a:r>
          </a:p>
          <a:p>
            <a:pPr algn="ctr"/>
            <a:r>
              <a:rPr lang="en-US" altLang="en-US" sz="3200" b="1">
                <a:solidFill>
                  <a:schemeClr val="bg2"/>
                </a:solidFill>
              </a:rPr>
              <a:t>Membrane</a:t>
            </a:r>
            <a:endParaRPr lang="en-US" altLang="en-US"/>
          </a:p>
        </p:txBody>
      </p:sp>
      <p:sp>
        <p:nvSpPr>
          <p:cNvPr id="167941" name="AutoShape 5">
            <a:extLst>
              <a:ext uri="{FF2B5EF4-FFF2-40B4-BE49-F238E27FC236}">
                <a16:creationId xmlns:a16="http://schemas.microsoft.com/office/drawing/2014/main" id="{759E5931-0CEF-9AD7-6D3C-08F562F16298}"/>
              </a:ext>
            </a:extLst>
          </p:cNvPr>
          <p:cNvSpPr>
            <a:spLocks noChangeArrowheads="1"/>
          </p:cNvSpPr>
          <p:nvPr/>
        </p:nvSpPr>
        <p:spPr bwMode="auto">
          <a:xfrm rot="1133240">
            <a:off x="3124200" y="2819400"/>
            <a:ext cx="2286000" cy="838200"/>
          </a:xfrm>
          <a:prstGeom prst="leftArrow">
            <a:avLst>
              <a:gd name="adj1" fmla="val 50000"/>
              <a:gd name="adj2" fmla="val 681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2" name="Rectangle 6">
            <a:extLst>
              <a:ext uri="{FF2B5EF4-FFF2-40B4-BE49-F238E27FC236}">
                <a16:creationId xmlns:a16="http://schemas.microsoft.com/office/drawing/2014/main" id="{2EBDB580-3E13-F50B-EE3B-E43B57709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200400"/>
            <a:ext cx="1676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>
                <a:solidFill>
                  <a:schemeClr val="bg2"/>
                </a:solidFill>
              </a:rPr>
              <a:t>Cilia</a:t>
            </a:r>
            <a:endParaRPr lang="en-US" altLang="en-US" sz="6000" b="1"/>
          </a:p>
        </p:txBody>
      </p:sp>
      <p:sp>
        <p:nvSpPr>
          <p:cNvPr id="167943" name="Rectangle 7">
            <a:extLst>
              <a:ext uri="{FF2B5EF4-FFF2-40B4-BE49-F238E27FC236}">
                <a16:creationId xmlns:a16="http://schemas.microsoft.com/office/drawing/2014/main" id="{F57982E5-3966-FD82-792B-B2E21F0ED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n-US" altLang="en-US" sz="6600" b="1">
                <a:solidFill>
                  <a:schemeClr val="tx1"/>
                </a:solidFill>
              </a:rPr>
              <a:t>Organ of Corti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nimBg="1" autoUpdateAnimBg="0"/>
      <p:bldP spid="167940" grpId="0" animBg="1" autoUpdateAnimBg="0"/>
      <p:bldP spid="16794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>
            <a:extLst>
              <a:ext uri="{FF2B5EF4-FFF2-40B4-BE49-F238E27FC236}">
                <a16:creationId xmlns:a16="http://schemas.microsoft.com/office/drawing/2014/main" id="{03BADF22-98F8-0BB7-2542-7AFE9439C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63" name="Rectangle 3">
            <a:extLst>
              <a:ext uri="{FF2B5EF4-FFF2-40B4-BE49-F238E27FC236}">
                <a16:creationId xmlns:a16="http://schemas.microsoft.com/office/drawing/2014/main" id="{4B12C60F-11E0-C5A0-7DEC-85F3A22F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6106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FFFFFF"/>
                </a:solidFill>
              </a:rPr>
              <a:t>Cochlea and Cortex of Cerebrum</a:t>
            </a:r>
            <a:endParaRPr lang="en-CA" altLang="en-US" sz="4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B7707B77-FB0A-197F-675D-45663107B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rgbClr val="FF3300"/>
                </a:solidFill>
              </a:rPr>
              <a:t>Pitch and Loudness</a:t>
            </a:r>
            <a:endParaRPr lang="en-US" altLang="en-US"/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31AD92D4-F701-A782-644D-E34627316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Stimulation of cells in different areas cause different pitches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FF00"/>
                </a:solidFill>
              </a:rPr>
              <a:t>Cochlea narrow in beginning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/>
              <a:t>Hair fibers very rigid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/>
              <a:t>Responding to high frequency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/>
              <a:t>Basilar membrane vibrates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/>
              <a:t>Sound dies fast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FF00"/>
                </a:solidFill>
              </a:rPr>
              <a:t>Cochlea eventually gets wider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/>
              <a:t>Hair fibers more elastic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/>
              <a:t>Responding to low freq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/>
              <a:t>Sound resonates (lasts longer)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CA4A032D-1C20-1CE8-9808-56173FFA2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altLang="en-US" sz="6000" b="1"/>
              <a:t>3 Parts of Ear</a:t>
            </a:r>
            <a:endParaRPr lang="en-US" altLang="en-US"/>
          </a:p>
        </p:txBody>
      </p:sp>
      <p:graphicFrame>
        <p:nvGraphicFramePr>
          <p:cNvPr id="172147" name="Group 115">
            <a:extLst>
              <a:ext uri="{FF2B5EF4-FFF2-40B4-BE49-F238E27FC236}">
                <a16:creationId xmlns:a16="http://schemas.microsoft.com/office/drawing/2014/main" id="{6E04D67D-2375-BA29-431B-F142D4162F34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533400" y="1143000"/>
          <a:ext cx="7772400" cy="52578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300623715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1321286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03318192"/>
                    </a:ext>
                  </a:extLst>
                </a:gridCol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Outer</a:t>
                      </a:r>
                      <a:endParaRPr kumimoji="0" lang="en-US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Middle</a:t>
                      </a:r>
                      <a:endParaRPr kumimoji="0" lang="en-US" alt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6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Inner</a:t>
                      </a:r>
                      <a:endParaRPr kumimoji="0" lang="en-US" alt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559257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Air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Air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Fluid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146216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Pinna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Tympanic Membrane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Semicircular Canals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969510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Auditory Canal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Ossicles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H, A, 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Vestibule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490093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Tympanic Membrane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Eustachian Tube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Cochlea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Organ of Corti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22699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2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>
            <a:extLst>
              <a:ext uri="{FF2B5EF4-FFF2-40B4-BE49-F238E27FC236}">
                <a16:creationId xmlns:a16="http://schemas.microsoft.com/office/drawing/2014/main" id="{5802DC00-6220-FA1C-77DB-24C2ADFA7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5400" b="1"/>
              <a:t> </a:t>
            </a:r>
            <a:r>
              <a:rPr lang="en-US" altLang="en-US" sz="5400" b="1">
                <a:solidFill>
                  <a:srgbClr val="FF3300"/>
                </a:solidFill>
              </a:rPr>
              <a:t>Ear has 2 main functions</a:t>
            </a:r>
            <a:endParaRPr lang="en-US" altLang="en-US" sz="6000" b="1"/>
          </a:p>
          <a:p>
            <a:pPr lvl="2"/>
            <a:r>
              <a:rPr lang="en-US" altLang="en-US" sz="6000" b="1">
                <a:solidFill>
                  <a:srgbClr val="FFFF00"/>
                </a:solidFill>
              </a:rPr>
              <a:t>Hearing</a:t>
            </a:r>
          </a:p>
          <a:p>
            <a:pPr lvl="2"/>
            <a:r>
              <a:rPr lang="en-US" altLang="en-US" sz="6000" b="1">
                <a:solidFill>
                  <a:srgbClr val="FFFF00"/>
                </a:solidFill>
              </a:rPr>
              <a:t>Equilibrium</a:t>
            </a:r>
            <a:endParaRPr lang="en-US" altLang="en-US" sz="6000" b="1"/>
          </a:p>
          <a:p>
            <a:pPr lvl="3"/>
            <a:r>
              <a:rPr lang="en-US" altLang="en-US" sz="6000" b="1"/>
              <a:t>Static</a:t>
            </a:r>
          </a:p>
          <a:p>
            <a:pPr lvl="3"/>
            <a:r>
              <a:rPr lang="en-US" altLang="en-US" sz="6000" b="1"/>
              <a:t>Dynamic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1026">
            <a:extLst>
              <a:ext uri="{FF2B5EF4-FFF2-40B4-BE49-F238E27FC236}">
                <a16:creationId xmlns:a16="http://schemas.microsoft.com/office/drawing/2014/main" id="{82F9B6FC-D7C4-8182-41A9-02F34B38E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787" name="Rectangle 1027">
            <a:extLst>
              <a:ext uri="{FF2B5EF4-FFF2-40B4-BE49-F238E27FC236}">
                <a16:creationId xmlns:a16="http://schemas.microsoft.com/office/drawing/2014/main" id="{EB0911EA-8C88-1997-4C48-11D36277E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867400"/>
            <a:ext cx="3276600" cy="7620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2"/>
                </a:solidFill>
              </a:rPr>
              <a:t>Eustachian Tube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A149F2E2-46CA-FE61-253C-3D868198A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/>
              <a:t>The Ear</a:t>
            </a:r>
            <a:endParaRPr lang="en-US" altLang="en-US"/>
          </a:p>
        </p:txBody>
      </p:sp>
      <p:pic>
        <p:nvPicPr>
          <p:cNvPr id="224259" name="Picture 3">
            <a:extLst>
              <a:ext uri="{FF2B5EF4-FFF2-40B4-BE49-F238E27FC236}">
                <a16:creationId xmlns:a16="http://schemas.microsoft.com/office/drawing/2014/main" id="{F92CC5F2-4FE7-7139-961A-6495A5A6F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8025"/>
            <a:ext cx="9144000" cy="487997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0" name="WordArt 4">
            <a:extLst>
              <a:ext uri="{FF2B5EF4-FFF2-40B4-BE49-F238E27FC236}">
                <a16:creationId xmlns:a16="http://schemas.microsoft.com/office/drawing/2014/main" id="{0D4E1E54-A16D-0789-0734-9E0121CD33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1828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Outer Ear</a:t>
            </a:r>
          </a:p>
        </p:txBody>
      </p:sp>
      <p:sp>
        <p:nvSpPr>
          <p:cNvPr id="224261" name="WordArt 5">
            <a:extLst>
              <a:ext uri="{FF2B5EF4-FFF2-40B4-BE49-F238E27FC236}">
                <a16:creationId xmlns:a16="http://schemas.microsoft.com/office/drawing/2014/main" id="{DA8C6429-205B-0F65-F007-14538DC1C2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2286000"/>
            <a:ext cx="900113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Middle</a:t>
            </a:r>
          </a:p>
        </p:txBody>
      </p:sp>
      <p:sp>
        <p:nvSpPr>
          <p:cNvPr id="224262" name="WordArt 6">
            <a:extLst>
              <a:ext uri="{FF2B5EF4-FFF2-40B4-BE49-F238E27FC236}">
                <a16:creationId xmlns:a16="http://schemas.microsoft.com/office/drawing/2014/main" id="{AF7AA35E-5F22-7BEC-B9A6-1F922CD82F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2743200"/>
            <a:ext cx="571500" cy="319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Ear</a:t>
            </a:r>
          </a:p>
        </p:txBody>
      </p:sp>
      <p:sp>
        <p:nvSpPr>
          <p:cNvPr id="224263" name="WordArt 7">
            <a:extLst>
              <a:ext uri="{FF2B5EF4-FFF2-40B4-BE49-F238E27FC236}">
                <a16:creationId xmlns:a16="http://schemas.microsoft.com/office/drawing/2014/main" id="{4EA40F58-08C3-0716-8FC6-1D5637BD0F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7800" y="2286000"/>
            <a:ext cx="952500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Inner</a:t>
            </a:r>
          </a:p>
        </p:txBody>
      </p:sp>
      <p:sp>
        <p:nvSpPr>
          <p:cNvPr id="224264" name="WordArt 8">
            <a:extLst>
              <a:ext uri="{FF2B5EF4-FFF2-40B4-BE49-F238E27FC236}">
                <a16:creationId xmlns:a16="http://schemas.microsoft.com/office/drawing/2014/main" id="{79F495E9-CBAD-B705-5BC6-B0DCB8635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2819400"/>
            <a:ext cx="571500" cy="319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Ear</a:t>
            </a:r>
          </a:p>
        </p:txBody>
      </p:sp>
      <p:sp>
        <p:nvSpPr>
          <p:cNvPr id="224265" name="WordArt 9">
            <a:extLst>
              <a:ext uri="{FF2B5EF4-FFF2-40B4-BE49-F238E27FC236}">
                <a16:creationId xmlns:a16="http://schemas.microsoft.com/office/drawing/2014/main" id="{74F9AC88-5977-CCB2-196B-A2692F9754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3581400"/>
            <a:ext cx="2057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Tympanic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Membrane</a:t>
            </a:r>
          </a:p>
        </p:txBody>
      </p:sp>
      <p:sp>
        <p:nvSpPr>
          <p:cNvPr id="224266" name="WordArt 10">
            <a:extLst>
              <a:ext uri="{FF2B5EF4-FFF2-40B4-BE49-F238E27FC236}">
                <a16:creationId xmlns:a16="http://schemas.microsoft.com/office/drawing/2014/main" id="{1E6DB5DE-7AE2-82FC-49A6-0A2307A736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4724400"/>
            <a:ext cx="2438400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Auditory Canal</a:t>
            </a:r>
          </a:p>
        </p:txBody>
      </p:sp>
      <p:sp>
        <p:nvSpPr>
          <p:cNvPr id="224267" name="WordArt 11">
            <a:extLst>
              <a:ext uri="{FF2B5EF4-FFF2-40B4-BE49-F238E27FC236}">
                <a16:creationId xmlns:a16="http://schemas.microsoft.com/office/drawing/2014/main" id="{2CE5F9E7-07A2-E65B-D9E3-37C3B51635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715000"/>
            <a:ext cx="12954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Pinna</a:t>
            </a:r>
          </a:p>
        </p:txBody>
      </p:sp>
      <p:sp>
        <p:nvSpPr>
          <p:cNvPr id="224268" name="WordArt 12">
            <a:extLst>
              <a:ext uri="{FF2B5EF4-FFF2-40B4-BE49-F238E27FC236}">
                <a16:creationId xmlns:a16="http://schemas.microsoft.com/office/drawing/2014/main" id="{3BE3F62D-30F5-71DD-3E8E-D1EDAE3FD3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6096000"/>
            <a:ext cx="2895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Anvil &amp; Stirrup</a:t>
            </a:r>
          </a:p>
        </p:txBody>
      </p:sp>
      <p:sp>
        <p:nvSpPr>
          <p:cNvPr id="224271" name="WordArt 15">
            <a:extLst>
              <a:ext uri="{FF2B5EF4-FFF2-40B4-BE49-F238E27FC236}">
                <a16:creationId xmlns:a16="http://schemas.microsoft.com/office/drawing/2014/main" id="{430DD0EF-44E0-F7A7-05DF-3EEC87DAB2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3276600"/>
            <a:ext cx="1519238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Hammer</a:t>
            </a:r>
          </a:p>
        </p:txBody>
      </p:sp>
      <p:sp>
        <p:nvSpPr>
          <p:cNvPr id="224272" name="WordArt 16">
            <a:extLst>
              <a:ext uri="{FF2B5EF4-FFF2-40B4-BE49-F238E27FC236}">
                <a16:creationId xmlns:a16="http://schemas.microsoft.com/office/drawing/2014/main" id="{C7D8DA37-ECE2-D119-4F5E-776B96EC4B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3276600"/>
            <a:ext cx="28194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Semicircular Canals</a:t>
            </a:r>
          </a:p>
        </p:txBody>
      </p:sp>
      <p:sp>
        <p:nvSpPr>
          <p:cNvPr id="224273" name="WordArt 17">
            <a:extLst>
              <a:ext uri="{FF2B5EF4-FFF2-40B4-BE49-F238E27FC236}">
                <a16:creationId xmlns:a16="http://schemas.microsoft.com/office/drawing/2014/main" id="{125B8A48-9599-217D-D2C2-9965D85866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9000" y="4876800"/>
            <a:ext cx="15240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Cochlea</a:t>
            </a:r>
          </a:p>
        </p:txBody>
      </p:sp>
      <p:sp>
        <p:nvSpPr>
          <p:cNvPr id="224274" name="WordArt 18">
            <a:extLst>
              <a:ext uri="{FF2B5EF4-FFF2-40B4-BE49-F238E27FC236}">
                <a16:creationId xmlns:a16="http://schemas.microsoft.com/office/drawing/2014/main" id="{65956041-DB7C-2D9E-D0F8-62BF207DB2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91400" y="3962400"/>
            <a:ext cx="1371600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Auditory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Nerve</a:t>
            </a:r>
          </a:p>
        </p:txBody>
      </p:sp>
      <p:sp>
        <p:nvSpPr>
          <p:cNvPr id="224275" name="WordArt 19">
            <a:extLst>
              <a:ext uri="{FF2B5EF4-FFF2-40B4-BE49-F238E27FC236}">
                <a16:creationId xmlns:a16="http://schemas.microsoft.com/office/drawing/2014/main" id="{EED01038-60A9-7514-9221-5FF49FE9C0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0" y="5715000"/>
            <a:ext cx="228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Eustachian Tube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EFCD2308-DCF0-A915-8D59-2586876A8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6000" b="1">
                <a:solidFill>
                  <a:srgbClr val="FFFF00"/>
                </a:solidFill>
              </a:rPr>
              <a:t>Structure</a:t>
            </a:r>
            <a:endParaRPr lang="en-US" altLang="en-US"/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578DC881-B050-F615-23D0-334CBF24C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altLang="en-US" sz="4800" b="1"/>
              <a:t>Ear has three main sections</a:t>
            </a:r>
          </a:p>
          <a:p>
            <a:pPr lvl="1"/>
            <a:r>
              <a:rPr lang="en-US" altLang="en-US" sz="4800" b="1"/>
              <a:t>Outer ear</a:t>
            </a:r>
          </a:p>
          <a:p>
            <a:pPr lvl="1"/>
            <a:r>
              <a:rPr lang="en-US" altLang="en-US" sz="4800" b="1"/>
              <a:t>Middle ear</a:t>
            </a:r>
          </a:p>
          <a:p>
            <a:pPr lvl="1"/>
            <a:r>
              <a:rPr lang="en-US" altLang="en-US" sz="4800" b="1"/>
              <a:t>Inner ear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>
            <a:extLst>
              <a:ext uri="{FF2B5EF4-FFF2-40B4-BE49-F238E27FC236}">
                <a16:creationId xmlns:a16="http://schemas.microsoft.com/office/drawing/2014/main" id="{919AD90F-E913-BA6D-26F4-97B3827BE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1" name="Rectangle 3">
            <a:extLst>
              <a:ext uri="{FF2B5EF4-FFF2-40B4-BE49-F238E27FC236}">
                <a16:creationId xmlns:a16="http://schemas.microsoft.com/office/drawing/2014/main" id="{ED8C91D4-4082-6B44-0C81-271ACE092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1676400" cy="2057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2" name="Rectangle 4">
            <a:extLst>
              <a:ext uri="{FF2B5EF4-FFF2-40B4-BE49-F238E27FC236}">
                <a16:creationId xmlns:a16="http://schemas.microsoft.com/office/drawing/2014/main" id="{FF91C400-FE19-4804-D700-04ED1B33D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676400"/>
            <a:ext cx="1219200" cy="297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3" name="Oval 5">
            <a:extLst>
              <a:ext uri="{FF2B5EF4-FFF2-40B4-BE49-F238E27FC236}">
                <a16:creationId xmlns:a16="http://schemas.microsoft.com/office/drawing/2014/main" id="{E3C876D3-15C0-70D2-9E64-4FE4515CA03D}"/>
              </a:ext>
            </a:extLst>
          </p:cNvPr>
          <p:cNvSpPr>
            <a:spLocks noChangeArrowheads="1"/>
          </p:cNvSpPr>
          <p:nvPr/>
        </p:nvSpPr>
        <p:spPr bwMode="auto">
          <a:xfrm rot="-1176682">
            <a:off x="457200" y="1143000"/>
            <a:ext cx="4953000" cy="4876800"/>
          </a:xfrm>
          <a:prstGeom prst="ellips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8000" b="1">
              <a:solidFill>
                <a:schemeClr val="bg2"/>
              </a:solidFill>
            </a:endParaRPr>
          </a:p>
          <a:p>
            <a:pPr algn="ctr"/>
            <a:endParaRPr lang="en-US" altLang="en-US" sz="8000">
              <a:solidFill>
                <a:schemeClr val="bg2"/>
              </a:solidFill>
            </a:endParaRPr>
          </a:p>
        </p:txBody>
      </p:sp>
      <p:sp>
        <p:nvSpPr>
          <p:cNvPr id="242694" name="WordArt 6">
            <a:extLst>
              <a:ext uri="{FF2B5EF4-FFF2-40B4-BE49-F238E27FC236}">
                <a16:creationId xmlns:a16="http://schemas.microsoft.com/office/drawing/2014/main" id="{8327EC5D-44DF-E2DD-C870-3A9BB50861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2209800"/>
            <a:ext cx="3733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Outer Ear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DC0569E2-174C-A8D0-E71C-02DFF7BCC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altLang="en-US" sz="6000" b="1" u="sng">
                <a:solidFill>
                  <a:srgbClr val="FF3300"/>
                </a:solidFill>
              </a:rPr>
              <a:t>Outer Ear</a:t>
            </a:r>
            <a:endParaRPr lang="en-US" altLang="en-US" u="sng"/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97580A34-F93C-31CD-E1FB-10E30396F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 b="1" u="sng">
                <a:solidFill>
                  <a:srgbClr val="FFFF00"/>
                </a:solidFill>
              </a:rPr>
              <a:t>Pinna</a:t>
            </a:r>
            <a:r>
              <a:rPr lang="en-US" altLang="en-US" b="1">
                <a:solidFill>
                  <a:srgbClr val="FFFF00"/>
                </a:solidFill>
              </a:rPr>
              <a:t>	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/>
              <a:t>Ear flap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/>
              <a:t>Collects sound waves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/>
              <a:t>Directs them to the…</a:t>
            </a:r>
          </a:p>
          <a:p>
            <a:pPr>
              <a:lnSpc>
                <a:spcPct val="90000"/>
              </a:lnSpc>
            </a:pPr>
            <a:r>
              <a:rPr lang="en-US" altLang="en-US" sz="4000" b="1" u="sng">
                <a:solidFill>
                  <a:srgbClr val="FFFF00"/>
                </a:solidFill>
              </a:rPr>
              <a:t>Auditory canal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/>
              <a:t>Carries sound to the eardrum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/>
              <a:t>Protects ear</a:t>
            </a:r>
          </a:p>
          <a:p>
            <a:pPr lvl="2">
              <a:lnSpc>
                <a:spcPct val="90000"/>
              </a:lnSpc>
            </a:pPr>
            <a:r>
              <a:rPr lang="en-US" altLang="en-US" sz="3200" b="1"/>
              <a:t>Ear wax – made by specialized sweat glands</a:t>
            </a:r>
          </a:p>
          <a:p>
            <a:pPr lvl="2">
              <a:lnSpc>
                <a:spcPct val="90000"/>
              </a:lnSpc>
            </a:pPr>
            <a:r>
              <a:rPr lang="en-US" altLang="en-US" sz="3200" b="1"/>
              <a:t>Traps foreign particles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837</TotalTime>
  <Words>504</Words>
  <Application>Microsoft Office PowerPoint</Application>
  <PresentationFormat>On-screen Show (4:3)</PresentationFormat>
  <Paragraphs>185</Paragraphs>
  <Slides>33</Slides>
  <Notes>21</Notes>
  <HiddenSlides>0</HiddenSlides>
  <MMClips>0</MMClips>
  <ScaleCrop>false</ScaleCrop>
  <HeadingPairs>
    <vt:vector size="10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  <vt:variant>
        <vt:lpstr>Custom Shows</vt:lpstr>
      </vt:variant>
      <vt:variant>
        <vt:i4>1</vt:i4>
      </vt:variant>
    </vt:vector>
  </HeadingPairs>
  <TitlesOfParts>
    <vt:vector size="40" baseType="lpstr">
      <vt:lpstr>Times New Roman</vt:lpstr>
      <vt:lpstr>Tahoma</vt:lpstr>
      <vt:lpstr>Monotype Sorts</vt:lpstr>
      <vt:lpstr>Wingdings</vt:lpstr>
      <vt:lpstr>Whirlpool</vt:lpstr>
      <vt:lpstr>Microsoft Photo Editor 3.0 Photo</vt:lpstr>
      <vt:lpstr>PowerPoint Presentation</vt:lpstr>
      <vt:lpstr>Trivia Question</vt:lpstr>
      <vt:lpstr>Anatomy of the Ear – A Video</vt:lpstr>
      <vt:lpstr>PowerPoint Presentation</vt:lpstr>
      <vt:lpstr>PowerPoint Presentation</vt:lpstr>
      <vt:lpstr>The Ear</vt:lpstr>
      <vt:lpstr>Structure</vt:lpstr>
      <vt:lpstr>PowerPoint Presentation</vt:lpstr>
      <vt:lpstr>Outer Ear</vt:lpstr>
      <vt:lpstr>PowerPoint Presentation</vt:lpstr>
      <vt:lpstr>PowerPoint Presentation</vt:lpstr>
      <vt:lpstr>Middle Ear</vt:lpstr>
      <vt:lpstr>PowerPoint Presentation</vt:lpstr>
      <vt:lpstr>PowerPoint Presentation</vt:lpstr>
      <vt:lpstr>PowerPoint Presentation</vt:lpstr>
      <vt:lpstr>PowerPoint Presentation</vt:lpstr>
      <vt:lpstr>Inner Ear</vt:lpstr>
      <vt:lpstr>Inner Ear</vt:lpstr>
      <vt:lpstr>PowerPoint Presentation</vt:lpstr>
      <vt:lpstr>PowerPoint Presentation</vt:lpstr>
      <vt:lpstr>Mechanoreceptors for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Pitch and Loudness</vt:lpstr>
      <vt:lpstr>3 Parts of Ear</vt:lpstr>
      <vt:lpstr>Custom Show 1</vt:lpstr>
    </vt:vector>
  </TitlesOfParts>
  <Company>Edmonton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</dc:title>
  <dc:creator>DaSilva</dc:creator>
  <cp:lastModifiedBy>Wayde Putnam FHS</cp:lastModifiedBy>
  <cp:revision>58</cp:revision>
  <cp:lastPrinted>2002-05-13T14:16:20Z</cp:lastPrinted>
  <dcterms:created xsi:type="dcterms:W3CDTF">2001-11-27T19:14:10Z</dcterms:created>
  <dcterms:modified xsi:type="dcterms:W3CDTF">2023-02-21T17:19:41Z</dcterms:modified>
</cp:coreProperties>
</file>