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12" r:id="rId2"/>
    <p:sldId id="303" r:id="rId3"/>
    <p:sldId id="285" r:id="rId4"/>
    <p:sldId id="304" r:id="rId5"/>
    <p:sldId id="342" r:id="rId6"/>
    <p:sldId id="411" r:id="rId7"/>
    <p:sldId id="267" r:id="rId8"/>
    <p:sldId id="268" r:id="rId9"/>
    <p:sldId id="261" r:id="rId10"/>
    <p:sldId id="414" r:id="rId11"/>
    <p:sldId id="320" r:id="rId12"/>
    <p:sldId id="269" r:id="rId13"/>
    <p:sldId id="409" r:id="rId14"/>
    <p:sldId id="343" r:id="rId15"/>
    <p:sldId id="422" r:id="rId16"/>
    <p:sldId id="423" r:id="rId17"/>
    <p:sldId id="306" r:id="rId18"/>
    <p:sldId id="415" r:id="rId19"/>
    <p:sldId id="404" r:id="rId20"/>
    <p:sldId id="420" r:id="rId21"/>
    <p:sldId id="416" r:id="rId22"/>
    <p:sldId id="313" r:id="rId23"/>
    <p:sldId id="314" r:id="rId24"/>
    <p:sldId id="274" r:id="rId25"/>
    <p:sldId id="271" r:id="rId26"/>
    <p:sldId id="421" r:id="rId27"/>
    <p:sldId id="419" r:id="rId28"/>
    <p:sldId id="407" r:id="rId29"/>
    <p:sldId id="275" r:id="rId30"/>
    <p:sldId id="408" r:id="rId31"/>
    <p:sldId id="418" r:id="rId32"/>
    <p:sldId id="405" r:id="rId33"/>
    <p:sldId id="403" r:id="rId34"/>
    <p:sldId id="315" r:id="rId35"/>
    <p:sldId id="316" r:id="rId36"/>
    <p:sldId id="406" r:id="rId37"/>
    <p:sldId id="318" r:id="rId38"/>
    <p:sldId id="272" r:id="rId39"/>
    <p:sldId id="330" r:id="rId40"/>
    <p:sldId id="424" r:id="rId41"/>
    <p:sldId id="425" r:id="rId42"/>
    <p:sldId id="426" r:id="rId43"/>
    <p:sldId id="410" r:id="rId44"/>
    <p:sldId id="347" r:id="rId45"/>
    <p:sldId id="346" r:id="rId46"/>
    <p:sldId id="350" r:id="rId4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CC"/>
    <a:srgbClr val="99FF66"/>
    <a:srgbClr val="00CCFF"/>
    <a:srgbClr val="66FF33"/>
    <a:srgbClr val="FF6600"/>
    <a:srgbClr val="33CC33"/>
    <a:srgbClr val="FF99CC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65" d="100"/>
          <a:sy n="65" d="100"/>
        </p:scale>
        <p:origin x="6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8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C688E45-09D3-92C6-820C-22F5244B61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3BC767A-8DF0-3E7A-84E8-0998417E45D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078040CB-B15C-E4C7-6F36-9AEC2098DB0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6F8A2BCB-DACC-61A2-318A-DA7AD690F89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BA272E-D436-4CA1-9943-1C1D382527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>
            <a:extLst>
              <a:ext uri="{FF2B5EF4-FFF2-40B4-BE49-F238E27FC236}">
                <a16:creationId xmlns:a16="http://schemas.microsoft.com/office/drawing/2014/main" id="{630310A2-4812-464B-E81A-9144CE99EB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0ACA57A0-4BBD-080E-5FC9-7E2D8BD78AE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B5EEFAC-F108-F114-5B74-612CBAB5D87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989" name="Rectangle 5">
            <a:extLst>
              <a:ext uri="{FF2B5EF4-FFF2-40B4-BE49-F238E27FC236}">
                <a16:creationId xmlns:a16="http://schemas.microsoft.com/office/drawing/2014/main" id="{57E15814-AFAB-931C-1030-FC682916E74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/>
              <a:t>Click to edit Master text styles</a:t>
            </a:r>
          </a:p>
          <a:p>
            <a:pPr lvl="1"/>
            <a:r>
              <a:rPr lang="en-CA" altLang="en-US" noProof="0"/>
              <a:t>Second level</a:t>
            </a:r>
          </a:p>
          <a:p>
            <a:pPr lvl="2"/>
            <a:r>
              <a:rPr lang="en-CA" altLang="en-US" noProof="0"/>
              <a:t>Third level</a:t>
            </a:r>
          </a:p>
          <a:p>
            <a:pPr lvl="3"/>
            <a:r>
              <a:rPr lang="en-CA" altLang="en-US" noProof="0"/>
              <a:t>Fourth level</a:t>
            </a:r>
          </a:p>
          <a:p>
            <a:pPr lvl="4"/>
            <a:r>
              <a:rPr lang="en-CA" altLang="en-US" noProof="0"/>
              <a:t>Fifth level</a:t>
            </a:r>
          </a:p>
        </p:txBody>
      </p:sp>
      <p:sp>
        <p:nvSpPr>
          <p:cNvPr id="297990" name="Rectangle 6">
            <a:extLst>
              <a:ext uri="{FF2B5EF4-FFF2-40B4-BE49-F238E27FC236}">
                <a16:creationId xmlns:a16="http://schemas.microsoft.com/office/drawing/2014/main" id="{5A29088B-A29A-9B0A-9C54-B28433CCB7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297991" name="Rectangle 7">
            <a:extLst>
              <a:ext uri="{FF2B5EF4-FFF2-40B4-BE49-F238E27FC236}">
                <a16:creationId xmlns:a16="http://schemas.microsoft.com/office/drawing/2014/main" id="{D11363A7-9AEE-50BD-71E9-B1EC54D4FA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3A677A-8AE8-4045-90DE-AFC401213351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48EF6B-5E4F-A484-1B5D-DA036C6966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CFA768-EB5B-11B2-3FF0-9226FFCBE7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C17EBE-C169-8EE2-CD5C-F256D2ECFA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E1220-3ABA-402A-8E22-D5EBBF67AA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6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CF899A-3573-5C21-038F-7B0539053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14989A-2E8D-A2F9-2628-6AADF6D9E6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3DA0A8-0417-471B-5D67-31DE0F712A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F5823-462F-4189-9239-1009113F9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92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E5B0D6-7FE3-4A8C-DBA5-E7CF0D006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0A9FE7-4B9C-F8CC-4642-93F0900967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A246DD-D48F-0FEC-93A7-0DC7499222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2AC39-B549-444B-8FFB-6CB59FD4E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42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CC323A-419B-4FD2-C6CE-0BD51E6BD0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778D98-BFF9-742B-DAA4-E8D7C4D29F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7A5719-27A6-012A-8940-9092F42FF6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AF082-6F83-4E27-80A8-CCB1102955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73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B2D810-6201-C68F-BDDB-2A56433EC8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D0280C-99DA-7C09-4144-9FE486068D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EB4FD8-BEE1-D446-6E72-16FFC7AE07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0107E-FA97-4366-B82D-E371007EC9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13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CB3CD8-9E18-E84F-9AD8-AE2391EFA4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52674F-44C8-D8C8-2E79-6318C274D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47E7A0-3CEC-9F89-9604-73A44A0EBD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77188-5E35-4BD5-BD6D-A1688EA2D5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91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EF8B2D-0F71-86A3-3243-CFA234FC20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EFCC03-9339-C9A1-7A5E-5C94CC2D96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26D7B16-43A3-7667-BE39-298E385F3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F8DCA-03B6-4E4D-8DA1-9C595600B3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03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467B31-2381-5227-E2F2-5AD824BCB7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801CA0-EDB5-C3F4-D0A7-30BD328576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306AF2-3AEA-4A2B-D982-FD9D49371E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6C00C-F590-4F21-AF25-BA1211488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56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6DA68E-8A34-7F57-91E3-CEF325461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6CFC80-D942-17F5-4ED0-F208CB46B5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9968EB-12EC-607D-4E43-29765F19C3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10297-22F6-4715-981B-5DCDE1318D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80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E45925-70D1-5270-F075-A745BF57E8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E7C173-868D-32F9-16D4-B56CCE20D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F2BF5D-BC57-0482-628A-E918FACFCA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1CDF1-405B-47AF-8CCE-BB57AF986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0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40C3E4-E134-0913-860B-79ED8A8207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95079C-C2A4-3754-FFBF-F0A957C56E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A595A9-1645-42AF-1E6F-FA03800192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33C46-A5E9-473B-98B9-975CE666C7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2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8BA1F0-0647-F3E2-26CA-CEFD25E7A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3ECC479-9E83-3B46-B92E-11133C3F4D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66E1188-6C0B-D866-FEA5-74FF9ED243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50A834D-F01E-0FCC-009C-932F7E708E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D4AB86C-EB9E-7758-C533-EF1A9F8D8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6C86C3-2D74-4BD4-959D-0E8783322A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fZmkbNp05BA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aLZGxgPskU&amp;list=PL00E31FC99102BE91&amp;index=5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content/addiction/mouse/" TargetMode="External"/><Relationship Id="rId2" Type="http://schemas.openxmlformats.org/officeDocument/2006/relationships/hyperlink" Target="https://www.youtube.com/watch?v=1D2uyrNcGuo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nypost.com/2021/04/06/why-redheads-feel-less-pain-according-to-scientists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faculty.washington.edu/chudler/introb.html#drug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washington.edu/chudler/auto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faculty.washington.edu/chudler/auto.htm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ackwellpublishing.com/matthews/channel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.hanover.edu/Krantz/neurotut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BCE5218-F5CB-8B2F-CF8A-782925652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303C4586-822A-3E15-CF5F-C9B7593E2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248400"/>
            <a:ext cx="23622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FFFF"/>
                </a:solidFill>
              </a:rPr>
              <a:t>Affectors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DBC00A0-E1FD-624D-299F-4CDDD0ADA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638800"/>
            <a:ext cx="23622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FFFF"/>
                </a:solidFill>
              </a:rPr>
              <a:t>Effectors</a:t>
            </a:r>
            <a:endParaRPr lang="en-US" altLang="en-US" sz="3600" b="1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CA7B531-38B3-D753-D18D-801DDA597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505200"/>
            <a:ext cx="17526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CA" altLang="en-US" b="1">
                <a:solidFill>
                  <a:srgbClr val="FFFFFF"/>
                </a:solidFill>
              </a:rPr>
              <a:t>Sensory </a:t>
            </a:r>
          </a:p>
          <a:p>
            <a:pPr algn="ctr"/>
            <a:r>
              <a:rPr lang="en-CA" altLang="en-US" b="1">
                <a:solidFill>
                  <a:srgbClr val="FFFFFF"/>
                </a:solidFill>
              </a:rPr>
              <a:t>Neuron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5F22B23-860F-8A0D-9F04-C91DBEFF8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505200"/>
            <a:ext cx="17526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CA" altLang="en-US" b="1">
                <a:solidFill>
                  <a:srgbClr val="FFFFFF"/>
                </a:solidFill>
              </a:rPr>
              <a:t>Motor</a:t>
            </a:r>
          </a:p>
          <a:p>
            <a:pPr algn="ctr"/>
            <a:r>
              <a:rPr lang="en-CA" altLang="en-US" b="1">
                <a:solidFill>
                  <a:srgbClr val="FFFFFF"/>
                </a:solidFill>
              </a:rPr>
              <a:t>Neuron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395EC9C2-4D87-1A0F-647E-FCEC1FA0D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048000"/>
            <a:ext cx="17526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CA" altLang="en-US" b="1">
                <a:solidFill>
                  <a:srgbClr val="FFFFFF"/>
                </a:solidFill>
              </a:rPr>
              <a:t>Interneuron</a:t>
            </a: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46A34224-56A3-4A4C-3246-29D9CDF7A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CA" altLang="en-US" sz="4000" b="1">
                <a:solidFill>
                  <a:srgbClr val="FFFFFF"/>
                </a:solidFill>
              </a:rPr>
              <a:t>Input </a:t>
            </a:r>
            <a:r>
              <a:rPr lang="en-CA" altLang="en-US" sz="4000" b="1">
                <a:solidFill>
                  <a:srgbClr val="FFFFFF"/>
                </a:solidFill>
                <a:sym typeface="Wingdings" panose="05000000000000000000" pitchFamily="2" charset="2"/>
              </a:rPr>
              <a:t> Integration Response </a:t>
            </a:r>
            <a:endParaRPr lang="en-CA" altLang="en-US" sz="40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>
            <a:extLst>
              <a:ext uri="{FF2B5EF4-FFF2-40B4-BE49-F238E27FC236}">
                <a16:creationId xmlns:a16="http://schemas.microsoft.com/office/drawing/2014/main" id="{AE0517C1-6317-1304-1813-6BECF5DA6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4938" y="1676400"/>
            <a:ext cx="8896350" cy="51816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hlink"/>
                </a:solidFill>
              </a:rPr>
              <a:t>Electrical, chemical, light, or mechanical stimulus</a:t>
            </a:r>
            <a:r>
              <a:rPr lang="en-US" altLang="en-US" sz="2800" dirty="0"/>
              <a:t> will alter the resting potential by causing more sodium to leak back into the neuron; this changes the polarity slightly</a:t>
            </a:r>
          </a:p>
          <a:p>
            <a:r>
              <a:rPr lang="en-US" altLang="en-US" sz="2800" dirty="0"/>
              <a:t>If the stimulus is strong enough to bring the inside to about -55 mV, a </a:t>
            </a:r>
            <a:r>
              <a:rPr lang="en-US" altLang="en-US" sz="2800" dirty="0">
                <a:solidFill>
                  <a:srgbClr val="009900"/>
                </a:solidFill>
              </a:rPr>
              <a:t>THRESHOLD</a:t>
            </a:r>
            <a:r>
              <a:rPr lang="en-US" altLang="en-US" sz="2800" dirty="0"/>
              <a:t> voltage has been reached.</a:t>
            </a:r>
          </a:p>
          <a:p>
            <a:r>
              <a:rPr lang="en-US" altLang="en-US" sz="2800" dirty="0"/>
              <a:t>Once this occurs, the </a:t>
            </a:r>
            <a:r>
              <a:rPr lang="en-US" altLang="en-US" sz="2800" dirty="0">
                <a:solidFill>
                  <a:srgbClr val="FF3300"/>
                </a:solidFill>
              </a:rPr>
              <a:t>sodium channels </a:t>
            </a:r>
            <a:r>
              <a:rPr lang="en-US" altLang="en-US" sz="2800" dirty="0"/>
              <a:t>immediately open wide and </a:t>
            </a:r>
            <a:r>
              <a:rPr lang="en-US" altLang="en-US" sz="2800" dirty="0">
                <a:solidFill>
                  <a:srgbClr val="0000FF"/>
                </a:solidFill>
              </a:rPr>
              <a:t>potassium channels</a:t>
            </a:r>
            <a:r>
              <a:rPr lang="en-US" altLang="en-US" sz="2800" dirty="0"/>
              <a:t> close.</a:t>
            </a:r>
          </a:p>
          <a:p>
            <a:r>
              <a:rPr lang="en-US" altLang="en-US" sz="2800" dirty="0"/>
              <a:t>This causes the inside to be more positive than the outside, due to the rushing in of positive Na ions (</a:t>
            </a:r>
            <a:r>
              <a:rPr lang="en-US" altLang="en-US" sz="2800" dirty="0">
                <a:solidFill>
                  <a:schemeClr val="hlink"/>
                </a:solidFill>
              </a:rPr>
              <a:t>Depolarization of Neuron)</a:t>
            </a:r>
            <a:r>
              <a:rPr lang="en-US" altLang="en-US" sz="2800" dirty="0"/>
              <a:t>.</a:t>
            </a:r>
            <a:endParaRPr lang="en-US" altLang="en-US" sz="2800" dirty="0">
              <a:solidFill>
                <a:srgbClr val="FF3300"/>
              </a:solidFill>
            </a:endParaRPr>
          </a:p>
        </p:txBody>
      </p:sp>
      <p:sp>
        <p:nvSpPr>
          <p:cNvPr id="13315" name="WordArt 3">
            <a:extLst>
              <a:ext uri="{FF2B5EF4-FFF2-40B4-BE49-F238E27FC236}">
                <a16:creationId xmlns:a16="http://schemas.microsoft.com/office/drawing/2014/main" id="{E94FAC52-CC06-3C25-8D31-A8D34158F3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381000"/>
            <a:ext cx="35052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 cap="sq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The Stimulus</a:t>
            </a:r>
          </a:p>
        </p:txBody>
      </p:sp>
      <p:sp>
        <p:nvSpPr>
          <p:cNvPr id="13316" name="WordArt 4">
            <a:extLst>
              <a:ext uri="{FF2B5EF4-FFF2-40B4-BE49-F238E27FC236}">
                <a16:creationId xmlns:a16="http://schemas.microsoft.com/office/drawing/2014/main" id="{61AFB55E-505A-245D-FFBC-89DF02403D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38663" y="304800"/>
            <a:ext cx="4300537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The Action Potential</a:t>
            </a:r>
          </a:p>
        </p:txBody>
      </p:sp>
      <p:sp>
        <p:nvSpPr>
          <p:cNvPr id="13317" name="Line 6">
            <a:extLst>
              <a:ext uri="{FF2B5EF4-FFF2-40B4-BE49-F238E27FC236}">
                <a16:creationId xmlns:a16="http://schemas.microsoft.com/office/drawing/2014/main" id="{0F39D39D-C769-4273-DA63-B711AD3F32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990600"/>
            <a:ext cx="838200" cy="0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3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3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D4F2FFB5-451C-11C8-24CB-0AE37FF42D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066800"/>
          <a:ext cx="7620000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1809524" imgH="18404869" progId="MSPhotoEd.3">
                  <p:embed/>
                </p:oleObj>
              </mc:Choice>
              <mc:Fallback>
                <p:oleObj name="Photo Editor Photo" r:id="rId2" imgW="31809524" imgH="1840486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66800"/>
                        <a:ext cx="7620000" cy="440690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762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3">
            <a:extLst>
              <a:ext uri="{FF2B5EF4-FFF2-40B4-BE49-F238E27FC236}">
                <a16:creationId xmlns:a16="http://schemas.microsoft.com/office/drawing/2014/main" id="{AC297479-C538-006D-0368-28861874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b="1">
                <a:solidFill>
                  <a:srgbClr val="FFFFFF"/>
                </a:solidFill>
              </a:rPr>
              <a:t>Polarized vs. Depolarized Neuron</a:t>
            </a:r>
            <a:endParaRPr lang="en-US" altLang="en-US" sz="3200" b="1"/>
          </a:p>
        </p:txBody>
      </p:sp>
      <p:sp>
        <p:nvSpPr>
          <p:cNvPr id="14341" name="Oval 11">
            <a:extLst>
              <a:ext uri="{FF2B5EF4-FFF2-40B4-BE49-F238E27FC236}">
                <a16:creationId xmlns:a16="http://schemas.microsoft.com/office/drawing/2014/main" id="{DCB9D892-9046-51EB-68F8-7A92AD0E4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124200"/>
            <a:ext cx="838200" cy="6858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2" name="WordArt 12">
            <a:extLst>
              <a:ext uri="{FF2B5EF4-FFF2-40B4-BE49-F238E27FC236}">
                <a16:creationId xmlns:a16="http://schemas.microsoft.com/office/drawing/2014/main" id="{04C89940-8389-8F25-C72D-C901E5747E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4895850"/>
            <a:ext cx="200025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 panose="020B0A04020102020204" pitchFamily="34" charset="0"/>
              </a:rPr>
              <a:t>depolarization</a:t>
            </a:r>
          </a:p>
        </p:txBody>
      </p:sp>
      <p:sp>
        <p:nvSpPr>
          <p:cNvPr id="14343" name="Line 13">
            <a:extLst>
              <a:ext uri="{FF2B5EF4-FFF2-40B4-BE49-F238E27FC236}">
                <a16:creationId xmlns:a16="http://schemas.microsoft.com/office/drawing/2014/main" id="{0BB54D43-7558-05BE-4830-C19EE46271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657600"/>
            <a:ext cx="121920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69B8D52F-2B1C-ED03-C4CA-DFBE894AD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Line 4">
            <a:extLst>
              <a:ext uri="{FF2B5EF4-FFF2-40B4-BE49-F238E27FC236}">
                <a16:creationId xmlns:a16="http://schemas.microsoft.com/office/drawing/2014/main" id="{BE488DD6-9DAC-CF79-A697-2803C28025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685800"/>
            <a:ext cx="1524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1F4B358D-1081-C4FA-110D-13A5246B0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1000"/>
            <a:ext cx="3276600" cy="838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FFFF"/>
                </a:solidFill>
              </a:rPr>
              <a:t>Neuron experiencing</a:t>
            </a:r>
          </a:p>
          <a:p>
            <a:pPr algn="ctr"/>
            <a:r>
              <a:rPr lang="en-US" altLang="en-US" sz="2800" b="1">
                <a:solidFill>
                  <a:srgbClr val="FFFFFF"/>
                </a:solidFill>
              </a:rPr>
              <a:t>action potential</a:t>
            </a:r>
            <a:endParaRPr lang="en-US" altLang="en-US"/>
          </a:p>
        </p:txBody>
      </p:sp>
      <p:sp>
        <p:nvSpPr>
          <p:cNvPr id="15367" name="Line 7">
            <a:extLst>
              <a:ext uri="{FF2B5EF4-FFF2-40B4-BE49-F238E27FC236}">
                <a16:creationId xmlns:a16="http://schemas.microsoft.com/office/drawing/2014/main" id="{8FA5353A-E06D-B6BA-972C-00627810EB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2057400"/>
            <a:ext cx="1600200" cy="685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1">
            <a:extLst>
              <a:ext uri="{FF2B5EF4-FFF2-40B4-BE49-F238E27FC236}">
                <a16:creationId xmlns:a16="http://schemas.microsoft.com/office/drawing/2014/main" id="{ED444F84-675A-2B36-A162-D5F37CA0A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600200"/>
            <a:ext cx="3276600" cy="838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FFFF"/>
                </a:solidFill>
              </a:rPr>
              <a:t>Neuron experiencing</a:t>
            </a:r>
          </a:p>
          <a:p>
            <a:pPr algn="ctr"/>
            <a:r>
              <a:rPr lang="en-US" altLang="en-US" sz="2800" b="1">
                <a:solidFill>
                  <a:srgbClr val="FFFFFF"/>
                </a:solidFill>
              </a:rPr>
              <a:t>resting potential</a:t>
            </a:r>
            <a:endParaRPr lang="en-US" altLang="en-US"/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A5802BD2-0786-D963-1EB3-AF0C9035F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0"/>
            <a:ext cx="63246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8" name="Rectangle 13">
            <a:extLst>
              <a:ext uri="{FF2B5EF4-FFF2-40B4-BE49-F238E27FC236}">
                <a16:creationId xmlns:a16="http://schemas.microsoft.com/office/drawing/2014/main" id="{1AD92F71-F0D3-2CDD-D8FA-DFC4969E0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09999"/>
            <a:ext cx="5181600" cy="30480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 autoUpdateAnimBg="0"/>
      <p:bldP spid="1537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Action-potential">
            <a:extLst>
              <a:ext uri="{FF2B5EF4-FFF2-40B4-BE49-F238E27FC236}">
                <a16:creationId xmlns:a16="http://schemas.microsoft.com/office/drawing/2014/main" id="{4AADA90F-8B35-AE25-FB7C-87CB190249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0"/>
            <a:ext cx="6934200" cy="685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Text Box 7">
            <a:extLst>
              <a:ext uri="{FF2B5EF4-FFF2-40B4-BE49-F238E27FC236}">
                <a16:creationId xmlns:a16="http://schemas.microsoft.com/office/drawing/2014/main" id="{E9646CD0-3977-5725-8ED0-BD09230B0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295400"/>
            <a:ext cx="3854450" cy="13112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FFFFFF"/>
                </a:solidFill>
              </a:rPr>
              <a:t>Generation of an</a:t>
            </a:r>
          </a:p>
          <a:p>
            <a:pPr algn="ctr"/>
            <a:r>
              <a:rPr lang="en-US" altLang="en-US" sz="4000" b="1">
                <a:solidFill>
                  <a:srgbClr val="FFFFFF"/>
                </a:solidFill>
              </a:rPr>
              <a:t>Action Potential</a:t>
            </a:r>
          </a:p>
        </p:txBody>
      </p:sp>
      <p:sp>
        <p:nvSpPr>
          <p:cNvPr id="365578" name="WordArt 10">
            <a:extLst>
              <a:ext uri="{FF2B5EF4-FFF2-40B4-BE49-F238E27FC236}">
                <a16:creationId xmlns:a16="http://schemas.microsoft.com/office/drawing/2014/main" id="{39C57814-E670-6EFF-64AD-A65C8EAB62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447800"/>
            <a:ext cx="2857500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reversal of polarity </a:t>
            </a:r>
          </a:p>
          <a:p>
            <a:pPr algn="ctr"/>
            <a:r>
              <a:rPr lang="en-US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during action potential</a:t>
            </a:r>
          </a:p>
          <a:p>
            <a:pPr algn="ctr"/>
            <a:r>
              <a:rPr lang="en-US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(Na rushing in)</a:t>
            </a:r>
          </a:p>
        </p:txBody>
      </p:sp>
      <p:sp>
        <p:nvSpPr>
          <p:cNvPr id="365579" name="Line 11">
            <a:extLst>
              <a:ext uri="{FF2B5EF4-FFF2-40B4-BE49-F238E27FC236}">
                <a16:creationId xmlns:a16="http://schemas.microsoft.com/office/drawing/2014/main" id="{BC7824D2-006C-CA4D-C6B4-7DD7E3A969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133600"/>
            <a:ext cx="9906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5580" name="WordArt 12">
            <a:extLst>
              <a:ext uri="{FF2B5EF4-FFF2-40B4-BE49-F238E27FC236}">
                <a16:creationId xmlns:a16="http://schemas.microsoft.com/office/drawing/2014/main" id="{D1EC8128-8824-B4E9-3806-BB6808A340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5162550"/>
            <a:ext cx="408622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stimulus not strong enough to</a:t>
            </a:r>
          </a:p>
          <a:p>
            <a:pPr algn="ctr"/>
            <a:r>
              <a:rPr lang="en-US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reach threshold voltage</a:t>
            </a:r>
          </a:p>
        </p:txBody>
      </p:sp>
      <p:sp>
        <p:nvSpPr>
          <p:cNvPr id="365581" name="Line 13">
            <a:extLst>
              <a:ext uri="{FF2B5EF4-FFF2-40B4-BE49-F238E27FC236}">
                <a16:creationId xmlns:a16="http://schemas.microsoft.com/office/drawing/2014/main" id="{62DAAD8A-D462-7E09-ACBB-848826FFAB1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86200" y="4648200"/>
            <a:ext cx="4572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5582" name="WordArt 14">
            <a:extLst>
              <a:ext uri="{FF2B5EF4-FFF2-40B4-BE49-F238E27FC236}">
                <a16:creationId xmlns:a16="http://schemas.microsoft.com/office/drawing/2014/main" id="{6B573004-C2B9-4DC7-9637-D0F4904939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28384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membrane potential</a:t>
            </a:r>
          </a:p>
          <a:p>
            <a:pPr algn="ctr"/>
            <a:r>
              <a:rPr lang="en-US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shoots to about 40 mV</a:t>
            </a:r>
          </a:p>
        </p:txBody>
      </p:sp>
      <p:sp>
        <p:nvSpPr>
          <p:cNvPr id="365583" name="Line 15">
            <a:extLst>
              <a:ext uri="{FF2B5EF4-FFF2-40B4-BE49-F238E27FC236}">
                <a16:creationId xmlns:a16="http://schemas.microsoft.com/office/drawing/2014/main" id="{D32B53AD-E350-E3E2-815D-B3433B48A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914400"/>
            <a:ext cx="762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5584" name="WordArt 16">
            <a:extLst>
              <a:ext uri="{FF2B5EF4-FFF2-40B4-BE49-F238E27FC236}">
                <a16:creationId xmlns:a16="http://schemas.microsoft.com/office/drawing/2014/main" id="{7D3A4249-B0FC-3E7A-EBFF-A6765913B4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00650" y="381000"/>
            <a:ext cx="120015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 panose="020B0A04020102020204" pitchFamily="34" charset="0"/>
              </a:rPr>
              <a:t>a spike</a:t>
            </a:r>
          </a:p>
        </p:txBody>
      </p:sp>
      <p:sp>
        <p:nvSpPr>
          <p:cNvPr id="365585" name="Line 17">
            <a:extLst>
              <a:ext uri="{FF2B5EF4-FFF2-40B4-BE49-F238E27FC236}">
                <a16:creationId xmlns:a16="http://schemas.microsoft.com/office/drawing/2014/main" id="{D071346A-6F81-583E-7C4E-772B93A2BE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838200"/>
            <a:ext cx="762000" cy="381000"/>
          </a:xfrm>
          <a:prstGeom prst="line">
            <a:avLst/>
          </a:prstGeom>
          <a:noFill/>
          <a:ln w="57150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5587" name="Line 19">
            <a:extLst>
              <a:ext uri="{FF2B5EF4-FFF2-40B4-BE49-F238E27FC236}">
                <a16:creationId xmlns:a16="http://schemas.microsoft.com/office/drawing/2014/main" id="{4F85389C-6CBC-3254-3C9C-6F7E3D811E1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05400" y="3200400"/>
            <a:ext cx="8382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B9B7F3-BAAA-6A4B-F403-FD17A0B0A372}"/>
              </a:ext>
            </a:extLst>
          </p:cNvPr>
          <p:cNvSpPr txBox="1"/>
          <p:nvPr/>
        </p:nvSpPr>
        <p:spPr>
          <a:xfrm>
            <a:off x="5486400" y="2982966"/>
            <a:ext cx="3657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Na</a:t>
            </a:r>
            <a:r>
              <a:rPr lang="en-US" sz="1800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+</a:t>
            </a:r>
            <a:r>
              <a:rPr lang="en-US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/K</a:t>
            </a:r>
            <a:r>
              <a:rPr lang="en-US" sz="1800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+</a:t>
            </a:r>
            <a:r>
              <a:rPr lang="en-US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 pump still active - </a:t>
            </a:r>
          </a:p>
          <a:p>
            <a:pPr algn="ctr"/>
            <a:r>
              <a:rPr lang="en-US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K</a:t>
            </a:r>
            <a:r>
              <a:rPr lang="en-US" sz="1800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+</a:t>
            </a:r>
            <a:r>
              <a:rPr lang="en-US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 diffuses out - </a:t>
            </a:r>
          </a:p>
          <a:p>
            <a:pPr algn="ctr"/>
            <a:r>
              <a:rPr lang="en-US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back to resting potential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C037E03-EF8B-F94C-D17D-AF48B1B09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447800"/>
          </a:xfrm>
          <a:solidFill>
            <a:schemeClr val="hlink"/>
          </a:solidFill>
        </p:spPr>
        <p:txBody>
          <a:bodyPr/>
          <a:lstStyle/>
          <a:p>
            <a:r>
              <a:rPr lang="en-US" altLang="en-US" sz="4800" b="1">
                <a:solidFill>
                  <a:srgbClr val="FFFFFF"/>
                </a:solidFill>
              </a:rPr>
              <a:t>Summary of Impulse Transmission along Nerves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1340F8ED-CC07-C406-6AA8-C7DFF2C50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686800" cy="4038600"/>
          </a:xfrm>
          <a:solidFill>
            <a:srgbClr val="FFFFFF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600" b="1"/>
              <a:t>Neuron membrane initially </a:t>
            </a:r>
            <a:r>
              <a:rPr lang="en-US" altLang="en-US" sz="3600" b="1" u="sng">
                <a:solidFill>
                  <a:schemeClr val="hlink"/>
                </a:solidFill>
              </a:rPr>
              <a:t>polarized</a:t>
            </a:r>
            <a:r>
              <a:rPr lang="en-US" altLang="en-US" sz="3600" b="1"/>
              <a:t> (resting potential)</a:t>
            </a:r>
          </a:p>
          <a:p>
            <a:pPr>
              <a:lnSpc>
                <a:spcPct val="80000"/>
              </a:lnSpc>
            </a:pPr>
            <a:r>
              <a:rPr lang="en-US" altLang="en-US" sz="3600" b="1"/>
              <a:t>Becomes </a:t>
            </a:r>
            <a:r>
              <a:rPr lang="en-US" altLang="en-US" sz="3600" b="1" u="sng">
                <a:solidFill>
                  <a:schemeClr val="hlink"/>
                </a:solidFill>
              </a:rPr>
              <a:t>depolarized</a:t>
            </a:r>
            <a:r>
              <a:rPr lang="en-US" altLang="en-US" sz="3600" b="1"/>
              <a:t> (action potential)</a:t>
            </a:r>
          </a:p>
          <a:p>
            <a:pPr>
              <a:lnSpc>
                <a:spcPct val="80000"/>
              </a:lnSpc>
            </a:pPr>
            <a:r>
              <a:rPr lang="en-US" altLang="en-US" sz="3600" b="1"/>
              <a:t>Then </a:t>
            </a:r>
            <a:r>
              <a:rPr lang="en-US" altLang="en-US" sz="3600" b="1" u="sng">
                <a:solidFill>
                  <a:schemeClr val="hlink"/>
                </a:solidFill>
              </a:rPr>
              <a:t>repolarized</a:t>
            </a:r>
            <a:r>
              <a:rPr lang="en-US" altLang="en-US" sz="3600" b="1"/>
              <a:t> as neuron recovers</a:t>
            </a:r>
          </a:p>
          <a:p>
            <a:pPr>
              <a:lnSpc>
                <a:spcPct val="80000"/>
              </a:lnSpc>
            </a:pPr>
            <a:r>
              <a:rPr lang="en-US" altLang="en-US" sz="4000" b="1" u="sng">
                <a:solidFill>
                  <a:srgbClr val="0000FF"/>
                </a:solidFill>
              </a:rPr>
              <a:t>Many Action Potentials</a:t>
            </a:r>
            <a:r>
              <a:rPr lang="en-US" altLang="en-US" sz="4000" b="1"/>
              <a:t> sweeping along a neuron make up a </a:t>
            </a:r>
            <a:r>
              <a:rPr lang="en-US" altLang="en-US" sz="4000" b="1" u="sng">
                <a:solidFill>
                  <a:schemeClr val="accent2"/>
                </a:solidFill>
              </a:rPr>
              <a:t>nerve impulse</a:t>
            </a:r>
            <a:endParaRPr lang="en-US" altLang="en-US" sz="2800" b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7A96854C-D011-9F73-75F9-9969BED36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3845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Summary cont’d.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17BAD4C-F1D3-234F-0F4B-A84A93159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6471" y="990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200" dirty="0">
                <a:solidFill>
                  <a:srgbClr val="FF0000"/>
                </a:solidFill>
              </a:rPr>
              <a:t>Events of an action potential</a:t>
            </a:r>
          </a:p>
          <a:p>
            <a:pPr lvl="1" eaLnBrk="1" hangingPunct="1"/>
            <a:r>
              <a:rPr lang="en-US" altLang="en-US" sz="2200" dirty="0">
                <a:solidFill>
                  <a:srgbClr val="3333FF"/>
                </a:solidFill>
              </a:rPr>
              <a:t>Sodium gates open</a:t>
            </a:r>
          </a:p>
          <a:p>
            <a:pPr lvl="2" eaLnBrk="1" hangingPunct="1"/>
            <a:r>
              <a:rPr lang="en-US" altLang="en-US" sz="2200" dirty="0"/>
              <a:t>Sodium flows down gradient into axon</a:t>
            </a:r>
          </a:p>
          <a:p>
            <a:pPr lvl="2" eaLnBrk="1" hangingPunct="1"/>
            <a:r>
              <a:rPr lang="en-US" altLang="en-US" sz="2200" dirty="0"/>
              <a:t>Membrane potential changes from -65mV up to +40mV</a:t>
            </a:r>
          </a:p>
          <a:p>
            <a:pPr lvl="2" eaLnBrk="1" hangingPunct="1"/>
            <a:r>
              <a:rPr lang="en-US" altLang="en-US" sz="2200" dirty="0"/>
              <a:t>Called </a:t>
            </a:r>
            <a:r>
              <a:rPr lang="en-US" altLang="en-US" sz="2200" i="1" dirty="0"/>
              <a:t>depolarization</a:t>
            </a:r>
            <a:r>
              <a:rPr lang="en-US" altLang="en-US" sz="2200" dirty="0"/>
              <a:t> because inside changes from negative to positive</a:t>
            </a:r>
          </a:p>
          <a:p>
            <a:pPr lvl="2" eaLnBrk="1" hangingPunct="1"/>
            <a:r>
              <a:rPr lang="en-US" altLang="en-US" sz="2200" dirty="0"/>
              <a:t>Gates close</a:t>
            </a:r>
          </a:p>
          <a:p>
            <a:pPr lvl="1" eaLnBrk="1" hangingPunct="1"/>
            <a:r>
              <a:rPr lang="en-US" altLang="en-US" sz="2200" dirty="0">
                <a:solidFill>
                  <a:srgbClr val="3333FF"/>
                </a:solidFill>
              </a:rPr>
              <a:t>Potassium gates open and Na</a:t>
            </a:r>
            <a:r>
              <a:rPr lang="en-US" altLang="en-US" sz="2200" baseline="30000" dirty="0">
                <a:solidFill>
                  <a:srgbClr val="3333FF"/>
                </a:solidFill>
              </a:rPr>
              <a:t>+</a:t>
            </a:r>
            <a:r>
              <a:rPr lang="en-US" altLang="en-US" sz="2200" dirty="0">
                <a:solidFill>
                  <a:srgbClr val="3333FF"/>
                </a:solidFill>
              </a:rPr>
              <a:t>/K</a:t>
            </a:r>
            <a:r>
              <a:rPr lang="en-US" altLang="en-US" sz="2200" baseline="30000" dirty="0">
                <a:solidFill>
                  <a:srgbClr val="3333FF"/>
                </a:solidFill>
              </a:rPr>
              <a:t>+</a:t>
            </a:r>
            <a:r>
              <a:rPr lang="en-US" altLang="en-US" sz="2200" dirty="0">
                <a:solidFill>
                  <a:srgbClr val="3333FF"/>
                </a:solidFill>
              </a:rPr>
              <a:t> Pump Still Active</a:t>
            </a:r>
          </a:p>
          <a:p>
            <a:pPr lvl="2" eaLnBrk="1" hangingPunct="1"/>
            <a:r>
              <a:rPr lang="en-US" altLang="en-US" sz="2200" dirty="0"/>
              <a:t>Potassium flows down its gradient out of the axon</a:t>
            </a:r>
          </a:p>
          <a:p>
            <a:pPr lvl="2" eaLnBrk="1" hangingPunct="1"/>
            <a:r>
              <a:rPr lang="en-US" altLang="en-US" sz="2200" dirty="0"/>
              <a:t>Brings potential back to -65mV - called </a:t>
            </a:r>
            <a:r>
              <a:rPr lang="en-US" altLang="en-US" sz="2200" i="1" dirty="0"/>
              <a:t>repolarization</a:t>
            </a:r>
            <a:r>
              <a:rPr lang="en-US" altLang="en-US" sz="2200" dirty="0"/>
              <a:t> </a:t>
            </a:r>
          </a:p>
          <a:p>
            <a:pPr lvl="2" eaLnBrk="1" hangingPunct="1"/>
            <a:r>
              <a:rPr lang="en-US" altLang="en-US" sz="2200" dirty="0"/>
              <a:t>Gates close (when -50mV is reached again) with </a:t>
            </a:r>
            <a:r>
              <a:rPr lang="en-US" altLang="en-US" sz="2200" dirty="0">
                <a:solidFill>
                  <a:srgbClr val="FF0000"/>
                </a:solidFill>
              </a:rPr>
              <a:t>delay</a:t>
            </a:r>
            <a:r>
              <a:rPr lang="en-US" altLang="en-US" sz="2200" dirty="0"/>
              <a:t> so membrane becomes </a:t>
            </a:r>
            <a:r>
              <a:rPr lang="en-US" altLang="en-US" sz="2200" i="1" dirty="0"/>
              <a:t>hyperpolarized</a:t>
            </a:r>
          </a:p>
          <a:p>
            <a:pPr lvl="2" eaLnBrk="1" hangingPunct="1"/>
            <a:r>
              <a:rPr lang="en-US" altLang="en-US" sz="2200" dirty="0"/>
              <a:t>Na</a:t>
            </a:r>
            <a:r>
              <a:rPr lang="en-US" altLang="en-US" sz="2200" baseline="30000" dirty="0"/>
              <a:t>+</a:t>
            </a:r>
            <a:r>
              <a:rPr lang="en-US" altLang="en-US" sz="2200" dirty="0"/>
              <a:t>/K</a:t>
            </a:r>
            <a:r>
              <a:rPr lang="en-US" altLang="en-US" sz="2200" baseline="30000" dirty="0"/>
              <a:t>+</a:t>
            </a:r>
            <a:r>
              <a:rPr lang="en-US" altLang="en-US" sz="2200" dirty="0"/>
              <a:t> Pump brings concentrations of ions back to original levels (3 Na</a:t>
            </a:r>
            <a:r>
              <a:rPr lang="en-US" altLang="en-US" sz="2200" baseline="30000" dirty="0"/>
              <a:t>+</a:t>
            </a:r>
            <a:r>
              <a:rPr lang="en-US" altLang="en-US" sz="2200" dirty="0"/>
              <a:t> out </a:t>
            </a:r>
            <a:r>
              <a:rPr lang="en-US" altLang="en-US" sz="2200"/>
              <a:t>/ 2 </a:t>
            </a:r>
            <a:r>
              <a:rPr lang="en-US" altLang="en-US" sz="2200" dirty="0"/>
              <a:t>K</a:t>
            </a:r>
            <a:r>
              <a:rPr lang="en-US" altLang="en-US" sz="2200" baseline="30000" dirty="0"/>
              <a:t>+</a:t>
            </a:r>
            <a:r>
              <a:rPr lang="en-US" altLang="en-US" sz="2200" dirty="0"/>
              <a:t> in)</a:t>
            </a:r>
            <a:endParaRPr lang="en-US" altLang="en-US" sz="2200" i="1" dirty="0"/>
          </a:p>
          <a:p>
            <a:pPr lvl="1" eaLnBrk="1" hangingPunct="1"/>
            <a:r>
              <a:rPr lang="en-US" altLang="en-US" sz="2200" dirty="0">
                <a:solidFill>
                  <a:srgbClr val="3333FF"/>
                </a:solidFill>
              </a:rPr>
              <a:t>These events occur in only 1 millisecond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71A59940-1D9F-9E55-2571-E8A16754C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Summary cont’d.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E02F20C-F580-74E2-4CCD-19956815D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8484" y="990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3333FF"/>
                </a:solidFill>
              </a:rPr>
              <a:t>Conduction of an action potential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Nonmyelinated axons</a:t>
            </a:r>
          </a:p>
          <a:p>
            <a:pPr lvl="2" eaLnBrk="1" hangingPunct="1"/>
            <a:r>
              <a:rPr lang="en-US" altLang="en-US" dirty="0"/>
              <a:t>travels down axon one small segment at a time</a:t>
            </a:r>
          </a:p>
          <a:p>
            <a:pPr lvl="2" eaLnBrk="1" hangingPunct="1"/>
            <a:r>
              <a:rPr lang="en-US" altLang="en-US" dirty="0"/>
              <a:t>As soon as action potential moves on, the previous section undergoes refractory period</a:t>
            </a:r>
          </a:p>
          <a:p>
            <a:pPr lvl="3" eaLnBrk="1" hangingPunct="1"/>
            <a:r>
              <a:rPr lang="en-US" altLang="en-US" dirty="0"/>
              <a:t>Sodium gates cannot reopen</a:t>
            </a:r>
          </a:p>
          <a:p>
            <a:pPr lvl="3" eaLnBrk="1" hangingPunct="1"/>
            <a:r>
              <a:rPr lang="en-US" altLang="en-US" dirty="0"/>
              <a:t>Prevents retrograde transmission</a:t>
            </a:r>
          </a:p>
          <a:p>
            <a:pPr lvl="3" eaLnBrk="1" hangingPunct="1"/>
            <a:r>
              <a:rPr lang="en-US" altLang="en-US" dirty="0"/>
              <a:t>During this time sodium-potassium pump restores ions to original positions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Myelinated axons</a:t>
            </a:r>
          </a:p>
          <a:p>
            <a:pPr lvl="2" eaLnBrk="1" hangingPunct="1"/>
            <a:r>
              <a:rPr lang="en-US" altLang="en-US" dirty="0"/>
              <a:t>Gated ion channels concentrated in nodes of Ranvier</a:t>
            </a:r>
          </a:p>
          <a:p>
            <a:pPr lvl="2" eaLnBrk="1" hangingPunct="1"/>
            <a:r>
              <a:rPr lang="en-US" altLang="en-US" dirty="0"/>
              <a:t>Action potential travels faster</a:t>
            </a:r>
          </a:p>
          <a:p>
            <a:pPr lvl="3" eaLnBrk="1" hangingPunct="1"/>
            <a:r>
              <a:rPr lang="en-US" altLang="en-US" dirty="0"/>
              <a:t>“Jumps” from node to node- saltatory conduction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B3FB188-34FD-81CF-B0E7-6745155E6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b="1"/>
              <a:t>Properties of Neurons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011EE2A-BF1A-B151-CBAC-B09D28FA1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25146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/>
              <a:t>Refractory </a:t>
            </a:r>
          </a:p>
          <a:p>
            <a:pPr algn="ctr"/>
            <a:r>
              <a:rPr lang="en-US" altLang="en-US" sz="3600" b="1"/>
              <a:t>Period</a:t>
            </a:r>
            <a:endParaRPr lang="en-US" altLang="en-US" sz="3200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FC3BB5FA-AE60-0DA5-EAE7-72BC71851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838200"/>
            <a:ext cx="2514600" cy="14478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/>
              <a:t>Threshold</a:t>
            </a:r>
          </a:p>
          <a:p>
            <a:pPr algn="ctr"/>
            <a:r>
              <a:rPr lang="en-US" altLang="en-US" sz="3600" b="1"/>
              <a:t>Stimuli</a:t>
            </a:r>
            <a:endParaRPr lang="en-US" altLang="en-US" sz="4400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163E18A5-3DC9-0607-FC63-C6EAD91D2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838200"/>
            <a:ext cx="2743200" cy="1447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/>
              <a:t>All or Nothing</a:t>
            </a:r>
          </a:p>
          <a:p>
            <a:pPr algn="ctr"/>
            <a:r>
              <a:rPr lang="en-US" altLang="en-US" sz="3200" b="1"/>
              <a:t>Response</a:t>
            </a:r>
            <a:endParaRPr lang="en-US" altLang="en-US" sz="3200"/>
          </a:p>
        </p:txBody>
      </p:sp>
      <p:sp>
        <p:nvSpPr>
          <p:cNvPr id="57350" name="Oval 6">
            <a:extLst>
              <a:ext uri="{FF2B5EF4-FFF2-40B4-BE49-F238E27FC236}">
                <a16:creationId xmlns:a16="http://schemas.microsoft.com/office/drawing/2014/main" id="{674342AF-8F24-B2D3-8C5A-B23180EA0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19400"/>
            <a:ext cx="2438400" cy="3048000"/>
          </a:xfrm>
          <a:prstGeom prst="ellipse">
            <a:avLst/>
          </a:prstGeom>
          <a:solidFill>
            <a:srgbClr val="99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FFFF"/>
                </a:solidFill>
              </a:rPr>
              <a:t>Time needed</a:t>
            </a:r>
          </a:p>
          <a:p>
            <a:pPr algn="ctr"/>
            <a:r>
              <a:rPr lang="en-US" altLang="en-US" b="1">
                <a:solidFill>
                  <a:srgbClr val="FFFFFF"/>
                </a:solidFill>
              </a:rPr>
              <a:t>for neuron</a:t>
            </a:r>
          </a:p>
          <a:p>
            <a:pPr algn="ctr"/>
            <a:r>
              <a:rPr lang="en-US" altLang="en-US" b="1">
                <a:solidFill>
                  <a:srgbClr val="FFFFFF"/>
                </a:solidFill>
              </a:rPr>
              <a:t>to become </a:t>
            </a:r>
          </a:p>
          <a:p>
            <a:pPr algn="ctr"/>
            <a:r>
              <a:rPr lang="en-US" altLang="en-US" b="1">
                <a:solidFill>
                  <a:srgbClr val="FFFFFF"/>
                </a:solidFill>
              </a:rPr>
              <a:t>re-polarized </a:t>
            </a:r>
          </a:p>
          <a:p>
            <a:pPr algn="ctr"/>
            <a:r>
              <a:rPr lang="en-US" altLang="en-US" b="1">
                <a:solidFill>
                  <a:srgbClr val="FFFFFF"/>
                </a:solidFill>
              </a:rPr>
              <a:t>eg. 1 millisecond </a:t>
            </a:r>
          </a:p>
          <a:p>
            <a:pPr algn="ctr"/>
            <a:r>
              <a:rPr lang="en-US" altLang="en-US" b="1">
                <a:solidFill>
                  <a:srgbClr val="FFFFFF"/>
                </a:solidFill>
              </a:rPr>
              <a:t>(ms) </a:t>
            </a:r>
            <a:endParaRPr lang="en-US" altLang="en-US" sz="4400"/>
          </a:p>
        </p:txBody>
      </p:sp>
      <p:sp>
        <p:nvSpPr>
          <p:cNvPr id="57351" name="Oval 7">
            <a:extLst>
              <a:ext uri="{FF2B5EF4-FFF2-40B4-BE49-F238E27FC236}">
                <a16:creationId xmlns:a16="http://schemas.microsoft.com/office/drawing/2014/main" id="{722D2866-A293-0E05-D3DB-7B253170D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819400"/>
            <a:ext cx="2514600" cy="2362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FFFF"/>
                </a:solidFill>
              </a:rPr>
              <a:t>Intensity of </a:t>
            </a:r>
          </a:p>
          <a:p>
            <a:pPr algn="ctr"/>
            <a:r>
              <a:rPr lang="en-US" altLang="en-US" b="1">
                <a:solidFill>
                  <a:srgbClr val="FFFFFF"/>
                </a:solidFill>
              </a:rPr>
              <a:t>stimulus needed </a:t>
            </a:r>
          </a:p>
          <a:p>
            <a:pPr algn="ctr"/>
            <a:r>
              <a:rPr lang="en-US" altLang="en-US" b="1">
                <a:solidFill>
                  <a:srgbClr val="FFFFFF"/>
                </a:solidFill>
              </a:rPr>
              <a:t>to produce an</a:t>
            </a:r>
          </a:p>
          <a:p>
            <a:pPr algn="ctr"/>
            <a:r>
              <a:rPr lang="en-US" altLang="en-US" b="1">
                <a:solidFill>
                  <a:srgbClr val="FFFFFF"/>
                </a:solidFill>
              </a:rPr>
              <a:t> Action Potential</a:t>
            </a:r>
            <a:endParaRPr lang="en-US" altLang="en-US"/>
          </a:p>
        </p:txBody>
      </p:sp>
      <p:sp>
        <p:nvSpPr>
          <p:cNvPr id="57352" name="Oval 8">
            <a:extLst>
              <a:ext uri="{FF2B5EF4-FFF2-40B4-BE49-F238E27FC236}">
                <a16:creationId xmlns:a16="http://schemas.microsoft.com/office/drawing/2014/main" id="{7E8B2937-1B2B-6E93-BFF0-8F9C6310D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667000"/>
            <a:ext cx="2590800" cy="2362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FFFF"/>
                </a:solidFill>
              </a:rPr>
              <a:t>Once threshold</a:t>
            </a:r>
          </a:p>
          <a:p>
            <a:pPr algn="ctr"/>
            <a:r>
              <a:rPr lang="en-US" altLang="en-US" b="1">
                <a:solidFill>
                  <a:srgbClr val="FFFFFF"/>
                </a:solidFill>
              </a:rPr>
              <a:t>is reached </a:t>
            </a:r>
          </a:p>
          <a:p>
            <a:pPr algn="ctr"/>
            <a:r>
              <a:rPr lang="en-US" altLang="en-US" b="1">
                <a:solidFill>
                  <a:srgbClr val="FFFFFF"/>
                </a:solidFill>
              </a:rPr>
              <a:t>neurons either </a:t>
            </a:r>
          </a:p>
          <a:p>
            <a:pPr algn="ctr"/>
            <a:r>
              <a:rPr lang="en-US" altLang="en-US" b="1">
                <a:solidFill>
                  <a:srgbClr val="FFFFFF"/>
                </a:solidFill>
              </a:rPr>
              <a:t>fire at maximum</a:t>
            </a:r>
          </a:p>
          <a:p>
            <a:pPr algn="ctr"/>
            <a:r>
              <a:rPr lang="en-US" altLang="en-US" b="1">
                <a:solidFill>
                  <a:srgbClr val="FFFFFF"/>
                </a:solidFill>
              </a:rPr>
              <a:t> or not at all</a:t>
            </a:r>
            <a:endParaRPr lang="en-US" altLang="en-US"/>
          </a:p>
        </p:txBody>
      </p:sp>
      <p:sp>
        <p:nvSpPr>
          <p:cNvPr id="18441" name="Line 9">
            <a:extLst>
              <a:ext uri="{FF2B5EF4-FFF2-40B4-BE49-F238E27FC236}">
                <a16:creationId xmlns:a16="http://schemas.microsoft.com/office/drawing/2014/main" id="{B7DD5249-337C-A723-2025-FAC11F8B13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2286000"/>
            <a:ext cx="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0">
            <a:extLst>
              <a:ext uri="{FF2B5EF4-FFF2-40B4-BE49-F238E27FC236}">
                <a16:creationId xmlns:a16="http://schemas.microsoft.com/office/drawing/2014/main" id="{BB5EBE6D-BD3E-0899-86C0-8F1D382FB1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2860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1">
            <a:extLst>
              <a:ext uri="{FF2B5EF4-FFF2-40B4-BE49-F238E27FC236}">
                <a16:creationId xmlns:a16="http://schemas.microsoft.com/office/drawing/2014/main" id="{03E53491-F435-06ED-D69E-BAB641156B7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2133600"/>
            <a:ext cx="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Text Box 12">
            <a:extLst>
              <a:ext uri="{FF2B5EF4-FFF2-40B4-BE49-F238E27FC236}">
                <a16:creationId xmlns:a16="http://schemas.microsoft.com/office/drawing/2014/main" id="{04462947-C636-F607-5267-CB79D392D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953000"/>
            <a:ext cx="3733800" cy="19208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buFontTx/>
              <a:buChar char="•"/>
            </a:pPr>
            <a:r>
              <a:rPr lang="en-US" altLang="en-US" sz="2000">
                <a:solidFill>
                  <a:srgbClr val="FFFFFF"/>
                </a:solidFill>
              </a:rPr>
              <a:t>If stimulus more painful = more impulses generated, NOT a stronger impulse.</a:t>
            </a:r>
          </a:p>
          <a:p>
            <a:pPr lvl="1">
              <a:buFontTx/>
              <a:buChar char="•"/>
            </a:pPr>
            <a:r>
              <a:rPr lang="en-US" altLang="en-US" sz="2000">
                <a:solidFill>
                  <a:srgbClr val="FFFFFF"/>
                </a:solidFill>
              </a:rPr>
              <a:t>An impulse does not diminish in strength as it travels along a neuron.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animBg="1" autoUpdateAnimBg="0"/>
      <p:bldP spid="57351" grpId="0" animBg="1" autoUpdateAnimBg="0"/>
      <p:bldP spid="57352" grpId="0" animBg="1" autoUpdateAnimBg="0"/>
      <p:bldP spid="573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612F92F3-3D97-86E9-1A46-0CB86B8369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CA" altLang="en-US" sz="3200"/>
          </a:p>
        </p:txBody>
      </p:sp>
      <p:pic>
        <p:nvPicPr>
          <p:cNvPr id="19460" name="Picture 4" descr="action potential animation">
            <a:extLst>
              <a:ext uri="{FF2B5EF4-FFF2-40B4-BE49-F238E27FC236}">
                <a16:creationId xmlns:a16="http://schemas.microsoft.com/office/drawing/2014/main" id="{7EFE3E90-0B9A-0544-BA83-BBD6397B8D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382000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F544E0-E1CD-3B91-C470-F68DEA809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449826"/>
            <a:ext cx="7543800" cy="83820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Nerve Transmission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>
            <a:extLst>
              <a:ext uri="{FF2B5EF4-FFF2-40B4-BE49-F238E27FC236}">
                <a16:creationId xmlns:a16="http://schemas.microsoft.com/office/drawing/2014/main" id="{3E8F72AB-F19C-0A27-3EBE-54AAE94D5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chemeClr val="hlink"/>
          </a:solidFill>
        </p:spPr>
        <p:txBody>
          <a:bodyPr/>
          <a:lstStyle/>
          <a:p>
            <a:r>
              <a:rPr lang="en-US" altLang="en-US" sz="6600" b="1" dirty="0">
                <a:solidFill>
                  <a:srgbClr val="FFFFFF"/>
                </a:solidFill>
              </a:rPr>
              <a:t>The </a:t>
            </a:r>
            <a:r>
              <a:rPr lang="en-US" altLang="en-US" sz="66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Synapse</a:t>
            </a:r>
            <a:endParaRPr lang="en-CA" altLang="en-US" sz="6600" b="1" dirty="0">
              <a:solidFill>
                <a:srgbClr val="0070C0"/>
              </a:solidFill>
            </a:endParaRPr>
          </a:p>
        </p:txBody>
      </p:sp>
      <p:pic>
        <p:nvPicPr>
          <p:cNvPr id="20483" name="Picture 1027" descr="newAdam">
            <a:extLst>
              <a:ext uri="{FF2B5EF4-FFF2-40B4-BE49-F238E27FC236}">
                <a16:creationId xmlns:a16="http://schemas.microsoft.com/office/drawing/2014/main" id="{A72DAF88-A4B8-49E9-7CC7-FA3A220FF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Line 1028">
            <a:extLst>
              <a:ext uri="{FF2B5EF4-FFF2-40B4-BE49-F238E27FC236}">
                <a16:creationId xmlns:a16="http://schemas.microsoft.com/office/drawing/2014/main" id="{0C417960-6AE4-732B-A94E-405928524D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828800"/>
            <a:ext cx="56388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1029">
            <a:extLst>
              <a:ext uri="{FF2B5EF4-FFF2-40B4-BE49-F238E27FC236}">
                <a16:creationId xmlns:a16="http://schemas.microsoft.com/office/drawing/2014/main" id="{22EABCA5-5CB1-A130-ECB6-AC6538E02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1901825"/>
            <a:ext cx="1663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rgbClr val="FFFFFF"/>
                </a:solidFill>
              </a:rPr>
              <a:t>Pre SF</a:t>
            </a:r>
            <a:endParaRPr lang="en-CA" altLang="en-US" sz="4000" b="1">
              <a:solidFill>
                <a:srgbClr val="FFFFFF"/>
              </a:solidFill>
            </a:endParaRPr>
          </a:p>
        </p:txBody>
      </p:sp>
      <p:sp>
        <p:nvSpPr>
          <p:cNvPr id="20486" name="Rectangle 1030">
            <a:extLst>
              <a:ext uri="{FF2B5EF4-FFF2-40B4-BE49-F238E27FC236}">
                <a16:creationId xmlns:a16="http://schemas.microsoft.com/office/drawing/2014/main" id="{78EF9806-0C68-9A8D-D9E6-264E6E7DF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124200"/>
            <a:ext cx="1835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rgbClr val="FFFFFF"/>
                </a:solidFill>
              </a:rPr>
              <a:t>Post SF</a:t>
            </a:r>
            <a:endParaRPr lang="en-CA" altLang="en-US" sz="40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161B11A-570C-4BB0-7347-1D80736ED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hlink"/>
          </a:solidFill>
        </p:spPr>
        <p:txBody>
          <a:bodyPr/>
          <a:lstStyle/>
          <a:p>
            <a:r>
              <a:rPr lang="en-US" altLang="en-US" sz="6000" b="1">
                <a:solidFill>
                  <a:srgbClr val="FFFFFF"/>
                </a:solidFill>
              </a:rPr>
              <a:t>Neural Circuits Include...</a:t>
            </a:r>
            <a:endParaRPr lang="en-US" altLang="en-US" sz="6000">
              <a:solidFill>
                <a:srgbClr val="FFFFFF"/>
              </a:solidFill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85B5D43-F313-BFB7-AC19-76A0F52C2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000"/>
              <a:t>1. </a:t>
            </a:r>
            <a:r>
              <a:rPr lang="en-US" altLang="en-US" sz="4000" b="1">
                <a:solidFill>
                  <a:srgbClr val="0000FF"/>
                </a:solidFill>
              </a:rPr>
              <a:t>Reception</a:t>
            </a:r>
            <a:r>
              <a:rPr lang="en-US" altLang="en-US" sz="4000">
                <a:solidFill>
                  <a:srgbClr val="0000FF"/>
                </a:solidFill>
              </a:rPr>
              <a:t> </a:t>
            </a:r>
            <a:r>
              <a:rPr lang="en-US" altLang="en-US" sz="4000"/>
              <a:t>via </a:t>
            </a:r>
            <a:r>
              <a:rPr lang="en-US" altLang="en-US" sz="4000" b="1">
                <a:solidFill>
                  <a:schemeClr val="hlink"/>
                </a:solidFill>
              </a:rPr>
              <a:t>affectors</a:t>
            </a:r>
            <a:r>
              <a:rPr lang="en-US" altLang="en-US" sz="4000" b="1"/>
              <a:t> </a:t>
            </a:r>
            <a:r>
              <a:rPr lang="en-US" altLang="en-US" sz="4000"/>
              <a:t>(senses)</a:t>
            </a:r>
          </a:p>
          <a:p>
            <a:pPr>
              <a:buFontTx/>
              <a:buNone/>
            </a:pPr>
            <a:r>
              <a:rPr lang="en-US" altLang="en-US" sz="4000"/>
              <a:t>2. </a:t>
            </a:r>
            <a:r>
              <a:rPr lang="en-US" altLang="en-US" sz="4000" b="1">
                <a:solidFill>
                  <a:srgbClr val="0000FF"/>
                </a:solidFill>
              </a:rPr>
              <a:t>Transmission</a:t>
            </a:r>
            <a:r>
              <a:rPr lang="en-US" altLang="en-US" sz="4000"/>
              <a:t> along </a:t>
            </a:r>
            <a:r>
              <a:rPr lang="en-US" altLang="en-US" sz="4000" b="1" u="sng">
                <a:solidFill>
                  <a:schemeClr val="hlink"/>
                </a:solidFill>
              </a:rPr>
              <a:t>sensory neurons</a:t>
            </a:r>
            <a:endParaRPr lang="en-US" altLang="en-US" sz="400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en-US" altLang="en-US" sz="4000"/>
              <a:t>3. </a:t>
            </a:r>
            <a:r>
              <a:rPr lang="en-US" altLang="en-US" sz="4000" b="1">
                <a:solidFill>
                  <a:srgbClr val="0000FF"/>
                </a:solidFill>
              </a:rPr>
              <a:t>Co-ordination</a:t>
            </a:r>
            <a:r>
              <a:rPr lang="en-US" altLang="en-US" sz="4000" b="1"/>
              <a:t> &amp; Interpretation (brain/spinal cord – interneurons)</a:t>
            </a:r>
            <a:endParaRPr lang="en-US" altLang="en-US" sz="4000"/>
          </a:p>
          <a:p>
            <a:pPr>
              <a:buFontTx/>
              <a:buNone/>
            </a:pPr>
            <a:r>
              <a:rPr lang="en-US" altLang="en-US" sz="4000"/>
              <a:t>4. </a:t>
            </a:r>
            <a:r>
              <a:rPr lang="en-US" altLang="en-US" sz="4000" b="1">
                <a:solidFill>
                  <a:srgbClr val="0000FF"/>
                </a:solidFill>
              </a:rPr>
              <a:t>Transmission</a:t>
            </a:r>
            <a:r>
              <a:rPr lang="en-US" altLang="en-US" sz="4000">
                <a:solidFill>
                  <a:srgbClr val="0000FF"/>
                </a:solidFill>
              </a:rPr>
              <a:t> </a:t>
            </a:r>
            <a:r>
              <a:rPr lang="en-US" altLang="en-US" sz="4000"/>
              <a:t>along </a:t>
            </a:r>
            <a:r>
              <a:rPr lang="en-US" altLang="en-US" sz="4000" b="1" u="sng">
                <a:solidFill>
                  <a:schemeClr val="hlink"/>
                </a:solidFill>
              </a:rPr>
              <a:t>motor neurons</a:t>
            </a:r>
            <a:endParaRPr lang="en-US" altLang="en-US" sz="400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en-US" altLang="en-US" sz="4000"/>
              <a:t>5. </a:t>
            </a:r>
            <a:r>
              <a:rPr lang="en-US" altLang="en-US" sz="4000" b="1">
                <a:solidFill>
                  <a:srgbClr val="0000FF"/>
                </a:solidFill>
              </a:rPr>
              <a:t>Response</a:t>
            </a:r>
            <a:r>
              <a:rPr lang="en-US" altLang="en-US" sz="4000"/>
              <a:t> via </a:t>
            </a:r>
            <a:r>
              <a:rPr lang="en-US" altLang="en-US" sz="4000" b="1">
                <a:solidFill>
                  <a:schemeClr val="hlink"/>
                </a:solidFill>
              </a:rPr>
              <a:t>effectors</a:t>
            </a:r>
            <a:endParaRPr lang="en-US" altLang="en-US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ynaps">
            <a:extLst>
              <a:ext uri="{FF2B5EF4-FFF2-40B4-BE49-F238E27FC236}">
                <a16:creationId xmlns:a16="http://schemas.microsoft.com/office/drawing/2014/main" id="{0B080619-D6CC-9E02-E2F1-0B44582E6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228600"/>
            <a:ext cx="581501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029" name="WordArt 5">
            <a:extLst>
              <a:ext uri="{FF2B5EF4-FFF2-40B4-BE49-F238E27FC236}">
                <a16:creationId xmlns:a16="http://schemas.microsoft.com/office/drawing/2014/main" id="{FCAC8D4F-D5CE-1689-650F-564CD4C7DC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00600" y="3124200"/>
            <a:ext cx="3505200" cy="20574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i="1" kern="10">
                <a:ln w="9525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SYNAPTIC CLEFT</a:t>
            </a:r>
          </a:p>
        </p:txBody>
      </p:sp>
      <p:sp>
        <p:nvSpPr>
          <p:cNvPr id="385030" name="WordArt 6">
            <a:extLst>
              <a:ext uri="{FF2B5EF4-FFF2-40B4-BE49-F238E27FC236}">
                <a16:creationId xmlns:a16="http://schemas.microsoft.com/office/drawing/2014/main" id="{FA8DE2A1-BABC-462A-54D3-45FD6D2201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2438400"/>
            <a:ext cx="5076825" cy="1371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i="1" kern="10">
                <a:ln w="9525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solidFill>
                  <a:srgbClr val="99FF33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Synapse</a:t>
            </a:r>
          </a:p>
        </p:txBody>
      </p:sp>
      <p:sp>
        <p:nvSpPr>
          <p:cNvPr id="385031" name="Oval 7">
            <a:extLst>
              <a:ext uri="{FF2B5EF4-FFF2-40B4-BE49-F238E27FC236}">
                <a16:creationId xmlns:a16="http://schemas.microsoft.com/office/drawing/2014/main" id="{01CE6C77-F2EA-E76D-8FD9-9621FF7F7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743200"/>
            <a:ext cx="5257800" cy="3733800"/>
          </a:xfrm>
          <a:prstGeom prst="ellipse">
            <a:avLst/>
          </a:prstGeom>
          <a:noFill/>
          <a:ln w="76200" cap="sq">
            <a:solidFill>
              <a:srgbClr val="99FF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10" name="WordArt 8">
            <a:extLst>
              <a:ext uri="{FF2B5EF4-FFF2-40B4-BE49-F238E27FC236}">
                <a16:creationId xmlns:a16="http://schemas.microsoft.com/office/drawing/2014/main" id="{71037435-0CCE-344E-B05B-15AE3E1526BB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1822450" y="2813050"/>
            <a:ext cx="6324600" cy="1155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8" lon="20699998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  <a:contourClr>
                <a:srgbClr val="760027"/>
              </a:contourClr>
            </a:sp3d>
          </a:bodyPr>
          <a:lstStyle/>
          <a:p>
            <a:pPr algn="ctr" fontAlgn="auto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0027"/>
                    </a:gs>
                    <a:gs pos="100000">
                      <a:srgbClr val="F4B400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Synapse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8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8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8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>
            <a:extLst>
              <a:ext uri="{FF2B5EF4-FFF2-40B4-BE49-F238E27FC236}">
                <a16:creationId xmlns:a16="http://schemas.microsoft.com/office/drawing/2014/main" id="{82381F44-78F0-E3E6-1480-77602A348E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1822450" y="2813050"/>
            <a:ext cx="6324600" cy="1155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8" lon="20699998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  <a:contourClr>
                <a:srgbClr val="760027"/>
              </a:contourClr>
            </a:sp3d>
          </a:bodyPr>
          <a:lstStyle/>
          <a:p>
            <a:pPr algn="ctr" fontAlgn="auto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0027"/>
                    </a:gs>
                    <a:gs pos="100000">
                      <a:srgbClr val="F4B400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Synapse</a:t>
            </a:r>
          </a:p>
        </p:txBody>
      </p:sp>
      <p:pic>
        <p:nvPicPr>
          <p:cNvPr id="22531" name="Picture 3" descr="synaps">
            <a:extLst>
              <a:ext uri="{FF2B5EF4-FFF2-40B4-BE49-F238E27FC236}">
                <a16:creationId xmlns:a16="http://schemas.microsoft.com/office/drawing/2014/main" id="{C67E6200-3830-C0CB-64F7-BB4DDBE1F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5815013" cy="6400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4" name="AutoShape 4">
            <a:extLst>
              <a:ext uri="{FF2B5EF4-FFF2-40B4-BE49-F238E27FC236}">
                <a16:creationId xmlns:a16="http://schemas.microsoft.com/office/drawing/2014/main" id="{8079B358-2265-108A-27F3-0C4356A61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2514600" cy="762000"/>
          </a:xfrm>
          <a:prstGeom prst="rightArrow">
            <a:avLst>
              <a:gd name="adj1" fmla="val 50000"/>
              <a:gd name="adj2" fmla="val 82500"/>
            </a:avLst>
          </a:prstGeom>
          <a:solidFill>
            <a:srgbClr val="F4B400"/>
          </a:solidFill>
          <a:ln w="5715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885" name="WordArt 5">
            <a:extLst>
              <a:ext uri="{FF2B5EF4-FFF2-40B4-BE49-F238E27FC236}">
                <a16:creationId xmlns:a16="http://schemas.microsoft.com/office/drawing/2014/main" id="{E194B1A3-7C9F-D097-0B1A-2B18949CDB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398357">
            <a:off x="1524000" y="2819400"/>
            <a:ext cx="4457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Synaptic Vesicles</a:t>
            </a:r>
          </a:p>
        </p:txBody>
      </p:sp>
      <p:sp>
        <p:nvSpPr>
          <p:cNvPr id="378886" name="WordArt 6">
            <a:extLst>
              <a:ext uri="{FF2B5EF4-FFF2-40B4-BE49-F238E27FC236}">
                <a16:creationId xmlns:a16="http://schemas.microsoft.com/office/drawing/2014/main" id="{27EDD22F-5F10-F21B-1A0F-EB353D8819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4343400"/>
            <a:ext cx="3733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Neurotransmitter</a:t>
            </a:r>
          </a:p>
        </p:txBody>
      </p:sp>
      <p:sp>
        <p:nvSpPr>
          <p:cNvPr id="378887" name="AutoShape 7">
            <a:extLst>
              <a:ext uri="{FF2B5EF4-FFF2-40B4-BE49-F238E27FC236}">
                <a16:creationId xmlns:a16="http://schemas.microsoft.com/office/drawing/2014/main" id="{8CD5B36C-AAA8-2376-AAFA-A6E975CDC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419600"/>
            <a:ext cx="1371600" cy="6096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3300"/>
          </a:solidFill>
          <a:ln w="381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888" name="WordArt 8">
            <a:extLst>
              <a:ext uri="{FF2B5EF4-FFF2-40B4-BE49-F238E27FC236}">
                <a16:creationId xmlns:a16="http://schemas.microsoft.com/office/drawing/2014/main" id="{D85E968B-3982-BB89-FC62-A1955DADDA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5943600"/>
            <a:ext cx="34194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Receptor Site</a:t>
            </a:r>
          </a:p>
        </p:txBody>
      </p:sp>
      <p:sp>
        <p:nvSpPr>
          <p:cNvPr id="378889" name="AutoShape 9">
            <a:extLst>
              <a:ext uri="{FF2B5EF4-FFF2-40B4-BE49-F238E27FC236}">
                <a16:creationId xmlns:a16="http://schemas.microsoft.com/office/drawing/2014/main" id="{62B2E5C9-A6DE-EF9A-EEEA-866DE54E36B0}"/>
              </a:ext>
            </a:extLst>
          </p:cNvPr>
          <p:cNvSpPr>
            <a:spLocks noChangeArrowheads="1"/>
          </p:cNvSpPr>
          <p:nvPr/>
        </p:nvSpPr>
        <p:spPr bwMode="auto">
          <a:xfrm rot="-1259449">
            <a:off x="4953000" y="5334000"/>
            <a:ext cx="1676400" cy="8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38100" cap="sq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nimBg="1"/>
      <p:bldP spid="378887" grpId="0" animBg="1"/>
      <p:bldP spid="3788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F6AAC69-7F18-20CC-C190-1E55EA04B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0000FF"/>
          </a:solidFill>
        </p:spPr>
        <p:txBody>
          <a:bodyPr/>
          <a:lstStyle/>
          <a:p>
            <a:r>
              <a:rPr lang="en-US" altLang="en-US" sz="5400" b="1">
                <a:solidFill>
                  <a:srgbClr val="FFFFFF"/>
                </a:solidFill>
              </a:rPr>
              <a:t>Synaptic Activities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8CDB9B21-2C68-EFA7-6F3B-2876B856E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15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chemeClr val="hlink"/>
                </a:solidFill>
              </a:rPr>
              <a:t>Action potential arrives at </a:t>
            </a:r>
            <a:r>
              <a:rPr lang="en-US" altLang="en-US" sz="2800" b="1" u="sng" dirty="0">
                <a:solidFill>
                  <a:schemeClr val="hlink"/>
                </a:solidFill>
              </a:rPr>
              <a:t>presynaptic fiber</a:t>
            </a:r>
            <a:r>
              <a:rPr lang="en-US" altLang="en-US" sz="2800" b="1" dirty="0">
                <a:solidFill>
                  <a:schemeClr val="hlink"/>
                </a:solidFill>
              </a:rPr>
              <a:t> (</a:t>
            </a:r>
            <a:r>
              <a:rPr lang="en-US" altLang="en-US" sz="2800" b="1" dirty="0" err="1">
                <a:solidFill>
                  <a:schemeClr val="hlink"/>
                </a:solidFill>
              </a:rPr>
              <a:t>preSF</a:t>
            </a:r>
            <a:r>
              <a:rPr lang="en-US" altLang="en-US" sz="2800" b="1" u="sng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800" b="1"/>
              <a:t>Calcium </a:t>
            </a:r>
            <a:r>
              <a:rPr lang="en-US" altLang="en-US" sz="2800" b="1" dirty="0"/>
              <a:t>ions gush into neuron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chemeClr val="hlink"/>
                </a:solidFill>
              </a:rPr>
              <a:t>Presynaptic vesicles rupture and release </a:t>
            </a:r>
            <a:r>
              <a:rPr lang="en-US" altLang="en-US" sz="2800" b="1" dirty="0">
                <a:solidFill>
                  <a:schemeClr val="hlink"/>
                </a:solidFill>
                <a:hlinkClick r:id="rId2"/>
              </a:rPr>
              <a:t>Neurotransmitters</a:t>
            </a:r>
            <a:r>
              <a:rPr lang="en-US" altLang="en-US" sz="2800" b="1" dirty="0">
                <a:solidFill>
                  <a:schemeClr val="hlink"/>
                </a:solidFill>
              </a:rPr>
              <a:t> (N) by exocytosis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chemeClr val="tx2"/>
                </a:solidFill>
              </a:rPr>
              <a:t>N. travel by diffusion across synapse to post SF and 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chemeClr val="hlink"/>
                </a:solidFill>
              </a:rPr>
              <a:t>N. attach to receptor molecules on post SF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Na/K pump shuts down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chemeClr val="hlink"/>
                </a:solidFill>
              </a:rPr>
              <a:t>Sodium gushes into post SF, membrane </a:t>
            </a:r>
            <a:r>
              <a:rPr lang="en-US" altLang="en-US" sz="2800" b="1" dirty="0">
                <a:solidFill>
                  <a:schemeClr val="hlink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b="1" dirty="0">
                <a:solidFill>
                  <a:schemeClr val="hlink"/>
                </a:solidFill>
              </a:rPr>
              <a:t> depolarized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Action potential travels along post synaptic neuron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chemeClr val="hlink"/>
                </a:solidFill>
              </a:rPr>
              <a:t>Enzyme in </a:t>
            </a:r>
            <a:r>
              <a:rPr lang="en-US" altLang="en-US" sz="2800" b="1" dirty="0" err="1">
                <a:solidFill>
                  <a:schemeClr val="hlink"/>
                </a:solidFill>
              </a:rPr>
              <a:t>postSF</a:t>
            </a:r>
            <a:r>
              <a:rPr lang="en-US" altLang="en-US" sz="2800" b="1" dirty="0">
                <a:solidFill>
                  <a:schemeClr val="hlink"/>
                </a:solidFill>
              </a:rPr>
              <a:t> breaks down N for re uptake by </a:t>
            </a:r>
            <a:r>
              <a:rPr lang="en-US" altLang="en-US" sz="2800" b="1" dirty="0" err="1">
                <a:solidFill>
                  <a:schemeClr val="hlink"/>
                </a:solidFill>
              </a:rPr>
              <a:t>preSF</a:t>
            </a:r>
            <a:endParaRPr lang="en-US" altLang="en-US" sz="2800" b="1" dirty="0"/>
          </a:p>
          <a:p>
            <a:pPr>
              <a:lnSpc>
                <a:spcPct val="90000"/>
              </a:lnSpc>
            </a:pPr>
            <a:endParaRPr lang="en-US" altLang="en-US" sz="2800" b="1" dirty="0">
              <a:solidFill>
                <a:schemeClr val="hlink"/>
              </a:solidFill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AF6927BC-A08D-3BC4-DB0A-8B2DA9091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447800"/>
            <a:ext cx="1752600" cy="119697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Exocytosis requires ATP</a:t>
            </a:r>
          </a:p>
        </p:txBody>
      </p:sp>
      <p:sp>
        <p:nvSpPr>
          <p:cNvPr id="67589" name="Line 5">
            <a:extLst>
              <a:ext uri="{FF2B5EF4-FFF2-40B4-BE49-F238E27FC236}">
                <a16:creationId xmlns:a16="http://schemas.microsoft.com/office/drawing/2014/main" id="{91ADCB46-4215-ECA1-7A2A-7E66DCE6B9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2057400"/>
            <a:ext cx="838200" cy="30480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  <p:bldP spid="6758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1027">
            <a:extLst>
              <a:ext uri="{FF2B5EF4-FFF2-40B4-BE49-F238E27FC236}">
                <a16:creationId xmlns:a16="http://schemas.microsoft.com/office/drawing/2014/main" id="{0736D3B3-15FC-C29E-7A65-FF22B945EA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382000" cy="2057400"/>
          </a:xfrm>
        </p:spPr>
        <p:txBody>
          <a:bodyPr/>
          <a:lstStyle/>
          <a:p>
            <a:r>
              <a:rPr lang="en-US" altLang="en-US" sz="2800" b="1" u="sng"/>
              <a:t>Cholinesterase</a:t>
            </a:r>
            <a:r>
              <a:rPr lang="en-US" altLang="en-US" sz="2800" b="1"/>
              <a:t> (enzyme) breaks down </a:t>
            </a:r>
            <a:r>
              <a:rPr lang="en-US" altLang="en-US" sz="2800" b="1" u="sng"/>
              <a:t>acetylcholine</a:t>
            </a:r>
            <a:r>
              <a:rPr lang="en-US" altLang="en-US" sz="2800" b="1"/>
              <a:t> (neurotransmitter) into acetic acid and choline</a:t>
            </a:r>
            <a:endParaRPr lang="en-US" altLang="en-US" sz="2800" b="1">
              <a:solidFill>
                <a:schemeClr val="hlink"/>
              </a:solidFill>
            </a:endParaRPr>
          </a:p>
          <a:p>
            <a:r>
              <a:rPr lang="en-US" altLang="en-US" sz="2800" b="1">
                <a:solidFill>
                  <a:schemeClr val="hlink"/>
                </a:solidFill>
              </a:rPr>
              <a:t>PostSF allowed to repolarize</a:t>
            </a:r>
          </a:p>
          <a:p>
            <a:r>
              <a:rPr lang="en-US" altLang="en-US" sz="2800" b="1"/>
              <a:t>Neuron now ready for another A.P.</a:t>
            </a:r>
          </a:p>
        </p:txBody>
      </p:sp>
      <p:sp>
        <p:nvSpPr>
          <p:cNvPr id="68613" name="Text Box 1029">
            <a:extLst>
              <a:ext uri="{FF2B5EF4-FFF2-40B4-BE49-F238E27FC236}">
                <a16:creationId xmlns:a16="http://schemas.microsoft.com/office/drawing/2014/main" id="{55758849-F44C-738C-9F78-A77C0FA3D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14800"/>
            <a:ext cx="8382000" cy="2123658"/>
          </a:xfrm>
          <a:prstGeom prst="rect">
            <a:avLst/>
          </a:prstGeom>
          <a:solidFill>
            <a:srgbClr val="006699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dirty="0">
                <a:solidFill>
                  <a:schemeClr val="hlink"/>
                </a:solidFill>
              </a:rPr>
              <a:t>FYI</a:t>
            </a:r>
            <a:r>
              <a:rPr lang="en-US" altLang="en-US" sz="2200" b="1" dirty="0"/>
              <a:t>: (1) </a:t>
            </a:r>
            <a:r>
              <a:rPr lang="en-US" altLang="en-US" sz="2200" b="1" dirty="0">
                <a:solidFill>
                  <a:srgbClr val="99FF33"/>
                </a:solidFill>
              </a:rPr>
              <a:t>Curare</a:t>
            </a:r>
            <a:r>
              <a:rPr lang="en-US" altLang="en-US" sz="2200" b="1" dirty="0"/>
              <a:t> – used for poison arrow tips in S. Am. Indigenous peoples.  Curare blocks excitation of muscle by binding to acetylcholine receptors in the muscle tissue </a:t>
            </a:r>
            <a:r>
              <a:rPr lang="en-US" altLang="en-US" sz="2200" b="1" dirty="0">
                <a:sym typeface="Wingdings" panose="05000000000000000000" pitchFamily="2" charset="2"/>
              </a:rPr>
              <a:t> paralysis.</a:t>
            </a:r>
            <a:r>
              <a:rPr lang="en-US" altLang="en-US" sz="2200" b="1" dirty="0"/>
              <a:t> </a:t>
            </a:r>
          </a:p>
          <a:p>
            <a:r>
              <a:rPr lang="en-US" altLang="en-US" sz="2200" b="1" dirty="0"/>
              <a:t>(2) </a:t>
            </a:r>
            <a:r>
              <a:rPr lang="en-US" altLang="en-US" sz="2200" b="1" dirty="0">
                <a:solidFill>
                  <a:srgbClr val="99FF33"/>
                </a:solidFill>
              </a:rPr>
              <a:t>Nerve gas</a:t>
            </a:r>
            <a:r>
              <a:rPr lang="en-US" altLang="en-US" sz="2200" b="1" dirty="0"/>
              <a:t> inactivates cholinesterase.    The amount of acetylcholine in synaptic cleft increases with each successive nerve impulse </a:t>
            </a:r>
            <a:r>
              <a:rPr lang="en-US" altLang="en-US" sz="2200" b="1" dirty="0">
                <a:sym typeface="Wingdings" panose="05000000000000000000" pitchFamily="2" charset="2"/>
              </a:rPr>
              <a:t> </a:t>
            </a:r>
            <a:r>
              <a:rPr lang="en-US" altLang="en-US" sz="2200" b="1" dirty="0"/>
              <a:t>repeated stimulation of muscle </a:t>
            </a:r>
            <a:r>
              <a:rPr lang="en-US" altLang="en-US" sz="2200" b="1" dirty="0">
                <a:sym typeface="Wingdings" panose="05000000000000000000" pitchFamily="2" charset="2"/>
              </a:rPr>
              <a:t> </a:t>
            </a:r>
            <a:r>
              <a:rPr lang="en-US" altLang="en-US" sz="2200" b="1" dirty="0"/>
              <a:t>life-threatening spasms</a:t>
            </a:r>
          </a:p>
        </p:txBody>
      </p:sp>
      <p:sp>
        <p:nvSpPr>
          <p:cNvPr id="68614" name="Text Box 1030">
            <a:extLst>
              <a:ext uri="{FF2B5EF4-FFF2-40B4-BE49-F238E27FC236}">
                <a16:creationId xmlns:a16="http://schemas.microsoft.com/office/drawing/2014/main" id="{89E37BC9-2879-097E-0A1B-65EEEB0A8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38400"/>
            <a:ext cx="8839200" cy="1562100"/>
          </a:xfrm>
          <a:prstGeom prst="rect">
            <a:avLst/>
          </a:prstGeom>
          <a:solidFill>
            <a:srgbClr val="33CC33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/>
            <a:r>
              <a:rPr lang="en-US" altLang="en-US"/>
              <a:t>Problem:  If acetylcholine remains in the receptor site, the sodium channels will remain open </a:t>
            </a:r>
            <a:r>
              <a:rPr lang="en-US" altLang="en-US">
                <a:sym typeface="Wingdings" panose="05000000000000000000" pitchFamily="2" charset="2"/>
              </a:rPr>
              <a:t> </a:t>
            </a:r>
            <a:r>
              <a:rPr lang="en-US" altLang="en-US"/>
              <a:t>repeated stimulation of muscle.</a:t>
            </a:r>
          </a:p>
          <a:p>
            <a:pPr lvl="1"/>
            <a:r>
              <a:rPr lang="en-US" altLang="en-US">
                <a:solidFill>
                  <a:srgbClr val="003399"/>
                </a:solidFill>
              </a:rPr>
              <a:t>Solution:  Cholinesterase (an enzyme released into synaptic cleft) breaks down acetylcholine.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  <p:bldP spid="68613" grpId="0" build="allAtOnce" animBg="1"/>
      <p:bldP spid="686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5F3186BC-262D-2167-4F8D-9367DCB12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id="{C3647252-A71C-AB4A-36B6-6017839BC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648200"/>
            <a:ext cx="3200400" cy="1905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FFFF"/>
                </a:solidFill>
              </a:rPr>
              <a:t>How do impulses get </a:t>
            </a:r>
          </a:p>
          <a:p>
            <a:pPr algn="ctr"/>
            <a:r>
              <a:rPr lang="en-US" altLang="en-US" sz="2800" b="1">
                <a:solidFill>
                  <a:srgbClr val="FFFFFF"/>
                </a:solidFill>
              </a:rPr>
              <a:t>from one neuron to</a:t>
            </a:r>
          </a:p>
          <a:p>
            <a:pPr algn="ctr"/>
            <a:r>
              <a:rPr lang="en-US" altLang="en-US" sz="2800" b="1">
                <a:solidFill>
                  <a:srgbClr val="FFFFFF"/>
                </a:solidFill>
              </a:rPr>
              <a:t>another?</a:t>
            </a:r>
          </a:p>
          <a:p>
            <a:pPr algn="ctr"/>
            <a:r>
              <a:rPr lang="en-US" altLang="en-US" sz="2800" b="1">
                <a:solidFill>
                  <a:srgbClr val="FFFFFF"/>
                </a:solidFill>
              </a:rPr>
              <a:t>Must jump synapse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48291258-FA62-B396-DBDA-2B944371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Oval 3">
            <a:extLst>
              <a:ext uri="{FF2B5EF4-FFF2-40B4-BE49-F238E27FC236}">
                <a16:creationId xmlns:a16="http://schemas.microsoft.com/office/drawing/2014/main" id="{4BBA9C32-2212-5AF4-3E57-86291F971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71600"/>
            <a:ext cx="1600200" cy="6096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6EF9BFEA-E81B-EEC2-08F7-A20E08E618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5562600"/>
            <a:ext cx="1066800" cy="838200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Rectangle 6">
            <a:extLst>
              <a:ext uri="{FF2B5EF4-FFF2-40B4-BE49-F238E27FC236}">
                <a16:creationId xmlns:a16="http://schemas.microsoft.com/office/drawing/2014/main" id="{BD298FC5-81AE-B083-5115-52AA1247C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FFFF"/>
                </a:solidFill>
              </a:rPr>
              <a:t>Synaptic Activities</a:t>
            </a:r>
            <a:endParaRPr lang="en-CA" altLang="en-US" sz="4400" b="1">
              <a:solidFill>
                <a:srgbClr val="FFFFFF"/>
              </a:solidFill>
            </a:endParaRPr>
          </a:p>
        </p:txBody>
      </p:sp>
      <p:sp>
        <p:nvSpPr>
          <p:cNvPr id="17415" name="Oval 7">
            <a:extLst>
              <a:ext uri="{FF2B5EF4-FFF2-40B4-BE49-F238E27FC236}">
                <a16:creationId xmlns:a16="http://schemas.microsoft.com/office/drawing/2014/main" id="{3556D46A-7845-5C65-D0AF-837B737F6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2200"/>
            <a:ext cx="2667000" cy="7620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6" name="WordArt 8">
            <a:extLst>
              <a:ext uri="{FF2B5EF4-FFF2-40B4-BE49-F238E27FC236}">
                <a16:creationId xmlns:a16="http://schemas.microsoft.com/office/drawing/2014/main" id="{ECE9960A-F687-94E3-080B-8D588D1533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62600" y="4800600"/>
            <a:ext cx="34480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 panose="020B0A04020102020204" pitchFamily="34" charset="0"/>
              </a:rPr>
              <a:t>neurotransmitters released</a:t>
            </a:r>
          </a:p>
          <a:p>
            <a:pPr algn="ctr"/>
            <a:r>
              <a:rPr lang="en-US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 panose="020B0A04020102020204" pitchFamily="34" charset="0"/>
              </a:rPr>
              <a:t>by exocytosis</a:t>
            </a:r>
          </a:p>
        </p:txBody>
      </p:sp>
      <p:sp>
        <p:nvSpPr>
          <p:cNvPr id="17417" name="Line 9">
            <a:extLst>
              <a:ext uri="{FF2B5EF4-FFF2-40B4-BE49-F238E27FC236}">
                <a16:creationId xmlns:a16="http://schemas.microsoft.com/office/drawing/2014/main" id="{B8125B7A-0C3F-AF70-02B5-A938C05EEF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4953000"/>
            <a:ext cx="1828800" cy="76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WordArt 10">
            <a:extLst>
              <a:ext uri="{FF2B5EF4-FFF2-40B4-BE49-F238E27FC236}">
                <a16:creationId xmlns:a16="http://schemas.microsoft.com/office/drawing/2014/main" id="{4ADCEB88-A69A-905E-7B60-489E599171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3886200"/>
            <a:ext cx="29051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axon of presynaptic </a:t>
            </a:r>
          </a:p>
          <a:p>
            <a:pPr algn="ctr"/>
            <a:r>
              <a:rPr lang="en-US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neuron</a:t>
            </a:r>
          </a:p>
        </p:txBody>
      </p:sp>
      <p:sp>
        <p:nvSpPr>
          <p:cNvPr id="26634" name="Line 11">
            <a:extLst>
              <a:ext uri="{FF2B5EF4-FFF2-40B4-BE49-F238E27FC236}">
                <a16:creationId xmlns:a16="http://schemas.microsoft.com/office/drawing/2014/main" id="{D38CB119-6770-DF63-E95C-9300DF76A5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4343400"/>
            <a:ext cx="381000" cy="457200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Text Box 13">
            <a:extLst>
              <a:ext uri="{FF2B5EF4-FFF2-40B4-BE49-F238E27FC236}">
                <a16:creationId xmlns:a16="http://schemas.microsoft.com/office/drawing/2014/main" id="{61722777-7F2E-1AA6-585C-6ED2EC027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715000"/>
            <a:ext cx="4800600" cy="822325"/>
          </a:xfrm>
          <a:prstGeom prst="rect">
            <a:avLst/>
          </a:prstGeom>
          <a:solidFill>
            <a:srgbClr val="99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CA" altLang="en-US" b="1">
                <a:solidFill>
                  <a:srgbClr val="FFFFFF"/>
                </a:solidFill>
              </a:rPr>
              <a:t>Receptor molecules in dendrite of postsynaptic neuron</a:t>
            </a:r>
            <a:endParaRPr lang="en-US" altLang="en-US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5" grpId="0" animBg="1"/>
      <p:bldP spid="174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50DB9E8-8240-1D9D-CE70-B8A1D5089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b="1">
                <a:solidFill>
                  <a:srgbClr val="FFFFFF"/>
                </a:solidFill>
              </a:rPr>
              <a:t>Neurotransmitters</a:t>
            </a:r>
          </a:p>
        </p:txBody>
      </p:sp>
      <p:sp>
        <p:nvSpPr>
          <p:cNvPr id="27651" name="Line 3">
            <a:extLst>
              <a:ext uri="{FF2B5EF4-FFF2-40B4-BE49-F238E27FC236}">
                <a16:creationId xmlns:a16="http://schemas.microsoft.com/office/drawing/2014/main" id="{296B61EF-189D-1DEC-04E0-2F3AB1F300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762000"/>
            <a:ext cx="9144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Line 4">
            <a:extLst>
              <a:ext uri="{FF2B5EF4-FFF2-40B4-BE49-F238E27FC236}">
                <a16:creationId xmlns:a16="http://schemas.microsoft.com/office/drawing/2014/main" id="{4289B005-F2D8-7BFA-9C0E-B02CB71F71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762000"/>
            <a:ext cx="9906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73" name="Text Box 5">
            <a:extLst>
              <a:ext uri="{FF2B5EF4-FFF2-40B4-BE49-F238E27FC236}">
                <a16:creationId xmlns:a16="http://schemas.microsoft.com/office/drawing/2014/main" id="{29BE7C1D-6A70-76DD-9977-61612FB19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295400"/>
            <a:ext cx="4800600" cy="4840288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b="1" u="sng"/>
              <a:t>Inhibitory</a:t>
            </a:r>
            <a:endParaRPr lang="en-US" altLang="en-US" sz="4800" b="1"/>
          </a:p>
          <a:p>
            <a:pPr>
              <a:buFontTx/>
              <a:buChar char="•"/>
            </a:pPr>
            <a:r>
              <a:rPr lang="en-CA" altLang="en-US" b="1"/>
              <a:t>the post-synaptic membrane becomes resistant to depolarization.  Less permeable to Na+, more permeable to K+ (</a:t>
            </a:r>
            <a:r>
              <a:rPr lang="en-US" altLang="en-US" b="1"/>
              <a:t>K ions flow out)</a:t>
            </a:r>
          </a:p>
          <a:p>
            <a:pPr>
              <a:buFontTx/>
              <a:buChar char="•"/>
            </a:pPr>
            <a:r>
              <a:rPr lang="en-US" altLang="en-US" b="1"/>
              <a:t> resting potential even more negative than -70mV</a:t>
            </a:r>
          </a:p>
          <a:p>
            <a:pPr>
              <a:buFontTx/>
              <a:buChar char="•"/>
            </a:pPr>
            <a:r>
              <a:rPr lang="en-US" altLang="en-US" b="1"/>
              <a:t>Neuron said to be </a:t>
            </a:r>
            <a:r>
              <a:rPr lang="en-US" altLang="en-US" b="1" u="sng"/>
              <a:t>Hyperpolarized</a:t>
            </a:r>
          </a:p>
          <a:p>
            <a:pPr>
              <a:buFontTx/>
              <a:buChar char="•"/>
            </a:pPr>
            <a:r>
              <a:rPr lang="en-US" altLang="en-US" b="1"/>
              <a:t>Need higher stimulus to overcome threshold and initiate action potential</a:t>
            </a:r>
          </a:p>
        </p:txBody>
      </p:sp>
      <p:sp>
        <p:nvSpPr>
          <p:cNvPr id="391174" name="Text Box 6">
            <a:extLst>
              <a:ext uri="{FF2B5EF4-FFF2-40B4-BE49-F238E27FC236}">
                <a16:creationId xmlns:a16="http://schemas.microsoft.com/office/drawing/2014/main" id="{0B8F598D-F940-01B3-36D8-71D83383E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90650"/>
            <a:ext cx="3657600" cy="4545013"/>
          </a:xfrm>
          <a:prstGeom prst="rect">
            <a:avLst/>
          </a:prstGeom>
          <a:solidFill>
            <a:srgbClr val="6699FF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u="sng"/>
              <a:t>Excitatory</a:t>
            </a:r>
          </a:p>
          <a:p>
            <a:pPr>
              <a:buFontTx/>
              <a:buChar char="•"/>
            </a:pPr>
            <a:r>
              <a:rPr lang="en-US" altLang="en-US"/>
              <a:t>The purpose of neurotransmitters (ie. acetylcholine) is to partially depolarize the membrane of the post-synaptic dendrite and therefore stimulate an action potential in the</a:t>
            </a:r>
          </a:p>
          <a:p>
            <a:r>
              <a:rPr lang="en-US" altLang="en-US"/>
              <a:t>post synaptic fiber.</a:t>
            </a:r>
          </a:p>
          <a:p>
            <a:pPr>
              <a:buFontTx/>
              <a:buChar char="•"/>
            </a:pPr>
            <a:r>
              <a:rPr lang="en-CA" altLang="en-US"/>
              <a:t> the post-synaptic membrane becomes permeable to Na+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3" grpId="0" build="allAtOnce" animBg="1"/>
      <p:bldP spid="39117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4" name="Picture 4" descr="Action-potential">
            <a:extLst>
              <a:ext uri="{FF2B5EF4-FFF2-40B4-BE49-F238E27FC236}">
                <a16:creationId xmlns:a16="http://schemas.microsoft.com/office/drawing/2014/main" id="{497F0057-0524-4C3C-1F06-92E9BB00B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46138"/>
            <a:ext cx="5257800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5">
            <a:extLst>
              <a:ext uri="{FF2B5EF4-FFF2-40B4-BE49-F238E27FC236}">
                <a16:creationId xmlns:a16="http://schemas.microsoft.com/office/drawing/2014/main" id="{94DE4B3A-7BBF-F14A-862C-1A9CFAE44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041400"/>
            <a:ext cx="3657600" cy="44735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During repolarization, the rapid pumping of sodium causes a </a:t>
            </a:r>
            <a:r>
              <a:rPr lang="en-US" altLang="en-US" u="sng"/>
              <a:t>momentary hyperpolarization</a:t>
            </a:r>
            <a:r>
              <a:rPr lang="en-US" altLang="en-US"/>
              <a:t>.</a:t>
            </a:r>
          </a:p>
          <a:p>
            <a:pPr lvl="1">
              <a:buFontTx/>
              <a:buChar char="•"/>
            </a:pPr>
            <a:r>
              <a:rPr lang="en-US" altLang="en-US"/>
              <a:t>Too much positive outside - inside voltage gets below resting potential, eg. </a:t>
            </a:r>
            <a:r>
              <a:rPr lang="en-US" altLang="en-US">
                <a:solidFill>
                  <a:schemeClr val="hlink"/>
                </a:solidFill>
              </a:rPr>
              <a:t>- 85mV.</a:t>
            </a:r>
          </a:p>
          <a:p>
            <a:pPr lvl="1">
              <a:buFontTx/>
              <a:buChar char="•"/>
            </a:pPr>
            <a:r>
              <a:rPr lang="en-US" altLang="en-US"/>
              <a:t>Resting state is established when potassium re-enters the neuron.</a:t>
            </a:r>
          </a:p>
        </p:txBody>
      </p:sp>
      <p:sp>
        <p:nvSpPr>
          <p:cNvPr id="384006" name="WordArt 6">
            <a:extLst>
              <a:ext uri="{FF2B5EF4-FFF2-40B4-BE49-F238E27FC236}">
                <a16:creationId xmlns:a16="http://schemas.microsoft.com/office/drawing/2014/main" id="{05DD2E5A-E6C6-BF44-CCE7-FAE68F4D7E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5133975"/>
            <a:ext cx="24479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hyperpolarization</a:t>
            </a:r>
          </a:p>
        </p:txBody>
      </p:sp>
      <p:sp>
        <p:nvSpPr>
          <p:cNvPr id="384007" name="Line 7">
            <a:extLst>
              <a:ext uri="{FF2B5EF4-FFF2-40B4-BE49-F238E27FC236}">
                <a16:creationId xmlns:a16="http://schemas.microsoft.com/office/drawing/2014/main" id="{72D4CBA3-85B6-85B1-1711-EAB055265F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8768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Text Box 8">
            <a:extLst>
              <a:ext uri="{FF2B5EF4-FFF2-40B4-BE49-F238E27FC236}">
                <a16:creationId xmlns:a16="http://schemas.microsoft.com/office/drawing/2014/main" id="{D9142345-4297-FC6C-B31A-BC724D223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8600"/>
            <a:ext cx="5867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/>
              <a:t>Hyperpolarization is also..</a:t>
            </a:r>
          </a:p>
        </p:txBody>
      </p:sp>
      <p:sp>
        <p:nvSpPr>
          <p:cNvPr id="384009" name="WordArt 9">
            <a:extLst>
              <a:ext uri="{FF2B5EF4-FFF2-40B4-BE49-F238E27FC236}">
                <a16:creationId xmlns:a16="http://schemas.microsoft.com/office/drawing/2014/main" id="{91443F14-4C9B-2D06-C5C3-77395B3BF5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76625" y="1905000"/>
            <a:ext cx="18573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Na pumped out - </a:t>
            </a:r>
          </a:p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K diffuses out - </a:t>
            </a:r>
          </a:p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back to resting</a:t>
            </a:r>
          </a:p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potential</a:t>
            </a:r>
          </a:p>
        </p:txBody>
      </p:sp>
      <p:sp>
        <p:nvSpPr>
          <p:cNvPr id="384010" name="Line 10">
            <a:extLst>
              <a:ext uri="{FF2B5EF4-FFF2-40B4-BE49-F238E27FC236}">
                <a16:creationId xmlns:a16="http://schemas.microsoft.com/office/drawing/2014/main" id="{4D9AE0F5-A4E7-56F9-A3F1-56C4B045D861}"/>
              </a:ext>
            </a:extLst>
          </p:cNvPr>
          <p:cNvSpPr>
            <a:spLocks noChangeShapeType="1"/>
          </p:cNvSpPr>
          <p:nvPr/>
        </p:nvSpPr>
        <p:spPr bwMode="auto">
          <a:xfrm rot="-1941914" flipH="1" flipV="1">
            <a:off x="3314700" y="3162300"/>
            <a:ext cx="8382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21C34BF-FA2A-594B-AD1B-9E9DE57FA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914400"/>
          </a:xfrm>
          <a:solidFill>
            <a:srgbClr val="0000FF"/>
          </a:solidFill>
        </p:spPr>
        <p:txBody>
          <a:bodyPr/>
          <a:lstStyle/>
          <a:p>
            <a:r>
              <a:rPr lang="en-US" altLang="en-US" sz="6000" b="1" dirty="0">
                <a:solidFill>
                  <a:srgbClr val="FFFFFF"/>
                </a:solidFill>
              </a:rPr>
              <a:t>Summation / Integration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63523" name="Rectangle 3">
            <a:extLst>
              <a:ext uri="{FF2B5EF4-FFF2-40B4-BE49-F238E27FC236}">
                <a16:creationId xmlns:a16="http://schemas.microsoft.com/office/drawing/2014/main" id="{F644D94A-16B5-9B01-8CDF-CE9E36EFB1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495800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0000FF"/>
                </a:solidFill>
              </a:rPr>
              <a:t>The production of an Action Potential in one neuron often requires the sum of 2 excitatory neurons!</a:t>
            </a:r>
            <a:endParaRPr lang="en-US" altLang="en-US" sz="2800" b="1" dirty="0"/>
          </a:p>
          <a:p>
            <a:r>
              <a:rPr lang="en-US" altLang="en-US" b="1" dirty="0"/>
              <a:t>Stimulation of these 2 neurons is necessary to cause a </a:t>
            </a:r>
            <a:r>
              <a:rPr lang="en-US" altLang="en-US" b="1" dirty="0">
                <a:solidFill>
                  <a:schemeClr val="hlink"/>
                </a:solidFill>
              </a:rPr>
              <a:t>sufficient amount of neurotransmitter</a:t>
            </a:r>
            <a:r>
              <a:rPr lang="en-US" altLang="en-US" b="1" dirty="0"/>
              <a:t> to be released to cause depolarization of the post Synaptic Fiber.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569F2DD1-7C12-C57F-5BC3-0617345B3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Integration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76B65E6C-0D97-66FE-95D0-D5820CC7A8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6096000"/>
            <a:ext cx="21336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Fig. 17.6</a:t>
            </a:r>
          </a:p>
        </p:txBody>
      </p:sp>
      <p:pic>
        <p:nvPicPr>
          <p:cNvPr id="28677" name="Picture 5" descr="17_06">
            <a:extLst>
              <a:ext uri="{FF2B5EF4-FFF2-40B4-BE49-F238E27FC236}">
                <a16:creationId xmlns:a16="http://schemas.microsoft.com/office/drawing/2014/main" id="{F2913F0F-6F2B-7A5C-2B7E-ADB1FEF02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762000"/>
            <a:ext cx="557688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and shot">
            <a:extLst>
              <a:ext uri="{FF2B5EF4-FFF2-40B4-BE49-F238E27FC236}">
                <a16:creationId xmlns:a16="http://schemas.microsoft.com/office/drawing/2014/main" id="{649A77A7-61B1-10D4-DF2F-2F0260FAE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41CCC22D-1846-D4F8-2046-907FA2BF0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3733800" cy="1295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FFFF"/>
                </a:solidFill>
              </a:rPr>
              <a:t>A reflex arc</a:t>
            </a:r>
          </a:p>
          <a:p>
            <a:pPr algn="ctr"/>
            <a:r>
              <a:rPr lang="en-US" altLang="en-US" sz="4400" b="1">
                <a:solidFill>
                  <a:srgbClr val="FFFFFF"/>
                </a:solidFill>
              </a:rPr>
              <a:t>(pathway)</a:t>
            </a:r>
            <a:endParaRPr lang="en-US" altLang="en-US"/>
          </a:p>
        </p:txBody>
      </p:sp>
      <p:sp>
        <p:nvSpPr>
          <p:cNvPr id="6148" name="Rectangle 5">
            <a:extLst>
              <a:ext uri="{FF2B5EF4-FFF2-40B4-BE49-F238E27FC236}">
                <a16:creationId xmlns:a16="http://schemas.microsoft.com/office/drawing/2014/main" id="{F2235743-8E53-2092-A34E-257EFF177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667000"/>
            <a:ext cx="1524000" cy="990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E91D3F88-3CFA-76C8-4789-940867D48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810000"/>
            <a:ext cx="4876800" cy="26479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FF9900"/>
                </a:solidFill>
              </a:rPr>
              <a:t>A reflex arc contains 5 components:</a:t>
            </a:r>
          </a:p>
          <a:p>
            <a:r>
              <a:rPr lang="en-US" altLang="en-US" b="1">
                <a:solidFill>
                  <a:schemeClr val="hlink"/>
                </a:solidFill>
              </a:rPr>
              <a:t>1</a:t>
            </a:r>
            <a:r>
              <a:rPr lang="en-US" altLang="en-US" b="1">
                <a:solidFill>
                  <a:srgbClr val="FFFFFF"/>
                </a:solidFill>
              </a:rPr>
              <a:t>. Affector/receptor – eg. Pain receptor</a:t>
            </a:r>
          </a:p>
          <a:p>
            <a:r>
              <a:rPr lang="en-US" altLang="en-US" b="1">
                <a:solidFill>
                  <a:schemeClr val="hlink"/>
                </a:solidFill>
              </a:rPr>
              <a:t>2</a:t>
            </a:r>
            <a:r>
              <a:rPr lang="en-US" altLang="en-US" b="1">
                <a:solidFill>
                  <a:srgbClr val="FFFFFF"/>
                </a:solidFill>
              </a:rPr>
              <a:t>. Sensory Neuron</a:t>
            </a:r>
          </a:p>
          <a:p>
            <a:r>
              <a:rPr lang="en-US" altLang="en-US" b="1">
                <a:solidFill>
                  <a:schemeClr val="hlink"/>
                </a:solidFill>
              </a:rPr>
              <a:t>3</a:t>
            </a:r>
            <a:r>
              <a:rPr lang="en-US" altLang="en-US" b="1">
                <a:solidFill>
                  <a:srgbClr val="FFFFFF"/>
                </a:solidFill>
              </a:rPr>
              <a:t>. Association Neuron (interneuron)</a:t>
            </a:r>
          </a:p>
          <a:p>
            <a:r>
              <a:rPr lang="en-US" altLang="en-US" b="1">
                <a:solidFill>
                  <a:schemeClr val="hlink"/>
                </a:solidFill>
              </a:rPr>
              <a:t>4</a:t>
            </a:r>
            <a:r>
              <a:rPr lang="en-US" altLang="en-US" b="1">
                <a:solidFill>
                  <a:srgbClr val="FFFFFF"/>
                </a:solidFill>
              </a:rPr>
              <a:t>. Motor Neuron</a:t>
            </a:r>
          </a:p>
          <a:p>
            <a:r>
              <a:rPr lang="en-US" altLang="en-US" b="1">
                <a:solidFill>
                  <a:schemeClr val="hlink"/>
                </a:solidFill>
              </a:rPr>
              <a:t>5</a:t>
            </a:r>
            <a:r>
              <a:rPr lang="en-US" altLang="en-US" b="1">
                <a:solidFill>
                  <a:srgbClr val="FFFFFF"/>
                </a:solidFill>
              </a:rPr>
              <a:t>. Effector - eg. muscles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>
            <a:extLst>
              <a:ext uri="{FF2B5EF4-FFF2-40B4-BE49-F238E27FC236}">
                <a16:creationId xmlns:a16="http://schemas.microsoft.com/office/drawing/2014/main" id="{FAC618B6-5B21-F459-50AE-107E150EEB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304800"/>
          <a:ext cx="8534400" cy="618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25371429" imgH="18385816" progId="MSPhotoEd.3">
                  <p:embed/>
                </p:oleObj>
              </mc:Choice>
              <mc:Fallback>
                <p:oleObj name="Photo Editor Photo" r:id="rId2" imgW="25371429" imgH="18385816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8534400" cy="618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Rectangle 3">
            <a:extLst>
              <a:ext uri="{FF2B5EF4-FFF2-40B4-BE49-F238E27FC236}">
                <a16:creationId xmlns:a16="http://schemas.microsoft.com/office/drawing/2014/main" id="{85D3BF71-2C7E-D1EF-B8E8-3A43F5DA9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09600"/>
            <a:ext cx="3200400" cy="1981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FF"/>
                </a:solidFill>
              </a:rPr>
              <a:t>Impulse only fires</a:t>
            </a:r>
          </a:p>
          <a:p>
            <a:pPr algn="ctr"/>
            <a:r>
              <a:rPr lang="en-US" altLang="en-US" sz="3200" b="1">
                <a:solidFill>
                  <a:srgbClr val="FFFFFF"/>
                </a:solidFill>
              </a:rPr>
              <a:t>when A + B are</a:t>
            </a:r>
          </a:p>
          <a:p>
            <a:pPr algn="ctr"/>
            <a:r>
              <a:rPr lang="en-US" altLang="en-US" sz="3200" b="1">
                <a:solidFill>
                  <a:srgbClr val="FFFFFF"/>
                </a:solidFill>
              </a:rPr>
              <a:t>stimulated at the </a:t>
            </a:r>
          </a:p>
          <a:p>
            <a:pPr algn="ctr"/>
            <a:r>
              <a:rPr lang="en-US" altLang="en-US" sz="3200" b="1">
                <a:solidFill>
                  <a:srgbClr val="FFFFFF"/>
                </a:solidFill>
              </a:rPr>
              <a:t>same time</a:t>
            </a:r>
            <a:endParaRPr lang="en-US" altLang="en-US" sz="3200" b="1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31D3F33B-CC39-5DC6-4541-4040761B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4582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0931" name="Oval 3">
            <a:extLst>
              <a:ext uri="{FF2B5EF4-FFF2-40B4-BE49-F238E27FC236}">
                <a16:creationId xmlns:a16="http://schemas.microsoft.com/office/drawing/2014/main" id="{92FD33DE-5FA3-CF1B-05E6-5D0E9971B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19600"/>
            <a:ext cx="457200" cy="304800"/>
          </a:xfrm>
          <a:prstGeom prst="ellipse">
            <a:avLst/>
          </a:prstGeom>
          <a:noFill/>
          <a:ln w="57150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>
            <a:extLst>
              <a:ext uri="{FF2B5EF4-FFF2-40B4-BE49-F238E27FC236}">
                <a16:creationId xmlns:a16="http://schemas.microsoft.com/office/drawing/2014/main" id="{D81C0EBB-C195-49DC-8DA6-9CE961473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chemeClr val="hlink"/>
                </a:solidFill>
              </a:rPr>
              <a:t>Chemically, there are five classes of neurotransmitters</a:t>
            </a:r>
            <a:endParaRPr lang="en-US" altLang="en-US" sz="2800" u="sng">
              <a:solidFill>
                <a:schemeClr val="hlink"/>
              </a:solidFill>
            </a:endParaRPr>
          </a:p>
        </p:txBody>
      </p:sp>
      <p:sp>
        <p:nvSpPr>
          <p:cNvPr id="32771" name="Rectangle 11">
            <a:extLst>
              <a:ext uri="{FF2B5EF4-FFF2-40B4-BE49-F238E27FC236}">
                <a16:creationId xmlns:a16="http://schemas.microsoft.com/office/drawing/2014/main" id="{1C7C0C3A-C572-92D9-EF9A-E1B0101CF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153400" cy="4876800"/>
          </a:xfrm>
          <a:solidFill>
            <a:srgbClr val="99FF66"/>
          </a:solidFill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arenR"/>
            </a:pPr>
            <a:r>
              <a:rPr lang="en-US" altLang="en-US" sz="2800" b="1"/>
              <a:t>Acetylcholine</a:t>
            </a:r>
            <a:r>
              <a:rPr lang="en-US" altLang="en-US" b="1">
                <a:solidFill>
                  <a:schemeClr val="hlink"/>
                </a:solidFill>
              </a:rPr>
              <a:t>*</a:t>
            </a:r>
            <a:r>
              <a:rPr lang="en-US" altLang="en-US" sz="2000" b="1"/>
              <a:t>	</a:t>
            </a:r>
          </a:p>
          <a:p>
            <a:pPr marL="1752600" lvl="3" indent="-381000">
              <a:lnSpc>
                <a:spcPct val="80000"/>
              </a:lnSpc>
              <a:buFontTx/>
              <a:buChar char="•"/>
            </a:pPr>
            <a:r>
              <a:rPr lang="en-US" altLang="en-US" b="1"/>
              <a:t>Most common</a:t>
            </a:r>
          </a:p>
          <a:p>
            <a:pPr marL="1752600" lvl="3" indent="-381000">
              <a:lnSpc>
                <a:spcPct val="80000"/>
              </a:lnSpc>
              <a:buFontTx/>
              <a:buChar char="•"/>
            </a:pPr>
            <a:r>
              <a:rPr lang="en-US" altLang="en-US" b="1"/>
              <a:t>neuromuscular junctions, brain, internal organs</a:t>
            </a:r>
          </a:p>
          <a:p>
            <a:pPr marL="1752600" lvl="3" indent="-381000">
              <a:lnSpc>
                <a:spcPct val="80000"/>
              </a:lnSpc>
              <a:buFontTx/>
              <a:buChar char="•"/>
            </a:pPr>
            <a:r>
              <a:rPr lang="en-US" altLang="en-US" b="1"/>
              <a:t>usually has an excitatory effect on post-synaptic dendrite.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sz="2800" b="1"/>
              <a:t>2) biogenic amines</a:t>
            </a:r>
            <a:endParaRPr lang="en-US" altLang="en-US" b="1"/>
          </a:p>
          <a:p>
            <a:pPr marL="1752600" lvl="3" indent="-381000">
              <a:lnSpc>
                <a:spcPct val="80000"/>
              </a:lnSpc>
              <a:buFontTx/>
              <a:buChar char="•"/>
            </a:pPr>
            <a:r>
              <a:rPr lang="en-US" altLang="en-US" sz="2800" b="1">
                <a:solidFill>
                  <a:schemeClr val="hlink"/>
                </a:solidFill>
              </a:rPr>
              <a:t>*</a:t>
            </a:r>
            <a:r>
              <a:rPr lang="en-US" altLang="en-US" sz="2400" b="1"/>
              <a:t>noradrenalin = norepinephrine (same thing)</a:t>
            </a:r>
            <a:r>
              <a:rPr lang="en-US" altLang="en-US" b="1"/>
              <a:t> </a:t>
            </a:r>
          </a:p>
          <a:p>
            <a:pPr marL="1752600" lvl="3" indent="-381000">
              <a:lnSpc>
                <a:spcPct val="80000"/>
              </a:lnSpc>
              <a:buFontTx/>
              <a:buChar char="•"/>
            </a:pPr>
            <a:r>
              <a:rPr lang="en-US" altLang="en-US" b="1"/>
              <a:t>Serotonin</a:t>
            </a:r>
          </a:p>
          <a:p>
            <a:pPr marL="1752600" lvl="3" indent="-381000">
              <a:lnSpc>
                <a:spcPct val="80000"/>
              </a:lnSpc>
              <a:buFontTx/>
              <a:buChar char="•"/>
            </a:pPr>
            <a:r>
              <a:rPr lang="en-US" altLang="en-US" b="1"/>
              <a:t>Histamine </a:t>
            </a:r>
            <a:endParaRPr lang="en-US" altLang="en-US" sz="1400" b="1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sz="2800" b="1"/>
              <a:t>3)</a:t>
            </a:r>
            <a:r>
              <a:rPr lang="en-US" altLang="en-US" sz="2000" b="1"/>
              <a:t> </a:t>
            </a:r>
            <a:r>
              <a:rPr lang="en-US" altLang="en-US" sz="2800" b="1"/>
              <a:t>excitatory amino acids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sz="2000" b="1"/>
              <a:t>		glutamate and aspartate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sz="2800" b="1"/>
              <a:t>4) inhibitory amino acids</a:t>
            </a:r>
            <a:r>
              <a:rPr lang="en-US" altLang="en-US" sz="2000" b="1"/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sz="2000" b="1"/>
              <a:t>		gamma-aminobutyric acid (GABA)		     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sz="2800" b="1"/>
              <a:t>5) neuropeptides, over 50 are known.</a:t>
            </a:r>
          </a:p>
        </p:txBody>
      </p:sp>
      <p:sp>
        <p:nvSpPr>
          <p:cNvPr id="32772" name="Text Box 12">
            <a:extLst>
              <a:ext uri="{FF2B5EF4-FFF2-40B4-BE49-F238E27FC236}">
                <a16:creationId xmlns:a16="http://schemas.microsoft.com/office/drawing/2014/main" id="{5E0EC8E9-5236-3907-CF6A-7697E29C4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810000"/>
            <a:ext cx="3048000" cy="528638"/>
          </a:xfrm>
          <a:prstGeom prst="rect">
            <a:avLst/>
          </a:prstGeom>
          <a:solidFill>
            <a:srgbClr val="99FF33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hlink"/>
                </a:solidFill>
              </a:rPr>
              <a:t>*</a:t>
            </a:r>
            <a:r>
              <a:rPr lang="en-US" altLang="en-US" sz="2800"/>
              <a:t>The ones to know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C7CC6C7-AD50-19E3-F6E3-C7B2784EC0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dirty="0"/>
              <a:t>Neurotransmitter</a:t>
            </a:r>
            <a:br>
              <a:rPr lang="en-US" altLang="en-US" sz="5400" b="1" dirty="0"/>
            </a:br>
            <a:r>
              <a:rPr lang="en-US" altLang="en-US" sz="5400" b="1" dirty="0"/>
              <a:t>Videos</a:t>
            </a:r>
            <a:endParaRPr lang="en-CA" altLang="en-US" sz="5400" b="1" dirty="0"/>
          </a:p>
        </p:txBody>
      </p:sp>
      <p:sp>
        <p:nvSpPr>
          <p:cNvPr id="33795" name="Rectangle 8">
            <a:extLst>
              <a:ext uri="{FF2B5EF4-FFF2-40B4-BE49-F238E27FC236}">
                <a16:creationId xmlns:a16="http://schemas.microsoft.com/office/drawing/2014/main" id="{54E6AFA7-5CC2-3FF7-4F8D-370FF1F9A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52443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CA" altLang="en-US" sz="4400" b="1" dirty="0">
                <a:solidFill>
                  <a:schemeClr val="tx2"/>
                </a:solidFill>
                <a:hlinkClick r:id="rId2"/>
              </a:rPr>
              <a:t>Alcohol and Neurotransmitters</a:t>
            </a:r>
            <a:endParaRPr lang="en-CA" altLang="en-US" sz="4400" b="1" dirty="0">
              <a:solidFill>
                <a:schemeClr val="tx2"/>
              </a:solidFill>
            </a:endParaRPr>
          </a:p>
        </p:txBody>
      </p:sp>
      <p:sp>
        <p:nvSpPr>
          <p:cNvPr id="33796" name="Rectangle 9">
            <a:extLst>
              <a:ext uri="{FF2B5EF4-FFF2-40B4-BE49-F238E27FC236}">
                <a16:creationId xmlns:a16="http://schemas.microsoft.com/office/drawing/2014/main" id="{3BB063D9-F264-6240-8AD7-551E26933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1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chemeClr val="tx2"/>
                </a:solidFill>
                <a:hlinkClick r:id="rId3"/>
              </a:rPr>
              <a:t>Mouse Party - Drugs &amp; </a:t>
            </a:r>
            <a:r>
              <a:rPr lang="en-US" altLang="en-US" sz="4400" b="1" dirty="0" err="1">
                <a:solidFill>
                  <a:schemeClr val="tx2"/>
                </a:solidFill>
                <a:hlinkClick r:id="rId3"/>
              </a:rPr>
              <a:t>NeuroTransmitters</a:t>
            </a:r>
            <a:endParaRPr lang="en-CA" altLang="en-US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EC51434-B77A-584A-03A7-647126199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hlink"/>
          </a:solidFill>
        </p:spPr>
        <p:txBody>
          <a:bodyPr/>
          <a:lstStyle/>
          <a:p>
            <a:r>
              <a:rPr lang="en-US" altLang="en-US" sz="7200" b="1">
                <a:solidFill>
                  <a:srgbClr val="FFFFFF"/>
                </a:solidFill>
              </a:rPr>
              <a:t>Neurotransmitters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5734EC6-7496-13FD-1FF5-048A0672C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763000" cy="5181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/>
              <a:t>1. </a:t>
            </a:r>
            <a:r>
              <a:rPr lang="en-US" altLang="en-US" sz="2400" b="1" u="sng" dirty="0">
                <a:solidFill>
                  <a:srgbClr val="0000FF"/>
                </a:solidFill>
              </a:rPr>
              <a:t>Acetylcholine (</a:t>
            </a:r>
            <a:r>
              <a:rPr lang="en-US" altLang="en-US" sz="2400" b="1" u="sng" dirty="0" err="1">
                <a:solidFill>
                  <a:srgbClr val="0000FF"/>
                </a:solidFill>
              </a:rPr>
              <a:t>ACh</a:t>
            </a:r>
            <a:r>
              <a:rPr lang="en-US" altLang="en-US" sz="2400" b="1" u="sng" dirty="0">
                <a:solidFill>
                  <a:srgbClr val="0000FF"/>
                </a:solidFill>
              </a:rPr>
              <a:t>)</a:t>
            </a:r>
            <a:endParaRPr lang="en-US" altLang="en-US" sz="2400" b="1" u="sng" dirty="0"/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In PNS and brain</a:t>
            </a:r>
          </a:p>
          <a:p>
            <a:pPr>
              <a:lnSpc>
                <a:spcPct val="80000"/>
              </a:lnSpc>
            </a:pPr>
            <a:r>
              <a:rPr lang="en-US" altLang="en-US" sz="2400" b="1" u="sng" dirty="0"/>
              <a:t>Excitatory</a:t>
            </a:r>
            <a:r>
              <a:rPr lang="en-US" altLang="en-US" sz="2400" b="1" dirty="0"/>
              <a:t> in nature 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Sometimes inhibitory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Decrease production of </a:t>
            </a:r>
            <a:r>
              <a:rPr lang="en-US" altLang="en-US" sz="2400" b="1" dirty="0" err="1"/>
              <a:t>ACh</a:t>
            </a:r>
            <a:r>
              <a:rPr lang="en-US" altLang="en-US" sz="2400" b="1" dirty="0"/>
              <a:t> in brain is associated with </a:t>
            </a:r>
            <a:r>
              <a:rPr lang="en-US" altLang="en-US" sz="2400" b="1" dirty="0">
                <a:solidFill>
                  <a:srgbClr val="0000FF"/>
                </a:solidFill>
              </a:rPr>
              <a:t>Alzheimer's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/>
              <a:t>2. </a:t>
            </a:r>
            <a:r>
              <a:rPr lang="en-US" altLang="en-US" sz="2400" b="1" u="sng" dirty="0">
                <a:solidFill>
                  <a:srgbClr val="3366FF"/>
                </a:solidFill>
              </a:rPr>
              <a:t>Norepinephrine</a:t>
            </a:r>
            <a:r>
              <a:rPr lang="en-US" altLang="en-US" sz="2400" b="1" dirty="0"/>
              <a:t> (noradrenalin)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From adrenal glands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Involved in </a:t>
            </a:r>
            <a:r>
              <a:rPr lang="en-US" altLang="en-US" sz="2400" b="1" dirty="0">
                <a:solidFill>
                  <a:schemeClr val="hlink"/>
                </a:solidFill>
              </a:rPr>
              <a:t>flight or fight</a:t>
            </a:r>
            <a:r>
              <a:rPr lang="en-US" altLang="en-US" sz="2400" b="1" dirty="0"/>
              <a:t> response, causing euphoric feelings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chemeClr val="hlink"/>
                </a:solidFill>
              </a:rPr>
              <a:t>Amphetamines </a:t>
            </a:r>
            <a:r>
              <a:rPr lang="en-US" altLang="en-US" sz="2400" b="1" dirty="0"/>
              <a:t>stimulate norepinephrine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Low amounts associated with </a:t>
            </a:r>
            <a:r>
              <a:rPr lang="en-US" altLang="en-US" sz="2400" b="1" dirty="0">
                <a:solidFill>
                  <a:schemeClr val="hlink"/>
                </a:solidFill>
              </a:rPr>
              <a:t>depression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>
            <a:extLst>
              <a:ext uri="{FF2B5EF4-FFF2-40B4-BE49-F238E27FC236}">
                <a16:creationId xmlns:a16="http://schemas.microsoft.com/office/drawing/2014/main" id="{1861E048-DA52-5CA0-278D-286741FCE0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534400" cy="5943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dirty="0"/>
              <a:t>3. </a:t>
            </a:r>
            <a:r>
              <a:rPr lang="en-US" altLang="en-US" sz="2400" b="1" u="sng" dirty="0">
                <a:solidFill>
                  <a:schemeClr val="hlink"/>
                </a:solidFill>
              </a:rPr>
              <a:t>Dopamine</a:t>
            </a:r>
            <a:endParaRPr lang="en-US" altLang="en-US" sz="2400" b="1" dirty="0"/>
          </a:p>
          <a:p>
            <a:r>
              <a:rPr lang="en-US" altLang="en-US" sz="2400" b="1" dirty="0"/>
              <a:t>Involved in control of </a:t>
            </a:r>
            <a:r>
              <a:rPr lang="en-US" altLang="en-US" sz="2400" b="1" u="sng" dirty="0"/>
              <a:t>muscular activity</a:t>
            </a:r>
          </a:p>
          <a:p>
            <a:r>
              <a:rPr lang="en-US" altLang="en-US" sz="2400" b="1" dirty="0"/>
              <a:t>Used in brain for feelings of happiness </a:t>
            </a:r>
            <a:r>
              <a:rPr lang="en-US" altLang="en-US" sz="2400" b="1"/>
              <a:t>/ euphoria</a:t>
            </a:r>
          </a:p>
          <a:p>
            <a:r>
              <a:rPr lang="en-US" altLang="en-US" sz="2400" b="1" dirty="0">
                <a:solidFill>
                  <a:srgbClr val="0000FF"/>
                </a:solidFill>
              </a:rPr>
              <a:t>Deficient (or inadequate) in people with Parkinson's</a:t>
            </a:r>
          </a:p>
          <a:p>
            <a:pPr lvl="1"/>
            <a:r>
              <a:rPr lang="en-US" altLang="en-US" sz="2400" b="1" dirty="0"/>
              <a:t>Michael J. Fox</a:t>
            </a:r>
          </a:p>
          <a:p>
            <a:r>
              <a:rPr lang="en-US" altLang="en-US" sz="2400" b="1" dirty="0">
                <a:solidFill>
                  <a:srgbClr val="0000FF"/>
                </a:solidFill>
              </a:rPr>
              <a:t>L-Dopa</a:t>
            </a:r>
            <a:r>
              <a:rPr lang="en-US" altLang="en-US" sz="2400" b="1" dirty="0"/>
              <a:t> is clinical form of dopamine</a:t>
            </a:r>
          </a:p>
          <a:p>
            <a:pPr lvl="1"/>
            <a:r>
              <a:rPr lang="en-US" altLang="en-US" sz="2400" b="1" dirty="0"/>
              <a:t>(remember Movie “Awakenings” with Robin Williams?)</a:t>
            </a:r>
          </a:p>
          <a:p>
            <a:pPr lvl="1"/>
            <a:endParaRPr lang="en-US" altLang="en-US" sz="2400" b="1" dirty="0"/>
          </a:p>
          <a:p>
            <a:pPr>
              <a:buFontTx/>
              <a:buNone/>
            </a:pPr>
            <a:r>
              <a:rPr lang="en-US" altLang="en-US" sz="2400" b="1" dirty="0"/>
              <a:t>4. </a:t>
            </a:r>
            <a:r>
              <a:rPr lang="en-US" altLang="en-US" sz="2400" b="1" u="sng" dirty="0">
                <a:solidFill>
                  <a:schemeClr val="hlink"/>
                </a:solidFill>
              </a:rPr>
              <a:t>Serotonin</a:t>
            </a:r>
            <a:endParaRPr lang="en-US" altLang="en-US" sz="2400" b="1" u="sng" dirty="0"/>
          </a:p>
          <a:p>
            <a:r>
              <a:rPr lang="en-US" altLang="en-US" sz="2400" b="1" dirty="0"/>
              <a:t>Inhibitory</a:t>
            </a:r>
          </a:p>
          <a:p>
            <a:r>
              <a:rPr lang="en-US" altLang="en-US" sz="2400" b="1" dirty="0"/>
              <a:t>Affects brain areas associated with arousal and attention</a:t>
            </a:r>
          </a:p>
          <a:p>
            <a:r>
              <a:rPr lang="en-US" altLang="en-US" sz="2400" b="1" dirty="0"/>
              <a:t>Increased serotonin causes sleep</a:t>
            </a:r>
          </a:p>
          <a:p>
            <a:pPr lvl="1"/>
            <a:endParaRPr lang="en-US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9" name="Rectangle 3">
            <a:extLst>
              <a:ext uri="{FF2B5EF4-FFF2-40B4-BE49-F238E27FC236}">
                <a16:creationId xmlns:a16="http://schemas.microsoft.com/office/drawing/2014/main" id="{C5CE16C6-DA16-8781-3F4B-FA027EBAE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77724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/>
              <a:t>5. </a:t>
            </a:r>
            <a:r>
              <a:rPr lang="en-US" altLang="en-US" sz="2400" b="1" u="sng">
                <a:solidFill>
                  <a:schemeClr val="hlink"/>
                </a:solidFill>
              </a:rPr>
              <a:t>GABA</a:t>
            </a:r>
            <a:r>
              <a:rPr lang="en-US" altLang="en-US" sz="2400" b="1"/>
              <a:t>  (gamma aminobutyric acid)</a:t>
            </a:r>
          </a:p>
          <a:p>
            <a:r>
              <a:rPr lang="en-US" altLang="en-US" sz="2400" b="1"/>
              <a:t>Major inhibitory neurotransmitter</a:t>
            </a:r>
          </a:p>
          <a:p>
            <a:r>
              <a:rPr lang="en-US" altLang="en-US" sz="2400" b="1"/>
              <a:t>Low levels linked to Huntington’s disease</a:t>
            </a:r>
          </a:p>
          <a:p>
            <a:endParaRPr lang="en-US" altLang="en-US" sz="2400" b="1"/>
          </a:p>
          <a:p>
            <a:pPr>
              <a:buFontTx/>
              <a:buNone/>
            </a:pPr>
            <a:r>
              <a:rPr lang="en-US" altLang="en-US" sz="2400" b="1"/>
              <a:t>6. </a:t>
            </a:r>
            <a:r>
              <a:rPr lang="en-US" altLang="en-US" sz="2400" b="1" u="sng">
                <a:solidFill>
                  <a:schemeClr val="hlink"/>
                </a:solidFill>
              </a:rPr>
              <a:t>Endorphins</a:t>
            </a:r>
            <a:r>
              <a:rPr lang="en-US" altLang="en-US" sz="2400"/>
              <a:t> (‘morphine-like’ substances)</a:t>
            </a:r>
            <a:endParaRPr lang="en-US" altLang="en-US" sz="2400" u="sng"/>
          </a:p>
          <a:p>
            <a:r>
              <a:rPr lang="en-US" altLang="en-US" sz="2400" b="1"/>
              <a:t>generally inhibitory</a:t>
            </a:r>
          </a:p>
          <a:p>
            <a:r>
              <a:rPr lang="en-US" altLang="en-US" sz="2400" b="1"/>
              <a:t>Natural pain killers (and relieve stress, elevate mood) </a:t>
            </a:r>
          </a:p>
          <a:p>
            <a:r>
              <a:rPr lang="en-US" altLang="en-US" sz="2400" b="1"/>
              <a:t>Effects mimicked by </a:t>
            </a:r>
            <a:r>
              <a:rPr lang="en-US" altLang="en-US" sz="2400" b="1">
                <a:solidFill>
                  <a:srgbClr val="0000FF"/>
                </a:solidFill>
              </a:rPr>
              <a:t>morphine, heroin, methadone</a:t>
            </a:r>
            <a:endParaRPr lang="en-US" altLang="en-US" sz="2400">
              <a:solidFill>
                <a:srgbClr val="0000FF"/>
              </a:solidFill>
            </a:endParaRPr>
          </a:p>
          <a:p>
            <a:endParaRPr lang="en-US" altLang="en-US" sz="2400"/>
          </a:p>
        </p:txBody>
      </p:sp>
      <p:sp>
        <p:nvSpPr>
          <p:cNvPr id="36867" name="Text Box 6">
            <a:extLst>
              <a:ext uri="{FF2B5EF4-FFF2-40B4-BE49-F238E27FC236}">
                <a16:creationId xmlns:a16="http://schemas.microsoft.com/office/drawing/2014/main" id="{D0203716-28E8-D9D7-E370-D9C444280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196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hlinkClick r:id="rId2"/>
              </a:rPr>
              <a:t>Red heads and pain – latest research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521ED88-759C-5ED6-9ED9-698B14CCF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hlink"/>
          </a:solidFill>
        </p:spPr>
        <p:txBody>
          <a:bodyPr/>
          <a:lstStyle/>
          <a:p>
            <a:r>
              <a:rPr lang="en-US" altLang="en-US" sz="4800" b="1">
                <a:solidFill>
                  <a:srgbClr val="FFFFFF"/>
                </a:solidFill>
              </a:rPr>
              <a:t>FYI: Depression and Serotonin</a:t>
            </a:r>
            <a:endParaRPr lang="en-US" altLang="en-US" sz="4000">
              <a:solidFill>
                <a:srgbClr val="FFFFFF"/>
              </a:solidFill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994E388-A356-A01D-AC7C-9F85EFD54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4419600"/>
          </a:xfrm>
        </p:spPr>
        <p:txBody>
          <a:bodyPr/>
          <a:lstStyle/>
          <a:p>
            <a:r>
              <a:rPr lang="en-US" altLang="en-US" b="1">
                <a:solidFill>
                  <a:srgbClr val="0000FF"/>
                </a:solidFill>
              </a:rPr>
              <a:t>Serotonin is lacking</a:t>
            </a:r>
            <a:r>
              <a:rPr lang="en-US" altLang="en-US" b="1"/>
              <a:t> in the synapses of people suffering from depression</a:t>
            </a:r>
          </a:p>
          <a:p>
            <a:r>
              <a:rPr lang="en-US" altLang="en-US" b="1"/>
              <a:t>Thought to be </a:t>
            </a:r>
            <a:r>
              <a:rPr lang="en-US" altLang="en-US" b="1">
                <a:solidFill>
                  <a:srgbClr val="0000FF"/>
                </a:solidFill>
              </a:rPr>
              <a:t>taken back up too quickly</a:t>
            </a:r>
            <a:r>
              <a:rPr lang="en-US" altLang="en-US" b="1"/>
              <a:t> by Pre Synaptic Fiber</a:t>
            </a:r>
          </a:p>
          <a:p>
            <a:r>
              <a:rPr lang="en-US" altLang="en-US" b="1"/>
              <a:t>Drugs can be used to </a:t>
            </a:r>
            <a:r>
              <a:rPr lang="en-US" altLang="en-US" b="1">
                <a:solidFill>
                  <a:schemeClr val="hlink"/>
                </a:solidFill>
              </a:rPr>
              <a:t>prevent reuptake</a:t>
            </a:r>
            <a:r>
              <a:rPr lang="en-US" altLang="en-US" b="1"/>
              <a:t> of Serotonin</a:t>
            </a:r>
          </a:p>
          <a:p>
            <a:r>
              <a:rPr lang="en-US" altLang="en-US" b="1"/>
              <a:t>These include </a:t>
            </a:r>
            <a:r>
              <a:rPr lang="en-US" altLang="en-US" sz="4400" b="1">
                <a:solidFill>
                  <a:srgbClr val="0000FF"/>
                </a:solidFill>
              </a:rPr>
              <a:t>Prozac and Zoloft</a:t>
            </a:r>
            <a:endParaRPr lang="en-US" altLang="en-US" sz="4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2ECCBF05-4E8B-8F2E-8213-BE7494354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Rectangle 3">
            <a:extLst>
              <a:ext uri="{FF2B5EF4-FFF2-40B4-BE49-F238E27FC236}">
                <a16:creationId xmlns:a16="http://schemas.microsoft.com/office/drawing/2014/main" id="{FD8CD360-09D3-E803-1871-8D56CB985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181600" cy="533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FF"/>
                </a:solidFill>
              </a:rPr>
              <a:t>Non-depressed individuals</a:t>
            </a:r>
            <a:endParaRPr lang="en-CA" altLang="en-US" sz="3200" b="1">
              <a:solidFill>
                <a:srgbClr val="FFFFFF"/>
              </a:solidFill>
            </a:endParaRP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D18AC4AF-4201-9A69-0D57-C86061A15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0"/>
            <a:ext cx="39624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FF"/>
                </a:solidFill>
              </a:rPr>
              <a:t>Depressed individuals</a:t>
            </a:r>
            <a:endParaRPr lang="en-CA" altLang="en-US" sz="3200" b="1">
              <a:solidFill>
                <a:srgbClr val="FFFFFF"/>
              </a:solidFill>
            </a:endParaRPr>
          </a:p>
        </p:txBody>
      </p:sp>
      <p:sp>
        <p:nvSpPr>
          <p:cNvPr id="38917" name="Rectangle 6">
            <a:extLst>
              <a:ext uri="{FF2B5EF4-FFF2-40B4-BE49-F238E27FC236}">
                <a16:creationId xmlns:a16="http://schemas.microsoft.com/office/drawing/2014/main" id="{B3F3C127-C964-4C69-42B1-C22FC6863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6248400"/>
            <a:ext cx="6477000" cy="609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FFFF"/>
                </a:solidFill>
              </a:rPr>
              <a:t>Depressed individuals treated with SSRI</a:t>
            </a:r>
            <a:endParaRPr lang="en-CA" altLang="en-US" sz="2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1472BA1A-D3C4-373A-72B9-30DEB8E9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7EE2062F-1B7C-A656-E03C-D6D895F4F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FFFF"/>
                </a:solidFill>
              </a:rPr>
              <a:t>Drug Addiction and the Synapse</a:t>
            </a:r>
            <a:endParaRPr lang="en-CA" altLang="en-US" sz="4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EAC0FA4-03E6-B9A1-899E-2ACC900A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81000"/>
            <a:ext cx="4267200" cy="1524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b="1">
                <a:solidFill>
                  <a:srgbClr val="FFFFFF"/>
                </a:solidFill>
              </a:rPr>
              <a:t>Neural Circuits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7B8FDFC-8EDC-DB6C-E8E1-90CC677EA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67000"/>
            <a:ext cx="4343400" cy="2743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u="sng">
                <a:solidFill>
                  <a:srgbClr val="FFFFFF"/>
                </a:solidFill>
              </a:rPr>
              <a:t>Automatic</a:t>
            </a:r>
          </a:p>
          <a:p>
            <a:pPr>
              <a:buFontTx/>
              <a:buChar char="•"/>
            </a:pPr>
            <a:r>
              <a:rPr lang="en-US" altLang="en-US" sz="2800" b="1">
                <a:solidFill>
                  <a:srgbClr val="FFFFFF"/>
                </a:solidFill>
              </a:rPr>
              <a:t>Reflex pathway (reflex arc)</a:t>
            </a:r>
          </a:p>
          <a:p>
            <a:pPr>
              <a:buFontTx/>
              <a:buChar char="•"/>
            </a:pPr>
            <a:r>
              <a:rPr lang="en-US" altLang="en-US" sz="2800" b="1">
                <a:solidFill>
                  <a:srgbClr val="FFFFFF"/>
                </a:solidFill>
              </a:rPr>
              <a:t>no brain involvement</a:t>
            </a:r>
          </a:p>
          <a:p>
            <a:pPr>
              <a:buFontTx/>
              <a:buChar char="•"/>
            </a:pPr>
            <a:r>
              <a:rPr lang="en-US" altLang="en-US" sz="2800" b="1">
                <a:solidFill>
                  <a:srgbClr val="FFFFFF"/>
                </a:solidFill>
              </a:rPr>
              <a:t> just spinal cord</a:t>
            </a:r>
          </a:p>
          <a:p>
            <a:r>
              <a:rPr lang="en-US" altLang="en-US" sz="2800" b="1">
                <a:solidFill>
                  <a:srgbClr val="FFFFFF"/>
                </a:solidFill>
              </a:rPr>
              <a:t>Eg. Blinking</a:t>
            </a:r>
            <a:endParaRPr lang="en-US" altLang="en-US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8C5535BE-6081-9B78-2393-85DFC321A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590800"/>
            <a:ext cx="3962400" cy="2743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u="sng">
                <a:solidFill>
                  <a:srgbClr val="FFFFFF"/>
                </a:solidFill>
              </a:rPr>
              <a:t>Conscious</a:t>
            </a:r>
            <a:endParaRPr lang="en-US" altLang="en-US" b="1">
              <a:solidFill>
                <a:srgbClr val="FFFFFF"/>
              </a:solidFill>
            </a:endParaRPr>
          </a:p>
          <a:p>
            <a:pPr>
              <a:buFontTx/>
              <a:buChar char="•"/>
            </a:pPr>
            <a:r>
              <a:rPr lang="en-US" altLang="en-US" sz="2800" b="1">
                <a:solidFill>
                  <a:srgbClr val="FFFFFF"/>
                </a:solidFill>
              </a:rPr>
              <a:t>Involves </a:t>
            </a:r>
            <a:r>
              <a:rPr lang="en-US" altLang="en-US" sz="2800" b="1" u="sng">
                <a:solidFill>
                  <a:srgbClr val="FFFFFF"/>
                </a:solidFill>
              </a:rPr>
              <a:t>brain</a:t>
            </a:r>
            <a:r>
              <a:rPr lang="en-US" altLang="en-US" sz="2800" b="1">
                <a:solidFill>
                  <a:srgbClr val="FFFFFF"/>
                </a:solidFill>
              </a:rPr>
              <a:t> &amp; spinal</a:t>
            </a:r>
          </a:p>
          <a:p>
            <a:r>
              <a:rPr lang="en-US" altLang="en-US" sz="2800" b="1">
                <a:solidFill>
                  <a:srgbClr val="FFFFFF"/>
                </a:solidFill>
              </a:rPr>
              <a:t> cord</a:t>
            </a:r>
          </a:p>
          <a:p>
            <a:r>
              <a:rPr lang="en-US" altLang="en-US" sz="2800" b="1">
                <a:solidFill>
                  <a:srgbClr val="FFFFFF"/>
                </a:solidFill>
              </a:rPr>
              <a:t>eg. Making a decision</a:t>
            </a:r>
          </a:p>
          <a:p>
            <a:r>
              <a:rPr lang="en-US" altLang="en-US" sz="2800" b="1">
                <a:solidFill>
                  <a:srgbClr val="FFFFFF"/>
                </a:solidFill>
              </a:rPr>
              <a:t>to run vs. walk</a:t>
            </a:r>
            <a:endParaRPr lang="en-US" altLang="en-US"/>
          </a:p>
        </p:txBody>
      </p:sp>
      <p:sp>
        <p:nvSpPr>
          <p:cNvPr id="7173" name="Line 5">
            <a:extLst>
              <a:ext uri="{FF2B5EF4-FFF2-40B4-BE49-F238E27FC236}">
                <a16:creationId xmlns:a16="http://schemas.microsoft.com/office/drawing/2014/main" id="{05BACAF5-67F0-9010-25E5-A4684B23FB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1905000"/>
            <a:ext cx="7620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6">
            <a:extLst>
              <a:ext uri="{FF2B5EF4-FFF2-40B4-BE49-F238E27FC236}">
                <a16:creationId xmlns:a16="http://schemas.microsoft.com/office/drawing/2014/main" id="{C27C699A-F1E9-ADD4-8DC8-D0C6B92716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1905000"/>
            <a:ext cx="6858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15a452f-e29c-4d22-a795-5b07c6a80aa3@CANPRD01">
            <a:extLst>
              <a:ext uri="{FF2B5EF4-FFF2-40B4-BE49-F238E27FC236}">
                <a16:creationId xmlns:a16="http://schemas.microsoft.com/office/drawing/2014/main" id="{B6882813-0DC6-3C91-0F8C-D55281CE9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328613"/>
            <a:ext cx="6807200" cy="615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7663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serotonin memes">
            <a:extLst>
              <a:ext uri="{FF2B5EF4-FFF2-40B4-BE49-F238E27FC236}">
                <a16:creationId xmlns:a16="http://schemas.microsoft.com/office/drawing/2014/main" id="{F172AFA0-5D10-6B88-32CE-4C0FB5D62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60" b="28081"/>
          <a:stretch>
            <a:fillRect/>
          </a:stretch>
        </p:blipFill>
        <p:spPr bwMode="auto">
          <a:xfrm>
            <a:off x="296863" y="138113"/>
            <a:ext cx="8572500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302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serotonin memes">
            <a:extLst>
              <a:ext uri="{FF2B5EF4-FFF2-40B4-BE49-F238E27FC236}">
                <a16:creationId xmlns:a16="http://schemas.microsoft.com/office/drawing/2014/main" id="{45ED5990-511F-10C4-4DE6-C5B7D3F3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0"/>
            <a:ext cx="8485188" cy="62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2766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F387E57-96A7-9FA8-D995-FED0EFE8E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28600"/>
            <a:ext cx="3733800" cy="1524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b="1">
                <a:solidFill>
                  <a:srgbClr val="FFFFFF"/>
                </a:solidFill>
              </a:rPr>
              <a:t>Nervous </a:t>
            </a:r>
          </a:p>
          <a:p>
            <a:pPr algn="ctr"/>
            <a:r>
              <a:rPr lang="en-US" altLang="en-US" sz="4800" b="1">
                <a:solidFill>
                  <a:srgbClr val="FFFFFF"/>
                </a:solidFill>
              </a:rPr>
              <a:t>System</a:t>
            </a:r>
            <a:endParaRPr lang="en-US" altLang="en-US"/>
          </a:p>
        </p:txBody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F4625EB8-22A6-BD64-CB6C-5677E1586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057400"/>
            <a:ext cx="2514600" cy="1066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FFFF"/>
                </a:solidFill>
              </a:rPr>
              <a:t>Central</a:t>
            </a:r>
            <a:endParaRPr lang="en-US" altLang="en-US" sz="3600" b="1"/>
          </a:p>
        </p:txBody>
      </p:sp>
      <p:sp>
        <p:nvSpPr>
          <p:cNvPr id="367620" name="Rectangle 4">
            <a:extLst>
              <a:ext uri="{FF2B5EF4-FFF2-40B4-BE49-F238E27FC236}">
                <a16:creationId xmlns:a16="http://schemas.microsoft.com/office/drawing/2014/main" id="{ADA68A40-E845-393C-2516-BBF8E7540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057400"/>
            <a:ext cx="2514600" cy="1066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FFFF"/>
                </a:solidFill>
              </a:rPr>
              <a:t>Peripheral</a:t>
            </a:r>
            <a:endParaRPr lang="en-US" altLang="en-US" sz="3600"/>
          </a:p>
        </p:txBody>
      </p:sp>
      <p:sp>
        <p:nvSpPr>
          <p:cNvPr id="367621" name="Oval 5">
            <a:extLst>
              <a:ext uri="{FF2B5EF4-FFF2-40B4-BE49-F238E27FC236}">
                <a16:creationId xmlns:a16="http://schemas.microsoft.com/office/drawing/2014/main" id="{9ECBAB7D-9DA7-0835-DF61-B83E60172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429000"/>
            <a:ext cx="1524000" cy="1371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FF"/>
                </a:solidFill>
              </a:rPr>
              <a:t>Brain</a:t>
            </a: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367622" name="Oval 6">
            <a:extLst>
              <a:ext uri="{FF2B5EF4-FFF2-40B4-BE49-F238E27FC236}">
                <a16:creationId xmlns:a16="http://schemas.microsoft.com/office/drawing/2014/main" id="{9BC92B73-69E2-764D-7196-4329F4263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505200"/>
            <a:ext cx="1524000" cy="1371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FF"/>
                </a:solidFill>
              </a:rPr>
              <a:t>Spinal </a:t>
            </a:r>
          </a:p>
          <a:p>
            <a:pPr algn="ctr"/>
            <a:r>
              <a:rPr lang="en-US" altLang="en-US" sz="3200" b="1">
                <a:solidFill>
                  <a:srgbClr val="FFFFFF"/>
                </a:solidFill>
              </a:rPr>
              <a:t>Cord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7623" name="Oval 7">
            <a:extLst>
              <a:ext uri="{FF2B5EF4-FFF2-40B4-BE49-F238E27FC236}">
                <a16:creationId xmlns:a16="http://schemas.microsoft.com/office/drawing/2014/main" id="{830B76C0-FF19-D4F2-27AE-C5464366E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581400"/>
            <a:ext cx="1524000" cy="1371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FFFF"/>
                </a:solidFill>
              </a:rPr>
              <a:t>Somatic 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7624" name="Oval 8">
            <a:extLst>
              <a:ext uri="{FF2B5EF4-FFF2-40B4-BE49-F238E27FC236}">
                <a16:creationId xmlns:a16="http://schemas.microsoft.com/office/drawing/2014/main" id="{69F690E0-3627-B386-2767-5716D8981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505200"/>
            <a:ext cx="1905000" cy="1371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FFFF"/>
                </a:solidFill>
              </a:rPr>
              <a:t>Autonomic</a:t>
            </a:r>
          </a:p>
        </p:txBody>
      </p:sp>
      <p:sp>
        <p:nvSpPr>
          <p:cNvPr id="40969" name="Line 9">
            <a:extLst>
              <a:ext uri="{FF2B5EF4-FFF2-40B4-BE49-F238E27FC236}">
                <a16:creationId xmlns:a16="http://schemas.microsoft.com/office/drawing/2014/main" id="{FAB43600-8EA4-55AA-CDBF-67A16F110F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1752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10">
            <a:extLst>
              <a:ext uri="{FF2B5EF4-FFF2-40B4-BE49-F238E27FC236}">
                <a16:creationId xmlns:a16="http://schemas.microsoft.com/office/drawing/2014/main" id="{2A1FDC67-BACC-2765-243D-E0E0A9B48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1752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1">
            <a:extLst>
              <a:ext uri="{FF2B5EF4-FFF2-40B4-BE49-F238E27FC236}">
                <a16:creationId xmlns:a16="http://schemas.microsoft.com/office/drawing/2014/main" id="{5E12C37E-4B3B-A164-D023-188455B400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3124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Line 12">
            <a:extLst>
              <a:ext uri="{FF2B5EF4-FFF2-40B4-BE49-F238E27FC236}">
                <a16:creationId xmlns:a16="http://schemas.microsoft.com/office/drawing/2014/main" id="{FB427EE3-015B-823B-84FB-B5ADBF488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124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Line 13">
            <a:extLst>
              <a:ext uri="{FF2B5EF4-FFF2-40B4-BE49-F238E27FC236}">
                <a16:creationId xmlns:a16="http://schemas.microsoft.com/office/drawing/2014/main" id="{C2DC7F3D-D064-C5BF-D073-78A61E862A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3124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Line 14">
            <a:extLst>
              <a:ext uri="{FF2B5EF4-FFF2-40B4-BE49-F238E27FC236}">
                <a16:creationId xmlns:a16="http://schemas.microsoft.com/office/drawing/2014/main" id="{84EF4DE5-3EDD-7115-D4B7-897B5252FD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31242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Line 15">
            <a:extLst>
              <a:ext uri="{FF2B5EF4-FFF2-40B4-BE49-F238E27FC236}">
                <a16:creationId xmlns:a16="http://schemas.microsoft.com/office/drawing/2014/main" id="{F42C2F64-AD4D-A19C-DE2A-4401E7AF2C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4953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Line 16">
            <a:extLst>
              <a:ext uri="{FF2B5EF4-FFF2-40B4-BE49-F238E27FC236}">
                <a16:creationId xmlns:a16="http://schemas.microsoft.com/office/drawing/2014/main" id="{86C15825-A8D5-C8A6-8BF2-7BE1826E86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Line 17">
            <a:extLst>
              <a:ext uri="{FF2B5EF4-FFF2-40B4-BE49-F238E27FC236}">
                <a16:creationId xmlns:a16="http://schemas.microsoft.com/office/drawing/2014/main" id="{9FF84880-C526-3DA6-489A-D978FEF7AD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4953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8">
            <a:extLst>
              <a:ext uri="{FF2B5EF4-FFF2-40B4-BE49-F238E27FC236}">
                <a16:creationId xmlns:a16="http://schemas.microsoft.com/office/drawing/2014/main" id="{539C52F1-DF24-D5C1-B511-E309E9D22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4876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7635" name="Text Box 19">
            <a:extLst>
              <a:ext uri="{FF2B5EF4-FFF2-40B4-BE49-F238E27FC236}">
                <a16:creationId xmlns:a16="http://schemas.microsoft.com/office/drawing/2014/main" id="{3059BEF6-A8A7-DFA2-D111-D4F328B29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181600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Sensory</a:t>
            </a:r>
            <a:endParaRPr lang="en-US" altLang="en-US"/>
          </a:p>
        </p:txBody>
      </p:sp>
      <p:sp>
        <p:nvSpPr>
          <p:cNvPr id="367636" name="Text Box 20">
            <a:extLst>
              <a:ext uri="{FF2B5EF4-FFF2-40B4-BE49-F238E27FC236}">
                <a16:creationId xmlns:a16="http://schemas.microsoft.com/office/drawing/2014/main" id="{B991803E-1D3F-7E5A-9999-58254379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181600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Motor</a:t>
            </a:r>
            <a:endParaRPr lang="en-US" altLang="en-US"/>
          </a:p>
        </p:txBody>
      </p:sp>
      <p:sp>
        <p:nvSpPr>
          <p:cNvPr id="367637" name="Text Box 21">
            <a:extLst>
              <a:ext uri="{FF2B5EF4-FFF2-40B4-BE49-F238E27FC236}">
                <a16:creationId xmlns:a16="http://schemas.microsoft.com/office/drawing/2014/main" id="{0593A15F-64FC-8C92-F599-FD59BC433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638800"/>
            <a:ext cx="1536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/>
              <a:t>Sympathetic</a:t>
            </a:r>
            <a:endParaRPr lang="en-US" altLang="en-US" sz="2000"/>
          </a:p>
        </p:txBody>
      </p:sp>
      <p:sp>
        <p:nvSpPr>
          <p:cNvPr id="367638" name="Text Box 22">
            <a:extLst>
              <a:ext uri="{FF2B5EF4-FFF2-40B4-BE49-F238E27FC236}">
                <a16:creationId xmlns:a16="http://schemas.microsoft.com/office/drawing/2014/main" id="{9ED31942-57B6-D6DC-12C6-E7DC3DA0F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5105400"/>
            <a:ext cx="1600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/>
              <a:t>Para-</a:t>
            </a:r>
          </a:p>
          <a:p>
            <a:r>
              <a:rPr lang="en-US" altLang="en-US" sz="2000" b="1"/>
              <a:t>Sympathetic</a:t>
            </a:r>
          </a:p>
          <a:p>
            <a:endParaRPr lang="en-US" altLang="en-US" sz="2000"/>
          </a:p>
        </p:txBody>
      </p:sp>
      <p:sp>
        <p:nvSpPr>
          <p:cNvPr id="40983" name="Rectangle 23">
            <a:extLst>
              <a:ext uri="{FF2B5EF4-FFF2-40B4-BE49-F238E27FC236}">
                <a16:creationId xmlns:a16="http://schemas.microsoft.com/office/drawing/2014/main" id="{DA7E618F-2777-B347-F141-CB69E0E35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434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>
                <a:hlinkClick r:id="rId2"/>
              </a:rPr>
              <a:t>Explore the brain and spinal cord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7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7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7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7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animBg="1" autoUpdateAnimBg="0"/>
      <p:bldP spid="367620" grpId="0" animBg="1" autoUpdateAnimBg="0"/>
      <p:bldP spid="367621" grpId="0" animBg="1" autoUpdateAnimBg="0"/>
      <p:bldP spid="367622" grpId="0" animBg="1" autoUpdateAnimBg="0"/>
      <p:bldP spid="367623" grpId="0" animBg="1" autoUpdateAnimBg="0"/>
      <p:bldP spid="367624" grpId="0" animBg="1" autoUpdateAnimBg="0"/>
      <p:bldP spid="367635" grpId="0" autoUpdateAnimBg="0"/>
      <p:bldP spid="367636" grpId="0" autoUpdateAnimBg="0"/>
      <p:bldP spid="367637" grpId="0" autoUpdateAnimBg="0"/>
      <p:bldP spid="367638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9002851A-CF0B-EC32-F713-0147668D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Rectangle 3">
            <a:extLst>
              <a:ext uri="{FF2B5EF4-FFF2-40B4-BE49-F238E27FC236}">
                <a16:creationId xmlns:a16="http://schemas.microsoft.com/office/drawing/2014/main" id="{B415F506-A08C-55CF-A4CD-06D96F973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CA" altLang="en-US" sz="4000" b="1">
                <a:solidFill>
                  <a:srgbClr val="FFFFFF"/>
                </a:solidFill>
                <a:hlinkClick r:id="rId3"/>
              </a:rPr>
              <a:t>Autonomic Nervous System</a:t>
            </a:r>
            <a:endParaRPr lang="en-CA" altLang="en-US" sz="4000" b="1">
              <a:solidFill>
                <a:srgbClr val="FFFFFF"/>
              </a:solidFill>
            </a:endParaRPr>
          </a:p>
        </p:txBody>
      </p:sp>
      <p:sp>
        <p:nvSpPr>
          <p:cNvPr id="240644" name="Oval 4">
            <a:extLst>
              <a:ext uri="{FF2B5EF4-FFF2-40B4-BE49-F238E27FC236}">
                <a16:creationId xmlns:a16="http://schemas.microsoft.com/office/drawing/2014/main" id="{61CCE959-099E-B27B-DD3E-2B70FE8B5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362200"/>
            <a:ext cx="1676400" cy="3581400"/>
          </a:xfrm>
          <a:prstGeom prst="ellips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>
              <a:solidFill>
                <a:srgbClr val="FF0066"/>
              </a:solidFill>
            </a:endParaRPr>
          </a:p>
        </p:txBody>
      </p:sp>
      <p:sp>
        <p:nvSpPr>
          <p:cNvPr id="240645" name="Text Box 5">
            <a:extLst>
              <a:ext uri="{FF2B5EF4-FFF2-40B4-BE49-F238E27FC236}">
                <a16:creationId xmlns:a16="http://schemas.microsoft.com/office/drawing/2014/main" id="{F78FBA21-8400-9927-6358-E1C6EB371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743200"/>
            <a:ext cx="1905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</a:rPr>
              <a:t>Sympathetic nervous system</a:t>
            </a:r>
          </a:p>
        </p:txBody>
      </p:sp>
      <p:sp>
        <p:nvSpPr>
          <p:cNvPr id="240646" name="Oval 6">
            <a:extLst>
              <a:ext uri="{FF2B5EF4-FFF2-40B4-BE49-F238E27FC236}">
                <a16:creationId xmlns:a16="http://schemas.microsoft.com/office/drawing/2014/main" id="{2958E37E-09AC-1353-87EC-2F8E35B92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14400"/>
            <a:ext cx="1295400" cy="990600"/>
          </a:xfrm>
          <a:prstGeom prst="ellips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0647" name="Oval 7">
            <a:extLst>
              <a:ext uri="{FF2B5EF4-FFF2-40B4-BE49-F238E27FC236}">
                <a16:creationId xmlns:a16="http://schemas.microsoft.com/office/drawing/2014/main" id="{57E9FBBF-594C-0EA9-5023-2CD6D50FE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943600"/>
            <a:ext cx="990600" cy="914400"/>
          </a:xfrm>
          <a:prstGeom prst="ellips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0648" name="Text Box 8">
            <a:extLst>
              <a:ext uri="{FF2B5EF4-FFF2-40B4-BE49-F238E27FC236}">
                <a16:creationId xmlns:a16="http://schemas.microsoft.com/office/drawing/2014/main" id="{D9E74BB7-2282-B91F-53B1-3337C1B4A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29200"/>
            <a:ext cx="24384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9900"/>
                </a:solidFill>
              </a:rPr>
              <a:t>Parasympathetic nervous system</a:t>
            </a:r>
          </a:p>
        </p:txBody>
      </p:sp>
      <p:sp>
        <p:nvSpPr>
          <p:cNvPr id="240649" name="Line 9">
            <a:extLst>
              <a:ext uri="{FF2B5EF4-FFF2-40B4-BE49-F238E27FC236}">
                <a16:creationId xmlns:a16="http://schemas.microsoft.com/office/drawing/2014/main" id="{62EFCBB0-93D8-29F3-2CFF-B1E6B0DECDBF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5867400"/>
            <a:ext cx="533400" cy="3048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0" name="Text Box 10">
            <a:extLst>
              <a:ext uri="{FF2B5EF4-FFF2-40B4-BE49-F238E27FC236}">
                <a16:creationId xmlns:a16="http://schemas.microsoft.com/office/drawing/2014/main" id="{298B121B-D524-2A4E-9C13-71F188ACF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"/>
            <a:ext cx="24384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9900"/>
                </a:solidFill>
              </a:rPr>
              <a:t>Parasympathetic nervous system</a:t>
            </a:r>
          </a:p>
        </p:txBody>
      </p:sp>
      <p:sp>
        <p:nvSpPr>
          <p:cNvPr id="240651" name="Line 11">
            <a:extLst>
              <a:ext uri="{FF2B5EF4-FFF2-40B4-BE49-F238E27FC236}">
                <a16:creationId xmlns:a16="http://schemas.microsoft.com/office/drawing/2014/main" id="{775AE78D-8752-EAD9-AD71-E3803C690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838200"/>
            <a:ext cx="533400" cy="3048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2" name="Oval 12">
            <a:extLst>
              <a:ext uri="{FF2B5EF4-FFF2-40B4-BE49-F238E27FC236}">
                <a16:creationId xmlns:a16="http://schemas.microsoft.com/office/drawing/2014/main" id="{FF40A941-5341-5261-9476-BE288774B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819400"/>
            <a:ext cx="762000" cy="457200"/>
          </a:xfrm>
          <a:prstGeom prst="ellips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0653" name="Oval 13">
            <a:extLst>
              <a:ext uri="{FF2B5EF4-FFF2-40B4-BE49-F238E27FC236}">
                <a16:creationId xmlns:a16="http://schemas.microsoft.com/office/drawing/2014/main" id="{18C3CF0A-794D-2DE7-F86E-712297F75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352800"/>
            <a:ext cx="1143000" cy="609600"/>
          </a:xfrm>
          <a:prstGeom prst="ellips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0654" name="Oval 14">
            <a:extLst>
              <a:ext uri="{FF2B5EF4-FFF2-40B4-BE49-F238E27FC236}">
                <a16:creationId xmlns:a16="http://schemas.microsoft.com/office/drawing/2014/main" id="{119A6413-5024-FCC7-E9CD-2A743AD47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352800"/>
            <a:ext cx="1143000" cy="6096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0655" name="Oval 15">
            <a:extLst>
              <a:ext uri="{FF2B5EF4-FFF2-40B4-BE49-F238E27FC236}">
                <a16:creationId xmlns:a16="http://schemas.microsoft.com/office/drawing/2014/main" id="{B0833CEA-2D5F-2AF5-D2A2-0144CBF2E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667000"/>
            <a:ext cx="1143000" cy="6096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0656" name="Oval 16">
            <a:extLst>
              <a:ext uri="{FF2B5EF4-FFF2-40B4-BE49-F238E27FC236}">
                <a16:creationId xmlns:a16="http://schemas.microsoft.com/office/drawing/2014/main" id="{BCB89EA2-AE36-7367-F307-B03F1DE8E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1143000" cy="609600"/>
          </a:xfrm>
          <a:prstGeom prst="ellips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0657" name="Oval 17">
            <a:extLst>
              <a:ext uri="{FF2B5EF4-FFF2-40B4-BE49-F238E27FC236}">
                <a16:creationId xmlns:a16="http://schemas.microsoft.com/office/drawing/2014/main" id="{10D2E162-1ECC-21D3-4FD5-3AAF5FB27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267200"/>
            <a:ext cx="1143000" cy="6096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4" grpId="0" animBg="1"/>
      <p:bldP spid="240645" grpId="0"/>
      <p:bldP spid="240646" grpId="0" animBg="1"/>
      <p:bldP spid="240647" grpId="0" animBg="1"/>
      <p:bldP spid="240648" grpId="0" animBg="1"/>
      <p:bldP spid="240650" grpId="0" animBg="1"/>
      <p:bldP spid="240652" grpId="0" animBg="1"/>
      <p:bldP spid="240653" grpId="0" animBg="1"/>
      <p:bldP spid="240654" grpId="0" animBg="1"/>
      <p:bldP spid="240655" grpId="0" animBg="1"/>
      <p:bldP spid="240656" grpId="0" animBg="1"/>
      <p:bldP spid="24065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6E262BF-D4ED-61EB-4F4A-79095CC7E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</p:spPr>
        <p:txBody>
          <a:bodyPr/>
          <a:lstStyle/>
          <a:p>
            <a:r>
              <a:rPr lang="en-US" altLang="en-US" sz="4800" b="1">
                <a:solidFill>
                  <a:srgbClr val="FFFFFF"/>
                </a:solidFill>
              </a:rPr>
              <a:t>Autonomic Nervous System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9AEEEB80-B7EC-3F9E-BB68-F4C32AE63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334000"/>
          </a:xfrm>
        </p:spPr>
        <p:txBody>
          <a:bodyPr/>
          <a:lstStyle/>
          <a:p>
            <a:r>
              <a:rPr lang="en-US" altLang="en-US" sz="2400" b="1">
                <a:solidFill>
                  <a:schemeClr val="accent2"/>
                </a:solidFill>
              </a:rPr>
              <a:t>Part of the Peripheral Nervous System (PNS) </a:t>
            </a:r>
          </a:p>
          <a:p>
            <a:r>
              <a:rPr lang="en-US" altLang="en-US" sz="2400" b="1">
                <a:solidFill>
                  <a:schemeClr val="accent2"/>
                </a:solidFill>
              </a:rPr>
              <a:t>Regulated without conscious control </a:t>
            </a:r>
          </a:p>
          <a:p>
            <a:r>
              <a:rPr lang="en-US" altLang="en-US" sz="2400" b="1">
                <a:solidFill>
                  <a:schemeClr val="accent2"/>
                </a:solidFill>
              </a:rPr>
              <a:t>Made of </a:t>
            </a:r>
            <a:r>
              <a:rPr lang="en-US" altLang="en-US" sz="2400" b="1">
                <a:solidFill>
                  <a:srgbClr val="FF0000"/>
                </a:solidFill>
              </a:rPr>
              <a:t>motor</a:t>
            </a:r>
            <a:r>
              <a:rPr lang="en-US" altLang="en-US" sz="2400" b="1">
                <a:solidFill>
                  <a:schemeClr val="accent2"/>
                </a:solidFill>
              </a:rPr>
              <a:t> nerves</a:t>
            </a:r>
          </a:p>
          <a:p>
            <a:r>
              <a:rPr lang="en-US" altLang="en-US" sz="2400" b="1">
                <a:solidFill>
                  <a:schemeClr val="accent2"/>
                </a:solidFill>
              </a:rPr>
              <a:t>2 types </a:t>
            </a:r>
          </a:p>
          <a:p>
            <a:pPr lvl="1"/>
            <a:r>
              <a:rPr lang="en-US" altLang="en-US" sz="2400" b="1">
                <a:solidFill>
                  <a:srgbClr val="FF0000"/>
                </a:solidFill>
              </a:rPr>
              <a:t>Sympathetic </a:t>
            </a:r>
            <a:r>
              <a:rPr lang="en-US" altLang="en-US" sz="2400" b="1">
                <a:solidFill>
                  <a:srgbClr val="0000FF"/>
                </a:solidFill>
              </a:rPr>
              <a:t>(preparing body for emergencies)</a:t>
            </a:r>
          </a:p>
          <a:p>
            <a:pPr lvl="1"/>
            <a:r>
              <a:rPr lang="en-US" altLang="en-US" sz="2400" b="1">
                <a:solidFill>
                  <a:srgbClr val="FF0000"/>
                </a:solidFill>
              </a:rPr>
              <a:t>Parasympathetic </a:t>
            </a:r>
            <a:r>
              <a:rPr lang="en-US" altLang="en-US" sz="2400" b="1">
                <a:solidFill>
                  <a:srgbClr val="0000FF"/>
                </a:solidFill>
              </a:rPr>
              <a:t>(bringing body back to normal)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0F06A5ED-9F96-868E-82FF-814F4FFDE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4486275"/>
            <a:ext cx="83216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/>
              <a:t>Use this info from the following site to answer </a:t>
            </a:r>
          </a:p>
          <a:p>
            <a:r>
              <a:rPr lang="en-US" altLang="en-US" sz="2800" b="1"/>
              <a:t>the questions on the ANS:</a:t>
            </a:r>
          </a:p>
          <a:p>
            <a:r>
              <a:rPr lang="en-US" altLang="en-US" b="1">
                <a:hlinkClick r:id="rId2"/>
              </a:rPr>
              <a:t>http://faculty.washington.edu/chudler/auto.html</a:t>
            </a:r>
            <a:endParaRPr lang="en-US" altLang="en-US" b="1"/>
          </a:p>
          <a:p>
            <a:endParaRPr lang="en-US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D21CE66-B6E1-E9C4-F6DA-48CC0F74C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124200"/>
            <a:ext cx="30480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FFFF"/>
                </a:solidFill>
              </a:rPr>
              <a:t>Peristalsis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A540D6C-EC29-7251-FD35-1D6D96FF0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81200"/>
            <a:ext cx="30480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FFFF"/>
                </a:solidFill>
              </a:rPr>
              <a:t>Heartrate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243FB583-6B88-B102-AB97-E16C6A0B5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"/>
            <a:ext cx="36576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FFFF"/>
                </a:solidFill>
              </a:rPr>
              <a:t>Sympathetic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D388C7CC-8EB1-FCBC-23D1-2A540D97B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267200"/>
            <a:ext cx="30480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FFFF"/>
                </a:solidFill>
              </a:rPr>
              <a:t>Glycogen to </a:t>
            </a:r>
          </a:p>
          <a:p>
            <a:pPr algn="ctr"/>
            <a:r>
              <a:rPr lang="en-US" altLang="en-US" sz="2800" b="1">
                <a:solidFill>
                  <a:srgbClr val="FFFFFF"/>
                </a:solidFill>
              </a:rPr>
              <a:t>glucose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B1BC2DA2-7103-E239-6612-43027E87A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10200"/>
            <a:ext cx="30480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FFFF"/>
                </a:solidFill>
              </a:rPr>
              <a:t>Dilates pupils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78940BA2-1A09-9CAF-C7F0-192EF002C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124200"/>
            <a:ext cx="3048000" cy="990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40" name="Rectangle 8">
            <a:extLst>
              <a:ext uri="{FF2B5EF4-FFF2-40B4-BE49-F238E27FC236}">
                <a16:creationId xmlns:a16="http://schemas.microsoft.com/office/drawing/2014/main" id="{C76A7DEA-267A-FC96-4858-F4EB0FBE8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981200"/>
            <a:ext cx="3048000" cy="990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41" name="Rectangle 9">
            <a:extLst>
              <a:ext uri="{FF2B5EF4-FFF2-40B4-BE49-F238E27FC236}">
                <a16:creationId xmlns:a16="http://schemas.microsoft.com/office/drawing/2014/main" id="{DC33CA96-C403-F602-9914-BDF6188CC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57200"/>
            <a:ext cx="4267200" cy="990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FFFF"/>
                </a:solidFill>
              </a:rPr>
              <a:t>Parasympathetic</a:t>
            </a:r>
          </a:p>
        </p:txBody>
      </p:sp>
      <p:sp>
        <p:nvSpPr>
          <p:cNvPr id="44042" name="Rectangle 10">
            <a:extLst>
              <a:ext uri="{FF2B5EF4-FFF2-40B4-BE49-F238E27FC236}">
                <a16:creationId xmlns:a16="http://schemas.microsoft.com/office/drawing/2014/main" id="{0DBA40B1-4E38-4FB2-6692-1CD261A14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267200"/>
            <a:ext cx="3048000" cy="990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43" name="Rectangle 11">
            <a:extLst>
              <a:ext uri="{FF2B5EF4-FFF2-40B4-BE49-F238E27FC236}">
                <a16:creationId xmlns:a16="http://schemas.microsoft.com/office/drawing/2014/main" id="{A278FE21-6420-BE6E-6A7C-1DBCC8F5E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410200"/>
            <a:ext cx="3048000" cy="990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44" name="Line 12">
            <a:extLst>
              <a:ext uri="{FF2B5EF4-FFF2-40B4-BE49-F238E27FC236}">
                <a16:creationId xmlns:a16="http://schemas.microsoft.com/office/drawing/2014/main" id="{DDC120FF-D27D-E6CC-1391-7E74FDF014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2209800"/>
            <a:ext cx="0" cy="609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3">
            <a:extLst>
              <a:ext uri="{FF2B5EF4-FFF2-40B4-BE49-F238E27FC236}">
                <a16:creationId xmlns:a16="http://schemas.microsoft.com/office/drawing/2014/main" id="{0DA93ADD-C3C6-2DC5-13C4-CC06D202A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276600"/>
            <a:ext cx="0" cy="685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14">
            <a:extLst>
              <a:ext uri="{FF2B5EF4-FFF2-40B4-BE49-F238E27FC236}">
                <a16:creationId xmlns:a16="http://schemas.microsoft.com/office/drawing/2014/main" id="{29C195F0-DED1-575B-6135-1A5954CBE7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419600"/>
            <a:ext cx="0" cy="685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27" name="Line 15">
            <a:extLst>
              <a:ext uri="{FF2B5EF4-FFF2-40B4-BE49-F238E27FC236}">
                <a16:creationId xmlns:a16="http://schemas.microsoft.com/office/drawing/2014/main" id="{50637A8B-F327-82CC-AFAC-4F9CA0FBA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133600"/>
            <a:ext cx="0" cy="685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28" name="Line 16">
            <a:extLst>
              <a:ext uri="{FF2B5EF4-FFF2-40B4-BE49-F238E27FC236}">
                <a16:creationId xmlns:a16="http://schemas.microsoft.com/office/drawing/2014/main" id="{2E842F4E-D4E6-2051-709A-BBC6F82857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3276600"/>
            <a:ext cx="0" cy="685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29" name="WordArt 17">
            <a:extLst>
              <a:ext uri="{FF2B5EF4-FFF2-40B4-BE49-F238E27FC236}">
                <a16:creationId xmlns:a16="http://schemas.microsoft.com/office/drawing/2014/main" id="{A2366121-1774-D812-F888-5DB5792DA8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57900" y="2247900"/>
            <a:ext cx="18002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heartrate</a:t>
            </a:r>
          </a:p>
        </p:txBody>
      </p:sp>
      <p:sp>
        <p:nvSpPr>
          <p:cNvPr id="243730" name="WordArt 18">
            <a:extLst>
              <a:ext uri="{FF2B5EF4-FFF2-40B4-BE49-F238E27FC236}">
                <a16:creationId xmlns:a16="http://schemas.microsoft.com/office/drawing/2014/main" id="{6C5594AC-738D-9811-78F3-39ED2565EB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3390900"/>
            <a:ext cx="18002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peristalsis</a:t>
            </a:r>
          </a:p>
        </p:txBody>
      </p:sp>
      <p:sp>
        <p:nvSpPr>
          <p:cNvPr id="243731" name="Line 19">
            <a:extLst>
              <a:ext uri="{FF2B5EF4-FFF2-40B4-BE49-F238E27FC236}">
                <a16:creationId xmlns:a16="http://schemas.microsoft.com/office/drawing/2014/main" id="{766BEE3D-FE28-A319-9B51-C495E0DDFD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4419600"/>
            <a:ext cx="0" cy="685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32" name="WordArt 20">
            <a:extLst>
              <a:ext uri="{FF2B5EF4-FFF2-40B4-BE49-F238E27FC236}">
                <a16:creationId xmlns:a16="http://schemas.microsoft.com/office/drawing/2014/main" id="{5280C310-623E-E854-4849-5B8A295143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67400" y="4267200"/>
            <a:ext cx="214312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glucose to </a:t>
            </a:r>
          </a:p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glycogen</a:t>
            </a:r>
          </a:p>
        </p:txBody>
      </p:sp>
      <p:sp>
        <p:nvSpPr>
          <p:cNvPr id="243733" name="WordArt 21">
            <a:extLst>
              <a:ext uri="{FF2B5EF4-FFF2-40B4-BE49-F238E27FC236}">
                <a16:creationId xmlns:a16="http://schemas.microsoft.com/office/drawing/2014/main" id="{9013BA0E-60C0-68C6-BD82-BCB9A42F3C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38800" y="5334000"/>
            <a:ext cx="19621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constricts</a:t>
            </a:r>
          </a:p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pupils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BC2141D-2C61-CC7F-E1D9-6CDE879F95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0000FF"/>
          </a:solidFill>
        </p:spPr>
        <p:txBody>
          <a:bodyPr/>
          <a:lstStyle/>
          <a:p>
            <a:r>
              <a:rPr lang="en-US" altLang="en-US" sz="6600" b="1">
                <a:solidFill>
                  <a:srgbClr val="FFFFFF"/>
                </a:solidFill>
              </a:rPr>
              <a:t>Neuron</a:t>
            </a:r>
            <a:endParaRPr lang="en-US" altLang="en-US"/>
          </a:p>
        </p:txBody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4BF68E2C-D61F-1649-780D-00DD37CD9F9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6482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b="1" u="sng" dirty="0"/>
              <a:t>Resting Neuron</a:t>
            </a:r>
          </a:p>
          <a:p>
            <a:pPr>
              <a:lnSpc>
                <a:spcPct val="90000"/>
              </a:lnSpc>
            </a:pPr>
            <a:r>
              <a:rPr lang="en-US" altLang="en-US" sz="2400" b="1" u="sng" dirty="0">
                <a:solidFill>
                  <a:schemeClr val="hlink"/>
                </a:solidFill>
              </a:rPr>
              <a:t>Said to be at resting potential</a:t>
            </a:r>
            <a:r>
              <a:rPr lang="en-US" altLang="en-US" sz="2400" b="1" dirty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Approx -65 to -80 mV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Active Transport pump</a:t>
            </a:r>
            <a:r>
              <a:rPr lang="en-US" altLang="en-US" sz="2400" b="1" dirty="0"/>
              <a:t> pushes… </a:t>
            </a:r>
            <a:r>
              <a:rPr lang="en-US" altLang="en-US" sz="2400" b="1" dirty="0">
                <a:solidFill>
                  <a:schemeClr val="hlink"/>
                </a:solidFill>
              </a:rPr>
              <a:t>3Na</a:t>
            </a:r>
            <a:r>
              <a:rPr lang="en-US" altLang="en-US" sz="2400" b="1" baseline="30000" dirty="0">
                <a:solidFill>
                  <a:schemeClr val="hlink"/>
                </a:solidFill>
              </a:rPr>
              <a:t>+</a:t>
            </a:r>
            <a:r>
              <a:rPr lang="en-US" altLang="en-US" sz="2400" b="1" dirty="0">
                <a:solidFill>
                  <a:schemeClr val="hlink"/>
                </a:solidFill>
              </a:rPr>
              <a:t> out for every 2K</a:t>
            </a:r>
            <a:r>
              <a:rPr lang="en-US" altLang="en-US" sz="2400" b="1" baseline="30000" dirty="0">
                <a:solidFill>
                  <a:schemeClr val="hlink"/>
                </a:solidFill>
              </a:rPr>
              <a:t>+</a:t>
            </a:r>
            <a:r>
              <a:rPr lang="en-US" altLang="en-US" sz="2400" b="1" dirty="0">
                <a:solidFill>
                  <a:schemeClr val="hlink"/>
                </a:solidFill>
              </a:rPr>
              <a:t> in</a:t>
            </a:r>
            <a:endParaRPr lang="en-US" altLang="en-US" sz="2400" b="1" dirty="0"/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ATP (energy) needed for this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Membrane said to be polarized because…</a:t>
            </a:r>
            <a:r>
              <a:rPr lang="en-US" altLang="en-US" sz="2400" b="1" dirty="0">
                <a:solidFill>
                  <a:schemeClr val="hlink"/>
                </a:solidFill>
              </a:rPr>
              <a:t>outside more positive because there is more positive ions (Na &amp; K) outside the neuron than inside 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tx2"/>
                </a:solidFill>
              </a:rPr>
              <a:t>polarized because inside and outside are opposite charges</a:t>
            </a:r>
          </a:p>
        </p:txBody>
      </p:sp>
      <p:sp>
        <p:nvSpPr>
          <p:cNvPr id="233476" name="Rectangle 4">
            <a:extLst>
              <a:ext uri="{FF2B5EF4-FFF2-40B4-BE49-F238E27FC236}">
                <a16:creationId xmlns:a16="http://schemas.microsoft.com/office/drawing/2014/main" id="{D2675A7B-0D53-2C1C-8DE1-F50456F95A7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914400"/>
            <a:ext cx="45720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b="1" u="sng" dirty="0"/>
              <a:t>Excited Neuron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Said to be at </a:t>
            </a:r>
            <a:r>
              <a:rPr lang="en-US" altLang="en-US" sz="2400" b="1" u="sng" dirty="0">
                <a:solidFill>
                  <a:schemeClr val="hlink"/>
                </a:solidFill>
              </a:rPr>
              <a:t>action potential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Approx  +40 mV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Na</a:t>
            </a:r>
            <a:r>
              <a:rPr lang="en-US" altLang="en-US" sz="2400" b="1" baseline="30000" dirty="0">
                <a:solidFill>
                  <a:srgbClr val="0000FF"/>
                </a:solidFill>
              </a:rPr>
              <a:t>+</a:t>
            </a:r>
            <a:r>
              <a:rPr lang="en-US" altLang="en-US" sz="2400" b="1" dirty="0">
                <a:solidFill>
                  <a:srgbClr val="0000FF"/>
                </a:solidFill>
              </a:rPr>
              <a:t>/K</a:t>
            </a:r>
            <a:r>
              <a:rPr lang="en-US" altLang="en-US" sz="2400" b="1" baseline="30000" dirty="0">
                <a:solidFill>
                  <a:srgbClr val="0000FF"/>
                </a:solidFill>
              </a:rPr>
              <a:t>+</a:t>
            </a:r>
            <a:r>
              <a:rPr lang="en-US" altLang="en-US" sz="2400" b="1" dirty="0">
                <a:solidFill>
                  <a:srgbClr val="0000FF"/>
                </a:solidFill>
              </a:rPr>
              <a:t> pump still active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Na</a:t>
            </a:r>
            <a:r>
              <a:rPr lang="en-US" altLang="en-US" sz="2400" b="1" baseline="30000" dirty="0"/>
              <a:t>+</a:t>
            </a:r>
            <a:r>
              <a:rPr lang="en-US" altLang="en-US" sz="2400" b="1" dirty="0"/>
              <a:t> move in by </a:t>
            </a:r>
            <a:r>
              <a:rPr lang="en-US" altLang="en-US" sz="2400" b="1" dirty="0">
                <a:solidFill>
                  <a:srgbClr val="FF0000"/>
                </a:solidFill>
              </a:rPr>
              <a:t>diffusion</a:t>
            </a:r>
            <a:r>
              <a:rPr lang="en-US" altLang="en-US" sz="2400" b="1" dirty="0"/>
              <a:t> (Na</a:t>
            </a:r>
            <a:r>
              <a:rPr lang="en-US" altLang="en-US" sz="2400" b="1" baseline="30000" dirty="0"/>
              <a:t>+</a:t>
            </a:r>
            <a:r>
              <a:rPr lang="en-US" altLang="en-US" sz="2400" b="1" dirty="0"/>
              <a:t> gates open, K</a:t>
            </a:r>
            <a:r>
              <a:rPr lang="en-US" altLang="en-US" sz="2400" b="1" baseline="30000" dirty="0"/>
              <a:t>+</a:t>
            </a:r>
            <a:r>
              <a:rPr lang="en-US" altLang="en-US" sz="2400" b="1" dirty="0"/>
              <a:t> gates close during depolarization - then </a:t>
            </a:r>
            <a:r>
              <a:rPr lang="en-US" altLang="en-US" sz="2400" b="1" dirty="0">
                <a:solidFill>
                  <a:srgbClr val="FF0000"/>
                </a:solidFill>
              </a:rPr>
              <a:t>opposite</a:t>
            </a:r>
            <a:r>
              <a:rPr lang="en-US" altLang="en-US" sz="2400" b="1" dirty="0"/>
              <a:t> when at +40mV)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K</a:t>
            </a:r>
            <a:r>
              <a:rPr lang="en-US" altLang="en-US" sz="2400" b="1" baseline="30000" dirty="0"/>
              <a:t>+</a:t>
            </a:r>
            <a:r>
              <a:rPr lang="en-US" altLang="en-US" sz="2400" b="1" dirty="0"/>
              <a:t> gates open (when membrane is at -50mV, but with a </a:t>
            </a:r>
            <a:r>
              <a:rPr lang="en-US" altLang="en-US" sz="2400" b="1" dirty="0">
                <a:solidFill>
                  <a:srgbClr val="FF0000"/>
                </a:solidFill>
              </a:rPr>
              <a:t>delay</a:t>
            </a:r>
            <a:r>
              <a:rPr lang="en-US" altLang="en-US" sz="2400" b="1" dirty="0"/>
              <a:t> – so when Na</a:t>
            </a:r>
            <a:r>
              <a:rPr lang="en-US" altLang="en-US" sz="2400" b="1" baseline="30000" dirty="0"/>
              <a:t>+</a:t>
            </a:r>
            <a:r>
              <a:rPr lang="en-US" altLang="en-US" sz="2400" b="1" dirty="0"/>
              <a:t> gates close), ions move out during repolarization 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outside more negative than in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Many Action Potentials = nerve impulse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3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3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3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3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3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3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3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3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3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3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3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3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 autoUpdateAnimBg="0"/>
      <p:bldP spid="23347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5" name="WordArt 5">
            <a:hlinkClick r:id="rId2"/>
            <a:extLst>
              <a:ext uri="{FF2B5EF4-FFF2-40B4-BE49-F238E27FC236}">
                <a16:creationId xmlns:a16="http://schemas.microsoft.com/office/drawing/2014/main" id="{B4A85FC6-28C0-D97A-9FF2-E56EDF027F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1828800"/>
            <a:ext cx="6248400" cy="2514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8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THE ACTION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686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FFB5A7E8-1434-17CD-9C8C-06E7C7667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7">
            <a:extLst>
              <a:ext uri="{FF2B5EF4-FFF2-40B4-BE49-F238E27FC236}">
                <a16:creationId xmlns:a16="http://schemas.microsoft.com/office/drawing/2014/main" id="{52CE00D6-0531-E251-A1D1-C85879BD8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FFFF"/>
                </a:solidFill>
                <a:hlinkClick r:id="rId3"/>
              </a:rPr>
              <a:t>Basic Neural Processes</a:t>
            </a:r>
            <a:endParaRPr lang="en-CA" altLang="en-US" sz="4400" b="1">
              <a:solidFill>
                <a:srgbClr val="FFFFFF"/>
              </a:solidFill>
            </a:endParaRPr>
          </a:p>
        </p:txBody>
      </p:sp>
      <p:sp>
        <p:nvSpPr>
          <p:cNvPr id="13322" name="WordArt 10">
            <a:extLst>
              <a:ext uri="{FF2B5EF4-FFF2-40B4-BE49-F238E27FC236}">
                <a16:creationId xmlns:a16="http://schemas.microsoft.com/office/drawing/2014/main" id="{53110904-6EC0-B36C-1E4E-5E785CFE7E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5181600"/>
            <a:ext cx="2505075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 panose="020B0A04020102020204" pitchFamily="34" charset="0"/>
              </a:rPr>
              <a:t>Inside of neuron</a:t>
            </a:r>
          </a:p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 panose="020B0A04020102020204" pitchFamily="34" charset="0"/>
              </a:rPr>
              <a:t>more negative</a:t>
            </a:r>
          </a:p>
        </p:txBody>
      </p:sp>
      <p:sp>
        <p:nvSpPr>
          <p:cNvPr id="13318" name="AutoShape 6">
            <a:extLst>
              <a:ext uri="{FF2B5EF4-FFF2-40B4-BE49-F238E27FC236}">
                <a16:creationId xmlns:a16="http://schemas.microsoft.com/office/drawing/2014/main" id="{8B74113C-72B6-A459-1196-1516D275FB8E}"/>
              </a:ext>
            </a:extLst>
          </p:cNvPr>
          <p:cNvSpPr>
            <a:spLocks noChangeArrowheads="1"/>
          </p:cNvSpPr>
          <p:nvPr/>
        </p:nvSpPr>
        <p:spPr bwMode="auto">
          <a:xfrm rot="3543069">
            <a:off x="-457200" y="1828800"/>
            <a:ext cx="3733800" cy="1295400"/>
          </a:xfrm>
          <a:prstGeom prst="rightArrow">
            <a:avLst>
              <a:gd name="adj1" fmla="val 50000"/>
              <a:gd name="adj2" fmla="val 72059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FFFF"/>
                </a:solidFill>
              </a:rPr>
              <a:t>Membrane polarized</a:t>
            </a:r>
            <a:endParaRPr lang="en-CA" altLang="en-US" sz="2800" b="1">
              <a:solidFill>
                <a:srgbClr val="FFFFFF"/>
              </a:solidFill>
            </a:endParaRPr>
          </a:p>
        </p:txBody>
      </p:sp>
      <p:sp>
        <p:nvSpPr>
          <p:cNvPr id="13321" name="WordArt 9">
            <a:extLst>
              <a:ext uri="{FF2B5EF4-FFF2-40B4-BE49-F238E27FC236}">
                <a16:creationId xmlns:a16="http://schemas.microsoft.com/office/drawing/2014/main" id="{F0F9F89A-CF39-64A8-2880-71C0E53E17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3810000"/>
            <a:ext cx="2505075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 panose="020B0A04020102020204" pitchFamily="34" charset="0"/>
              </a:rPr>
              <a:t>Outside of neuron</a:t>
            </a:r>
          </a:p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 panose="020B0A04020102020204" pitchFamily="34" charset="0"/>
              </a:rPr>
              <a:t>more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DF5421AA-E804-C5FC-E163-92C2AB7DB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Oval 3">
            <a:extLst>
              <a:ext uri="{FF2B5EF4-FFF2-40B4-BE49-F238E27FC236}">
                <a16:creationId xmlns:a16="http://schemas.microsoft.com/office/drawing/2014/main" id="{9D73598B-697D-24AA-866C-F25ED969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895600"/>
            <a:ext cx="2133600" cy="28956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5B921645-6C3F-2B51-B371-5466BBC1B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7200" b="1">
                <a:solidFill>
                  <a:srgbClr val="FFFFFF"/>
                </a:solidFill>
              </a:rPr>
              <a:t>Resting Potential</a:t>
            </a:r>
            <a:endParaRPr lang="en-CA" altLang="en-US" sz="7200" b="1">
              <a:solidFill>
                <a:srgbClr val="FFFFFF"/>
              </a:solidFill>
            </a:endParaRPr>
          </a:p>
        </p:txBody>
      </p:sp>
      <p:sp>
        <p:nvSpPr>
          <p:cNvPr id="14342" name="WordArt 6">
            <a:extLst>
              <a:ext uri="{FF2B5EF4-FFF2-40B4-BE49-F238E27FC236}">
                <a16:creationId xmlns:a16="http://schemas.microsoft.com/office/drawing/2014/main" id="{A754F6EA-70D0-E2B7-B2FB-6314988B73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5943600"/>
            <a:ext cx="25812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(inside the cell)</a:t>
            </a:r>
          </a:p>
        </p:txBody>
      </p:sp>
      <p:sp>
        <p:nvSpPr>
          <p:cNvPr id="14343" name="WordArt 7">
            <a:extLst>
              <a:ext uri="{FF2B5EF4-FFF2-40B4-BE49-F238E27FC236}">
                <a16:creationId xmlns:a16="http://schemas.microsoft.com/office/drawing/2014/main" id="{384E2F82-3CB2-585F-D572-DCEFAEE982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600200"/>
            <a:ext cx="25812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(outside the cell)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37F6B421-8E92-97EF-459D-A7A6C6724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029200"/>
            <a:ext cx="4495800" cy="11890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/>
              <a:t>3 Na</a:t>
            </a:r>
            <a:r>
              <a:rPr lang="en-US" altLang="en-US" sz="4400" baseline="30000"/>
              <a:t>+</a:t>
            </a:r>
            <a:r>
              <a:rPr lang="en-US" altLang="en-US" sz="4400"/>
              <a:t> out : 2 K</a:t>
            </a:r>
            <a:r>
              <a:rPr lang="en-US" altLang="en-US" sz="4400" baseline="30000"/>
              <a:t>+</a:t>
            </a:r>
            <a:r>
              <a:rPr lang="en-US" altLang="en-US" sz="4400"/>
              <a:t> in </a:t>
            </a:r>
            <a:r>
              <a:rPr lang="en-US" altLang="en-US" sz="2800"/>
              <a:t>– this requires energy (ATP)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EB7222A-33CB-E711-922F-0C009C036A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V="1">
            <a:off x="685800" y="0"/>
            <a:ext cx="7772400" cy="74613"/>
          </a:xfrm>
        </p:spPr>
        <p:txBody>
          <a:bodyPr/>
          <a:lstStyle/>
          <a:p>
            <a:endParaRPr lang="en-CA" altLang="en-US" dirty="0"/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AD106CF0-0F9F-E1BE-789E-DEEACDFCE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Rectangle 4">
            <a:extLst>
              <a:ext uri="{FF2B5EF4-FFF2-40B4-BE49-F238E27FC236}">
                <a16:creationId xmlns:a16="http://schemas.microsoft.com/office/drawing/2014/main" id="{8C3AA23F-CE00-ED18-6852-A630E3880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124200"/>
            <a:ext cx="2133600" cy="1295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FFFFFF"/>
                </a:solidFill>
              </a:rPr>
              <a:t>3:2 Ratio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0B3BDB03-3EBB-DEB0-4E96-7A96E8F6C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726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b="1" dirty="0">
                <a:solidFill>
                  <a:srgbClr val="FFFFFF"/>
                </a:solidFill>
              </a:rPr>
              <a:t>Sodium/potassium Pump</a:t>
            </a:r>
            <a:endParaRPr lang="en-CA" altLang="en-US" sz="2800" b="1" dirty="0">
              <a:solidFill>
                <a:srgbClr val="FFFFFF"/>
              </a:solidFill>
            </a:endParaRPr>
          </a:p>
        </p:txBody>
      </p:sp>
      <p:sp>
        <p:nvSpPr>
          <p:cNvPr id="12294" name="WordArt 6">
            <a:extLst>
              <a:ext uri="{FF2B5EF4-FFF2-40B4-BE49-F238E27FC236}">
                <a16:creationId xmlns:a16="http://schemas.microsoft.com/office/drawing/2014/main" id="{9D845171-5B13-9DC2-2CEF-5836915A8E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1371600"/>
            <a:ext cx="22002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 panose="020B0A04020102020204" pitchFamily="34" charset="0"/>
              </a:rPr>
              <a:t>3 Na ions out</a:t>
            </a:r>
          </a:p>
        </p:txBody>
      </p:sp>
      <p:sp>
        <p:nvSpPr>
          <p:cNvPr id="12295" name="WordArt 7">
            <a:extLst>
              <a:ext uri="{FF2B5EF4-FFF2-40B4-BE49-F238E27FC236}">
                <a16:creationId xmlns:a16="http://schemas.microsoft.com/office/drawing/2014/main" id="{2234BA20-1BFF-9D67-5DC5-F7305A812A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72350" y="3429000"/>
            <a:ext cx="177165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 panose="020B0A04020102020204" pitchFamily="34" charset="0"/>
              </a:rPr>
              <a:t>2 K ions in</a:t>
            </a:r>
          </a:p>
        </p:txBody>
      </p:sp>
      <p:sp>
        <p:nvSpPr>
          <p:cNvPr id="12296" name="Text Box 9">
            <a:extLst>
              <a:ext uri="{FF2B5EF4-FFF2-40B4-BE49-F238E27FC236}">
                <a16:creationId xmlns:a16="http://schemas.microsoft.com/office/drawing/2014/main" id="{CCCDD862-D16A-CBC7-3CAA-21373EA0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196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FB9E0628-EDE1-8E15-A4E4-072F0144A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0"/>
            <a:ext cx="7924800" cy="1225550"/>
          </a:xfrm>
          <a:prstGeom prst="rect">
            <a:avLst/>
          </a:prstGeom>
          <a:solidFill>
            <a:srgbClr val="33CC33"/>
          </a:solidFill>
          <a:ln w="38100">
            <a:solidFill>
              <a:srgbClr val="99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Sodium and potassium pumps and channels are active only at each NODE OF RANVIER. This is where the axon can actually exchange ions with the extra cellular fluid.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0BF4C39C-1226-DA2C-990C-340208EFD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00200"/>
            <a:ext cx="3124200" cy="82232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Na-K pump requires ATP.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717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CCECFF"/>
      </a:lt1>
      <a:dk2>
        <a:srgbClr val="000000"/>
      </a:dk2>
      <a:lt2>
        <a:srgbClr val="808080"/>
      </a:lt2>
      <a:accent1>
        <a:srgbClr val="FF99FF"/>
      </a:accent1>
      <a:accent2>
        <a:srgbClr val="3333CC"/>
      </a:accent2>
      <a:accent3>
        <a:srgbClr val="E2F4FF"/>
      </a:accent3>
      <a:accent4>
        <a:srgbClr val="000000"/>
      </a:accent4>
      <a:accent5>
        <a:srgbClr val="FFCAFF"/>
      </a:accent5>
      <a:accent6>
        <a:srgbClr val="2D2DB9"/>
      </a:accent6>
      <a:hlink>
        <a:srgbClr val="FF000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CCFFCC"/>
    </a:lt1>
    <a:dk2>
      <a:srgbClr val="000000"/>
    </a:dk2>
    <a:lt2>
      <a:srgbClr val="808080"/>
    </a:lt2>
    <a:accent1>
      <a:srgbClr val="FF99FF"/>
    </a:accent1>
    <a:accent2>
      <a:srgbClr val="3333CC"/>
    </a:accent2>
    <a:accent3>
      <a:srgbClr val="E2FFE2"/>
    </a:accent3>
    <a:accent4>
      <a:srgbClr val="000000"/>
    </a:accent4>
    <a:accent5>
      <a:srgbClr val="FFCAFF"/>
    </a:accent5>
    <a:accent6>
      <a:srgbClr val="2D2DB9"/>
    </a:accent6>
    <a:hlink>
      <a:srgbClr val="FF00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4402</TotalTime>
  <Words>1755</Words>
  <Application>Microsoft Office PowerPoint</Application>
  <PresentationFormat>On-screen Show (4:3)</PresentationFormat>
  <Paragraphs>314</Paragraphs>
  <Slides>46</Slides>
  <Notes>0</Notes>
  <HiddenSlides>5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Arial Black</vt:lpstr>
      <vt:lpstr>Impact</vt:lpstr>
      <vt:lpstr>Times New Roman</vt:lpstr>
      <vt:lpstr>Default Design</vt:lpstr>
      <vt:lpstr>Photo Editor Photo</vt:lpstr>
      <vt:lpstr>PowerPoint Presentation</vt:lpstr>
      <vt:lpstr>Neural Circuits Include...</vt:lpstr>
      <vt:lpstr>PowerPoint Presentation</vt:lpstr>
      <vt:lpstr>PowerPoint Presentation</vt:lpstr>
      <vt:lpstr>Neuron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Impulse Transmission along Nerves</vt:lpstr>
      <vt:lpstr>Summary cont’d.</vt:lpstr>
      <vt:lpstr>Summary cont’d.</vt:lpstr>
      <vt:lpstr>PowerPoint Presentation</vt:lpstr>
      <vt:lpstr>Nerve Transmission</vt:lpstr>
      <vt:lpstr>The Synapse</vt:lpstr>
      <vt:lpstr>PowerPoint Presentation</vt:lpstr>
      <vt:lpstr>PowerPoint Presentation</vt:lpstr>
      <vt:lpstr>Synaptic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Summation / Integration</vt:lpstr>
      <vt:lpstr>Integration</vt:lpstr>
      <vt:lpstr>PowerPoint Presentation</vt:lpstr>
      <vt:lpstr>PowerPoint Presentation</vt:lpstr>
      <vt:lpstr>PowerPoint Presentation</vt:lpstr>
      <vt:lpstr>Neurotransmitter Videos</vt:lpstr>
      <vt:lpstr>Neurotransmitters</vt:lpstr>
      <vt:lpstr>PowerPoint Presentation</vt:lpstr>
      <vt:lpstr>PowerPoint Presentation</vt:lpstr>
      <vt:lpstr>FYI: Depression and Serotonin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Autonomic Nervous System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</dc:title>
  <cp:lastModifiedBy>Wayde Putnam FHS</cp:lastModifiedBy>
  <cp:revision>158</cp:revision>
  <cp:lastPrinted>2023-02-02T17:18:55Z</cp:lastPrinted>
  <dcterms:created xsi:type="dcterms:W3CDTF">2001-11-15T14:34:17Z</dcterms:created>
  <dcterms:modified xsi:type="dcterms:W3CDTF">2023-02-08T16:58:12Z</dcterms:modified>
</cp:coreProperties>
</file>