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6" r:id="rId2"/>
    <p:sldId id="417" r:id="rId3"/>
    <p:sldId id="277" r:id="rId4"/>
    <p:sldId id="298" r:id="rId5"/>
    <p:sldId id="264" r:id="rId6"/>
    <p:sldId id="297" r:id="rId7"/>
    <p:sldId id="280" r:id="rId8"/>
    <p:sldId id="299" r:id="rId9"/>
    <p:sldId id="293" r:id="rId10"/>
    <p:sldId id="291" r:id="rId11"/>
    <p:sldId id="262" r:id="rId12"/>
    <p:sldId id="294" r:id="rId13"/>
    <p:sldId id="300" r:id="rId14"/>
    <p:sldId id="270" r:id="rId15"/>
    <p:sldId id="322" r:id="rId16"/>
    <p:sldId id="301" r:id="rId17"/>
    <p:sldId id="328" r:id="rId18"/>
    <p:sldId id="425" r:id="rId19"/>
    <p:sldId id="284" r:id="rId20"/>
    <p:sldId id="292" r:id="rId21"/>
    <p:sldId id="258" r:id="rId22"/>
    <p:sldId id="302" r:id="rId23"/>
    <p:sldId id="266" r:id="rId24"/>
    <p:sldId id="33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008000"/>
    <a:srgbClr val="FFFF00"/>
    <a:srgbClr val="66FF33"/>
    <a:srgbClr val="0000FF"/>
    <a:srgbClr val="FFFFFF"/>
    <a:srgbClr val="FF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E256DE3-3184-1FBD-F6CA-8776410E3A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9BF838-1DC4-2F5C-6F26-AB9C4034BE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927CF67-4D6A-D8FA-955B-91C73A4E3C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43D289A-B2A8-4F79-6038-579790074E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E2E8FB-A4D9-4BEB-8348-B8B61310D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A9C768E3-5087-E177-0A1A-2FA66CA2CE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5B7C5DCF-4154-C65D-50EB-1E01521C8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DF79E9-CA74-B45F-4B44-CFB7753B29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E2AB546E-CC91-C64E-A78D-EBBA1DB719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297990" name="Rectangle 6">
            <a:extLst>
              <a:ext uri="{FF2B5EF4-FFF2-40B4-BE49-F238E27FC236}">
                <a16:creationId xmlns:a16="http://schemas.microsoft.com/office/drawing/2014/main" id="{7D1B4FFB-FA86-FD34-E4A0-5ADB048742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991" name="Rectangle 7">
            <a:extLst>
              <a:ext uri="{FF2B5EF4-FFF2-40B4-BE49-F238E27FC236}">
                <a16:creationId xmlns:a16="http://schemas.microsoft.com/office/drawing/2014/main" id="{E05E331F-2CB6-23D0-8E95-1F9EAD113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1DD5C-CC55-4569-BFB5-F6A0E37B1FA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918417-C898-FFD2-037D-BB2B573E4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CAECD-BE8D-3438-3B8D-2BA37ADB9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8C7723-E4FF-3B08-0014-ECC628174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3A7F-B51B-4E1C-9D22-16B6FAD76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A6F29-BDE9-1369-3156-ACB7E686D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780CE-0429-D23E-35A2-1E4053EA2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2ABEC-BB27-DB52-9BED-6C0C15B08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C52D-1BE9-49F2-A105-F802728A7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8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12853-A818-F992-D100-4A97C5398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E6C66-57B4-4FF4-C0F5-3AE3C89AF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A9EC3-8307-9301-0A79-90B7F4DE0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DAB5-23B9-46DC-ACDF-69FD7E929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3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21745-D5E4-8C57-FE99-509EAA45A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A4391-C77E-7D09-750B-0FEF2EC38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2272B-6941-4EC2-99C2-7834AC32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88FC-426D-4ACE-A948-23A832B1A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17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648811-375E-589C-24E4-CFDE72BCA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6C3FC-F8F6-D1D2-CD00-E7EF75E9A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BCBFE-70A0-1A2B-9736-5BD81AF44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C0EC-E316-46D5-82C6-BC761124A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5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C802A5-F2B0-D159-67A3-C8B104EB8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19C9C6-F57D-E557-0708-A6409DB04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07B6D-435B-AC7C-6666-4BB95607A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FD39-26B6-4DF3-910F-EAEB32F60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9E996-9B36-CE47-52ED-CD0D5358F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9F2BC-C030-47CC-1E4A-C91BF3D50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09701-CC79-B51B-A087-F38422854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CB3B-E8C7-4AD8-B9CB-5ED21302B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7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F2CCF1-45A9-CB4E-85DD-65904443C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ACDC74-5AC9-E5D2-B992-2CCB174D2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6E895E-1172-F4CB-109A-389EE0941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FC6B-4DFB-419E-BB01-D52681BDC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B31F34-DABD-2F0B-B873-C8A177230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62CC4-1BA3-C9D1-158A-A12809DE7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1181AD-36D1-E390-65E2-DE82DF7E0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307D-FBDB-4DB5-A0ED-7B10CB84A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7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D7638C-6DDE-213C-0F05-69E9FB406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0FF95C-1DE5-A58B-79F1-A04C6A5EF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83CCB9-95D2-4ADC-4817-A5BA2CC03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9937B-CF64-4472-A7E7-B38B06C51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1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809E1-E0C6-5D3A-6F84-414CFA7E5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E201A-85CB-010C-DE21-ABB33EC4D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F6C9BF-50E9-8C2F-4A71-AB6F87031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6413-638B-4447-B2A1-D2B4A0091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5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09C13-4F25-10B1-695D-A5AE87FA1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E4005-3D03-B8F8-25F7-5E5D2449A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10160-6266-D330-6D03-FE69CB1B2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2947-B4ED-48F3-9D58-656482310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9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A0726F-B0BC-5979-A449-D56C3CCE8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81D8F9-10CF-F64C-87CB-2CD908342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1F9EFA-70CC-1F4D-DE5F-A12B09E402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CAC7B6-6B45-1AFB-3389-25CDF63F1D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5AFC26-1DC4-05E4-C54F-54025681A8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41106-13B1-4B3C-9F1E-B580BECD1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ctEsGEpe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yqBgbaDr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culty.washington.edu/chudler/choco.html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chudler/introb.html#dru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F5D5BAA1-7809-E3A9-8DF0-A9B2F5EA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05300" cy="41243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>
            <a:extLst>
              <a:ext uri="{FF2B5EF4-FFF2-40B4-BE49-F238E27FC236}">
                <a16:creationId xmlns:a16="http://schemas.microsoft.com/office/drawing/2014/main" id="{5655931A-0B5D-3648-2157-7CE2925B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333625" cy="23717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1">
            <a:extLst>
              <a:ext uri="{FF2B5EF4-FFF2-40B4-BE49-F238E27FC236}">
                <a16:creationId xmlns:a16="http://schemas.microsoft.com/office/drawing/2014/main" id="{383C9A21-E8A0-ACEB-FD63-17C1EDE4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762500" cy="3810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14">
            <a:extLst>
              <a:ext uri="{FF2B5EF4-FFF2-40B4-BE49-F238E27FC236}">
                <a16:creationId xmlns:a16="http://schemas.microsoft.com/office/drawing/2014/main" id="{DBDC5D8E-0D82-94A1-33A1-C71B1035B2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563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Nervous </a:t>
            </a:r>
          </a:p>
          <a:p>
            <a:pPr algn="ctr"/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>
            <a:extLst>
              <a:ext uri="{FF2B5EF4-FFF2-40B4-BE49-F238E27FC236}">
                <a16:creationId xmlns:a16="http://schemas.microsoft.com/office/drawing/2014/main" id="{300C92ED-AE77-4660-42EF-3036D67D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3A91187A-D497-8645-8ED5-ADEADC02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</a:rPr>
              <a:t>Neuron</a:t>
            </a:r>
            <a:endParaRPr lang="en-US" altLang="en-US" sz="6600">
              <a:solidFill>
                <a:srgbClr val="FFFFFF"/>
              </a:solidFill>
            </a:endParaRPr>
          </a:p>
        </p:txBody>
      </p:sp>
      <p:sp>
        <p:nvSpPr>
          <p:cNvPr id="13316" name="Line 1028">
            <a:extLst>
              <a:ext uri="{FF2B5EF4-FFF2-40B4-BE49-F238E27FC236}">
                <a16:creationId xmlns:a16="http://schemas.microsoft.com/office/drawing/2014/main" id="{3C89D81C-01A2-51F8-35AA-D2F12C920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6705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029">
            <a:extLst>
              <a:ext uri="{FF2B5EF4-FFF2-40B4-BE49-F238E27FC236}">
                <a16:creationId xmlns:a16="http://schemas.microsoft.com/office/drawing/2014/main" id="{B922CEA5-ECA7-49A0-2AB1-C0EF64B2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9144000" cy="990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FF"/>
                </a:solidFill>
              </a:rPr>
              <a:t>Direction of Nerve Impulse</a:t>
            </a:r>
          </a:p>
        </p:txBody>
      </p:sp>
      <p:sp>
        <p:nvSpPr>
          <p:cNvPr id="13318" name="Text Box 4">
            <a:extLst>
              <a:ext uri="{FF2B5EF4-FFF2-40B4-BE49-F238E27FC236}">
                <a16:creationId xmlns:a16="http://schemas.microsoft.com/office/drawing/2014/main" id="{6675BE18-F6EA-5214-7DA3-36918611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66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(Axon terminal)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C430455-E29B-F6B7-41B9-DF6675FD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8">
            <a:extLst>
              <a:ext uri="{FF2B5EF4-FFF2-40B4-BE49-F238E27FC236}">
                <a16:creationId xmlns:a16="http://schemas.microsoft.com/office/drawing/2014/main" id="{AF022D01-FD6F-CFD8-2B89-B6AAD142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FF"/>
                </a:solidFill>
              </a:rPr>
              <a:t>Myelin made by Schwann cells</a:t>
            </a:r>
            <a:endParaRPr lang="en-US" altLang="en-US" sz="5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CDA482A-D5E4-5852-1FA2-17DFD4B4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6316D8B-F98B-33D2-1979-0AB4E0CE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1524000" cy="5791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C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E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L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L</a:t>
            </a:r>
            <a:br>
              <a:rPr lang="en-US" altLang="en-US" sz="4000" b="1">
                <a:solidFill>
                  <a:srgbClr val="FFFFFF"/>
                </a:solidFill>
              </a:rPr>
            </a:b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B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O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D</a:t>
            </a:r>
            <a:br>
              <a:rPr lang="en-US" altLang="en-US" sz="4000" b="1">
                <a:solidFill>
                  <a:srgbClr val="FFFFFF"/>
                </a:solidFill>
              </a:rPr>
            </a:br>
            <a:r>
              <a:rPr lang="en-US" altLang="en-US" sz="4000" b="1">
                <a:solidFill>
                  <a:srgbClr val="FFFFFF"/>
                </a:solidFill>
              </a:rPr>
              <a:t>Y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E15A961C-074D-9634-4F16-9EF58815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53000"/>
            <a:ext cx="2819400" cy="1524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Filled with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Eukaryotic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organelles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A3EFC55-01ED-710D-9F89-919410D35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4800" b="1">
                <a:solidFill>
                  <a:srgbClr val="FFFFFF"/>
                </a:solidFill>
              </a:rPr>
              <a:t>Parts of a Neuron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7CAE1E0-9FE2-F634-3567-F95DAD72A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864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1. </a:t>
            </a:r>
            <a:r>
              <a:rPr lang="en-US" altLang="en-US" b="1">
                <a:solidFill>
                  <a:schemeClr val="hlink"/>
                </a:solidFill>
              </a:rPr>
              <a:t>Dendrites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Receive information from receptors or other neurons and conduct toward cell body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2. </a:t>
            </a:r>
            <a:r>
              <a:rPr lang="en-US" altLang="en-US" b="1">
                <a:solidFill>
                  <a:schemeClr val="hlink"/>
                </a:solidFill>
              </a:rPr>
              <a:t>Cell Body</a:t>
            </a:r>
            <a:endParaRPr lang="en-US" altLang="en-US" b="1"/>
          </a:p>
          <a:p>
            <a:pPr lvl="1">
              <a:lnSpc>
                <a:spcPct val="90000"/>
              </a:lnSpc>
            </a:pPr>
            <a:r>
              <a:rPr lang="en-US" altLang="en-US" b="1"/>
              <a:t>contains nucleus and other organelles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3. </a:t>
            </a:r>
            <a:r>
              <a:rPr lang="en-US" altLang="en-US" b="1">
                <a:solidFill>
                  <a:schemeClr val="hlink"/>
                </a:solidFill>
              </a:rPr>
              <a:t>Axon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longest cytoplasmic extension from cell body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100 axons could fit into typical human hair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4. </a:t>
            </a:r>
            <a:r>
              <a:rPr lang="en-US" altLang="en-US" b="1">
                <a:solidFill>
                  <a:schemeClr val="hlink"/>
                </a:solidFill>
              </a:rPr>
              <a:t>Myelin sheath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made up of fatty protein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acts as insulation &amp; speeds up nerve impulse</a:t>
            </a:r>
            <a:endParaRPr lang="en-US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C4BA9D2-4494-58BB-4157-3640C5167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3200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Pick up info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2EF62651-2132-5685-92D0-BAAC82E7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32004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EF1FC07B-50D7-3227-DC8F-4AF37C90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3200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3" autoUpdateAnimBg="0"/>
      <p:bldP spid="51205" grpId="0" animBg="1" autoUpdateAnimBg="0"/>
      <p:bldP spid="51207" grpId="0" animBg="1" autoUpdateAnimBg="0"/>
      <p:bldP spid="5120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>
            <a:extLst>
              <a:ext uri="{FF2B5EF4-FFF2-40B4-BE49-F238E27FC236}">
                <a16:creationId xmlns:a16="http://schemas.microsoft.com/office/drawing/2014/main" id="{8FCBD598-3E57-BFD8-76AC-B17F23F0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593D85A-EA6C-3C60-0DFE-4DDEB046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FFFF"/>
                </a:solidFill>
              </a:rPr>
              <a:t>Myelin Sheath</a:t>
            </a:r>
            <a:endParaRPr lang="en-CA" altLang="en-US" sz="7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>
            <a:extLst>
              <a:ext uri="{FF2B5EF4-FFF2-40B4-BE49-F238E27FC236}">
                <a16:creationId xmlns:a16="http://schemas.microsoft.com/office/drawing/2014/main" id="{365FAB4B-427D-49AA-F218-EA9CC610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Oval 1027">
            <a:extLst>
              <a:ext uri="{FF2B5EF4-FFF2-40B4-BE49-F238E27FC236}">
                <a16:creationId xmlns:a16="http://schemas.microsoft.com/office/drawing/2014/main" id="{5430190C-8B67-34E3-B67B-211B9CBCC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3581400" cy="3581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Schwann cell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wraps around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axon &amp; produces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myelin</a:t>
            </a:r>
            <a:endParaRPr lang="en-US" altLang="en-US" sz="2400"/>
          </a:p>
        </p:txBody>
      </p:sp>
      <p:sp>
        <p:nvSpPr>
          <p:cNvPr id="18436" name="Rectangle 1028">
            <a:extLst>
              <a:ext uri="{FF2B5EF4-FFF2-40B4-BE49-F238E27FC236}">
                <a16:creationId xmlns:a16="http://schemas.microsoft.com/office/drawing/2014/main" id="{E2898116-F9C3-656E-C94E-886ADDBC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65FD36D1-696D-D866-B2B6-3A99ACB77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5. </a:t>
            </a:r>
            <a:r>
              <a:rPr lang="en-US" altLang="en-US" b="1">
                <a:solidFill>
                  <a:schemeClr val="hlink"/>
                </a:solidFill>
              </a:rPr>
              <a:t>Schwann Cells</a:t>
            </a:r>
            <a:endParaRPr lang="en-US" altLang="en-US"/>
          </a:p>
          <a:p>
            <a:pPr lvl="1"/>
            <a:r>
              <a:rPr lang="en-US" altLang="en-US" b="1"/>
              <a:t>Wrapped around axons</a:t>
            </a:r>
          </a:p>
          <a:p>
            <a:pPr lvl="1"/>
            <a:r>
              <a:rPr lang="en-US" altLang="en-US" b="1"/>
              <a:t>produce myelin sheath</a:t>
            </a:r>
          </a:p>
          <a:p>
            <a:pPr>
              <a:buFontTx/>
              <a:buNone/>
            </a:pPr>
            <a:r>
              <a:rPr lang="en-US" altLang="en-US" b="1"/>
              <a:t>6. </a:t>
            </a:r>
            <a:r>
              <a:rPr lang="en-US" altLang="en-US" b="1">
                <a:solidFill>
                  <a:schemeClr val="hlink"/>
                </a:solidFill>
              </a:rPr>
              <a:t>Nodes of Ranvier</a:t>
            </a:r>
          </a:p>
          <a:p>
            <a:pPr lvl="1"/>
            <a:r>
              <a:rPr lang="en-US" altLang="en-US" b="1"/>
              <a:t>areas between sections of myelin</a:t>
            </a:r>
          </a:p>
          <a:p>
            <a:pPr lvl="1"/>
            <a:r>
              <a:rPr lang="en-US" altLang="en-US" b="1"/>
              <a:t>impulse thought to jump from one node to another, speeding up impulse transmission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D8F4CE0-EDCD-4D61-369F-57F528AA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33400"/>
            <a:ext cx="2743200" cy="685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Myelin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E1B2FE8-A8CA-2A84-BAE3-794BA5582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30480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Saltatory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Conduction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3" autoUpdateAnimBg="0"/>
      <p:bldP spid="52228" grpId="0" animBg="1" autoUpdateAnimBg="0"/>
      <p:bldP spid="522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F0D6B75-4040-AD0F-58CC-C3B3BB16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3B56CB6E-38F5-1167-696B-30621C73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90600"/>
            <a:ext cx="42672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Impulse</a:t>
            </a:r>
            <a:r>
              <a:rPr lang="en-US" altLang="en-US" sz="2800" b="1" dirty="0">
                <a:solidFill>
                  <a:srgbClr val="FFFFFF"/>
                </a:solidFill>
              </a:rPr>
              <a:t> jumps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from node to node,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FFFFFF"/>
                </a:solidFill>
              </a:rPr>
              <a:t>speeding transmission</a:t>
            </a:r>
            <a:endParaRPr lang="en-US" altLang="en-US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493D260-D4DB-3393-622B-3116C361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</a:rPr>
              <a:t>Saltatory Conduction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>
            <a:extLst>
              <a:ext uri="{FF2B5EF4-FFF2-40B4-BE49-F238E27FC236}">
                <a16:creationId xmlns:a16="http://schemas.microsoft.com/office/drawing/2014/main" id="{2891C2F6-D6DE-0EC9-128A-5570DD794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/>
              <a:t>7. </a:t>
            </a:r>
            <a:r>
              <a:rPr lang="en-US" altLang="en-US" b="1" u="sng" dirty="0">
                <a:solidFill>
                  <a:schemeClr val="hlink"/>
                </a:solidFill>
              </a:rPr>
              <a:t>Neurilemma</a:t>
            </a:r>
          </a:p>
          <a:p>
            <a:pPr lvl="1"/>
            <a:r>
              <a:rPr lang="en-US" altLang="en-US" b="1" dirty="0"/>
              <a:t>only present on some neurons; found on PNS neurons</a:t>
            </a:r>
          </a:p>
          <a:p>
            <a:pPr lvl="1"/>
            <a:r>
              <a:rPr lang="en-US" altLang="en-US" b="1" u="sng" dirty="0">
                <a:solidFill>
                  <a:srgbClr val="6600FF"/>
                </a:solidFill>
                <a:hlinkClick r:id="rId2"/>
              </a:rPr>
              <a:t>allows for regeneration after damage</a:t>
            </a:r>
            <a:endParaRPr lang="en-US" altLang="en-US" b="1" dirty="0"/>
          </a:p>
          <a:p>
            <a:pPr lvl="1"/>
            <a:r>
              <a:rPr lang="en-US" altLang="en-US" b="1" dirty="0"/>
              <a:t>not on neurons in gray matter therefore damage is permanent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59428" name="Rectangle 4">
            <a:extLst>
              <a:ext uri="{FF2B5EF4-FFF2-40B4-BE49-F238E27FC236}">
                <a16:creationId xmlns:a16="http://schemas.microsoft.com/office/drawing/2014/main" id="{2B5CC64F-E79F-4372-10FB-0C7AE0C8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28956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Healing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  <p:bldP spid="359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92ABA18-ACCB-05E1-FF32-801407C1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205590-B4FF-5595-77FE-27F2223F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FYI:</a:t>
            </a:r>
            <a:r>
              <a:rPr lang="en-US" altLang="en-US" sz="4000" b="1">
                <a:solidFill>
                  <a:schemeClr val="bg1"/>
                </a:solidFill>
              </a:rPr>
              <a:t> </a:t>
            </a:r>
            <a:r>
              <a:rPr lang="en-US" altLang="en-US" sz="4000" b="1">
                <a:solidFill>
                  <a:schemeClr val="bg1"/>
                </a:solidFill>
                <a:hlinkClick r:id="rId2"/>
              </a:rPr>
              <a:t>Chocolate &amp; the Nervous System</a:t>
            </a: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E79DBB-EBA4-16FC-699A-C7D08CF5D1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In 1502 Columbus seized the contents of a canoe and brought it back to Spain, including cacao beans from the tree </a:t>
            </a:r>
            <a:r>
              <a:rPr lang="en-US" altLang="en-US" sz="2000" b="1" u="sng">
                <a:solidFill>
                  <a:srgbClr val="FF0000"/>
                </a:solidFill>
              </a:rPr>
              <a:t>Cacao theobroma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Chocolate causes brain to produce </a:t>
            </a:r>
            <a:r>
              <a:rPr lang="en-US" altLang="en-US" sz="2000" b="1">
                <a:solidFill>
                  <a:srgbClr val="FF0000"/>
                </a:solidFill>
              </a:rPr>
              <a:t>natural opiates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</a:rPr>
              <a:t>Opiates produce feelings of euphoria</a:t>
            </a:r>
            <a:r>
              <a:rPr lang="en-US" altLang="en-US" sz="2000" b="1"/>
              <a:t>, dull pain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3 substances in choc act as </a:t>
            </a:r>
            <a:r>
              <a:rPr lang="en-US" altLang="en-US" sz="2000" b="1">
                <a:solidFill>
                  <a:srgbClr val="FF0000"/>
                </a:solidFill>
              </a:rPr>
              <a:t>cannabinoids </a:t>
            </a:r>
            <a:r>
              <a:rPr lang="en-US" altLang="en-US" sz="2000" b="1"/>
              <a:t>(mimic </a:t>
            </a:r>
            <a:r>
              <a:rPr lang="en-US" altLang="en-US" sz="2000" b="1">
                <a:solidFill>
                  <a:srgbClr val="FF0000"/>
                </a:solidFill>
              </a:rPr>
              <a:t>cannibis </a:t>
            </a:r>
            <a:r>
              <a:rPr lang="en-US" altLang="en-US" sz="2000" b="1"/>
              <a:t>(marijuana))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Active ingredient in marijuana is THC (tetrahydrocannabiol)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When THC binds to receptors, person feels high!!!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</a:rPr>
              <a:t>No THC in chocolate, </a:t>
            </a:r>
            <a:r>
              <a:rPr lang="en-US" altLang="en-US" sz="2000" b="1"/>
              <a:t>but there are chemicals in choc that act like THC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</a:rPr>
              <a:t>You would have to eat 25 lbs of choc to get marijuana like effect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Choc also contains </a:t>
            </a:r>
            <a:r>
              <a:rPr lang="en-US" altLang="en-US" sz="2000" b="1" u="sng">
                <a:solidFill>
                  <a:schemeClr val="accent2"/>
                </a:solidFill>
              </a:rPr>
              <a:t>phenylethylamine</a:t>
            </a:r>
            <a:r>
              <a:rPr lang="en-US" altLang="en-US" sz="2000" b="1"/>
              <a:t>, related to </a:t>
            </a:r>
            <a:r>
              <a:rPr lang="en-US" altLang="en-US" sz="2000" b="1">
                <a:solidFill>
                  <a:schemeClr val="accent2"/>
                </a:solidFill>
              </a:rPr>
              <a:t>amphetamines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These raise blood pressure and cause blood sugar to rise causing alertness and contentment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6B19793A-1DF2-0A1D-8A94-14A06667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4000"/>
            <a:ext cx="373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>
                <a:hlinkClick r:id="rId2"/>
              </a:rPr>
              <a:t>Chocolate </a:t>
            </a:r>
            <a:endParaRPr lang="en-US" altLang="en-US" sz="5400" b="1"/>
          </a:p>
        </p:txBody>
      </p:sp>
      <p:pic>
        <p:nvPicPr>
          <p:cNvPr id="5125" name="Picture 13">
            <a:extLst>
              <a:ext uri="{FF2B5EF4-FFF2-40B4-BE49-F238E27FC236}">
                <a16:creationId xmlns:a16="http://schemas.microsoft.com/office/drawing/2014/main" id="{6C4831B5-3FD8-A100-9140-51BCA002AF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5562600"/>
            <a:ext cx="2057400" cy="1235075"/>
          </a:xfr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33FDEAE-55D3-97D1-DBD8-FF7E98CD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38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0D5D1216-33ED-C2ED-A0E0-1E053787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09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1F500DFC-1010-197C-B9E3-26FE8351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6781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F5A89BA3-8AA6-2F57-317B-9BDD78DA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"/>
            <a:ext cx="2590800" cy="1828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Types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Neurons</a:t>
            </a:r>
            <a:endParaRPr lang="en-US" altLang="en-US" sz="2400"/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85D83D79-20B0-9C61-AA6A-51FA67F6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38400"/>
            <a:ext cx="2438400" cy="2590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Classified by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number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extensions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to cell body</a:t>
            </a:r>
            <a:endParaRPr lang="en-US" altLang="en-US" sz="2400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F0312789-83B8-1B6E-878E-B4482A03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766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Sensory neurons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6855E1AA-AF04-B04D-4FA3-4DC81BF2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46725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Common in CNS (brain &amp; spinal cord)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84AC9445-755D-98C6-B95C-5A956D55D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Quite rare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F18822A-D6EC-71DE-63B2-FC485D4C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096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8A99601-6351-DE01-1256-AA94C47B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86400"/>
            <a:ext cx="63246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FF"/>
                </a:solidFill>
              </a:rPr>
              <a:t>3 Types of neurons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7EC94610-1280-5303-C5ED-BC76A1E8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00600"/>
            <a:ext cx="1676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F72980F2-FF60-25ED-B4A6-EE0B9349E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1676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15C78670-7785-A8FE-3010-60F18693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6764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FEE6FD7F-8241-FED5-47A0-37741C4E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1066800" cy="12192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4" name="Oval 8">
            <a:extLst>
              <a:ext uri="{FF2B5EF4-FFF2-40B4-BE49-F238E27FC236}">
                <a16:creationId xmlns:a16="http://schemas.microsoft.com/office/drawing/2014/main" id="{520D9AA6-B148-DA9B-20A3-77ACA754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33400"/>
            <a:ext cx="2133600" cy="2057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CF2431AF-9906-3216-BA0C-C8900944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0"/>
            <a:ext cx="1981200" cy="685800"/>
          </a:xfrm>
          <a:prstGeom prst="leftArrow">
            <a:avLst>
              <a:gd name="adj1" fmla="val 50000"/>
              <a:gd name="adj2" fmla="val 72222"/>
            </a:avLst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EEDA834-5BB3-1EB1-FD19-B6B6301C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447800"/>
            <a:ext cx="9906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Multi-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polar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CC3CA3F-3BDD-6D16-01F4-E1C7BA9FD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sz="4800" b="1">
                <a:solidFill>
                  <a:srgbClr val="0000FF"/>
                </a:solidFill>
              </a:rPr>
              <a:t>Types of Neurons</a:t>
            </a: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C8100E9-89D7-E105-BB74-834CFF3AB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1</a:t>
            </a:r>
            <a:r>
              <a:rPr lang="en-US" altLang="en-US" b="1"/>
              <a:t>. </a:t>
            </a:r>
            <a:r>
              <a:rPr lang="en-US" altLang="en-US" sz="3600" b="1" u="sng">
                <a:solidFill>
                  <a:schemeClr val="hlink"/>
                </a:solidFill>
              </a:rPr>
              <a:t>Sensory</a:t>
            </a:r>
          </a:p>
          <a:p>
            <a:pPr>
              <a:buFontTx/>
              <a:buNone/>
            </a:pPr>
            <a:r>
              <a:rPr lang="en-US" altLang="en-US" b="1"/>
              <a:t>	Relays information from sensory receptors</a:t>
            </a:r>
          </a:p>
          <a:p>
            <a:pPr>
              <a:buFontTx/>
              <a:buNone/>
            </a:pPr>
            <a:r>
              <a:rPr lang="en-US" altLang="en-US" b="1"/>
              <a:t>	(</a:t>
            </a:r>
            <a:r>
              <a:rPr lang="en-US" altLang="en-US" b="1">
                <a:solidFill>
                  <a:srgbClr val="0000FF"/>
                </a:solidFill>
              </a:rPr>
              <a:t>affectors</a:t>
            </a:r>
            <a:r>
              <a:rPr lang="en-US" altLang="en-US" b="1"/>
              <a:t>) to Central Nervous System(CNS)</a:t>
            </a:r>
          </a:p>
          <a:p>
            <a:pPr>
              <a:buFontTx/>
              <a:buNone/>
            </a:pPr>
            <a:r>
              <a:rPr lang="en-US" altLang="en-US" b="1"/>
              <a:t>2. </a:t>
            </a:r>
            <a:r>
              <a:rPr lang="en-US" altLang="en-US" sz="3600" b="1" u="sng">
                <a:solidFill>
                  <a:schemeClr val="hlink"/>
                </a:solidFill>
              </a:rPr>
              <a:t>Association or Interneuron</a:t>
            </a:r>
            <a:endParaRPr lang="en-US" altLang="en-US" b="1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b="1"/>
              <a:t>	Mostly in brain and spinal cord</a:t>
            </a:r>
          </a:p>
          <a:p>
            <a:pPr>
              <a:buFontTx/>
              <a:buNone/>
            </a:pPr>
            <a:r>
              <a:rPr lang="en-US" altLang="en-US" b="1"/>
              <a:t>	Integrate and interpret info.</a:t>
            </a:r>
          </a:p>
          <a:p>
            <a:pPr>
              <a:buFontTx/>
              <a:buNone/>
            </a:pPr>
            <a:r>
              <a:rPr lang="en-US" altLang="en-US" b="1"/>
              <a:t>3. </a:t>
            </a:r>
            <a:r>
              <a:rPr lang="en-US" altLang="en-US" sz="3600" b="1" u="sng">
                <a:solidFill>
                  <a:schemeClr val="hlink"/>
                </a:solidFill>
              </a:rPr>
              <a:t>Motor</a:t>
            </a:r>
          </a:p>
          <a:p>
            <a:pPr>
              <a:buFontTx/>
              <a:buNone/>
            </a:pPr>
            <a:r>
              <a:rPr lang="en-US" altLang="en-US" b="1"/>
              <a:t>	Sends info. to </a:t>
            </a:r>
            <a:r>
              <a:rPr lang="en-US" altLang="en-US" b="1">
                <a:solidFill>
                  <a:srgbClr val="0000FF"/>
                </a:solidFill>
              </a:rPr>
              <a:t>effectors</a:t>
            </a:r>
            <a:r>
              <a:rPr lang="en-US" altLang="en-US" b="1"/>
              <a:t> which include </a:t>
            </a:r>
            <a:r>
              <a:rPr lang="en-US" altLang="en-US" b="1" u="sng"/>
              <a:t>glands </a:t>
            </a:r>
            <a:r>
              <a:rPr lang="en-US" altLang="en-US" b="1"/>
              <a:t>and </a:t>
            </a:r>
            <a:r>
              <a:rPr lang="en-US" altLang="en-US" b="1" u="sng"/>
              <a:t>muscles</a:t>
            </a:r>
            <a:endParaRPr lang="en-US" altLang="en-US" u="sng"/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AC7423E9-EAC4-173D-4D61-2616C80E1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2057400" cy="9906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934E01E3-47D3-A51C-26CA-CF71AE25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676400" cy="9906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F5663947-F36B-8138-BD3F-F123A2B6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486400"/>
            <a:ext cx="38862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Glands secrete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Muscles contract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 autoUpdateAnimBg="0"/>
      <p:bldP spid="5325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56273A5-FA40-C648-0EFC-B716471B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A1F216B3-BFCC-1E1D-5660-318F193A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248400"/>
            <a:ext cx="23622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Affectors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30A95F42-1568-A441-F67E-C35FA6A5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638800"/>
            <a:ext cx="23622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Effectors</a:t>
            </a:r>
            <a:endParaRPr lang="en-US" altLang="en-US" sz="3600" b="1"/>
          </a:p>
        </p:txBody>
      </p:sp>
      <p:sp>
        <p:nvSpPr>
          <p:cNvPr id="26629" name="Rectangle 8">
            <a:extLst>
              <a:ext uri="{FF2B5EF4-FFF2-40B4-BE49-F238E27FC236}">
                <a16:creationId xmlns:a16="http://schemas.microsoft.com/office/drawing/2014/main" id="{9B35027C-081F-59F5-FAAE-4D6A25B5E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05200"/>
            <a:ext cx="1752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</a:rPr>
              <a:t>Sensory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</a:rPr>
              <a:t>Neuron</a:t>
            </a:r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1D4A44D3-5D7E-0730-97AF-A748D3A6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1752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</a:rPr>
              <a:t>Motor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</a:rPr>
              <a:t>Neuron</a:t>
            </a:r>
          </a:p>
        </p:txBody>
      </p:sp>
      <p:sp>
        <p:nvSpPr>
          <p:cNvPr id="26631" name="Rectangle 10">
            <a:extLst>
              <a:ext uri="{FF2B5EF4-FFF2-40B4-BE49-F238E27FC236}">
                <a16:creationId xmlns:a16="http://schemas.microsoft.com/office/drawing/2014/main" id="{A0B58EA2-2911-1543-17E8-F4CF449E9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48000"/>
            <a:ext cx="17526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 b="1">
                <a:solidFill>
                  <a:srgbClr val="FFFFFF"/>
                </a:solidFill>
              </a:rPr>
              <a:t>Interneuron</a:t>
            </a:r>
          </a:p>
        </p:txBody>
      </p:sp>
      <p:sp>
        <p:nvSpPr>
          <p:cNvPr id="26632" name="Rectangle 11">
            <a:extLst>
              <a:ext uri="{FF2B5EF4-FFF2-40B4-BE49-F238E27FC236}">
                <a16:creationId xmlns:a16="http://schemas.microsoft.com/office/drawing/2014/main" id="{79809F6D-9EE0-CFF1-429C-3DF7E9416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000" b="1">
                <a:solidFill>
                  <a:srgbClr val="FFFFFF"/>
                </a:solidFill>
              </a:rPr>
              <a:t>Input </a:t>
            </a:r>
            <a:r>
              <a:rPr lang="en-CA" altLang="en-US" sz="4000" b="1">
                <a:solidFill>
                  <a:srgbClr val="FFFFFF"/>
                </a:solidFill>
                <a:sym typeface="Wingdings" panose="05000000000000000000" pitchFamily="2" charset="2"/>
              </a:rPr>
              <a:t> Integration Response 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  <p:bldP spid="1229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5353EEA-4F11-1301-EB2D-6FAEBC3F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DF04CB4D-D495-9113-93AC-F90941FA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</a:rPr>
              <a:t>Neuron</a:t>
            </a:r>
            <a:endParaRPr lang="en-US" altLang="en-US" sz="6600">
              <a:solidFill>
                <a:srgbClr val="FFFFFF"/>
              </a:solidFill>
            </a:endParaRP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0F71C1C4-BF0F-ECEB-B702-50E74F667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724400"/>
            <a:ext cx="6705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A71714B-B867-809A-F2BC-901B757D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FF"/>
                </a:solidFill>
              </a:rPr>
              <a:t>Direction of Nerve Impulse</a:t>
            </a:r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30F58BA2-2E2F-8047-FE02-99572B01E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07" name="Rectangle 7">
            <a:extLst>
              <a:ext uri="{FF2B5EF4-FFF2-40B4-BE49-F238E27FC236}">
                <a16:creationId xmlns:a16="http://schemas.microsoft.com/office/drawing/2014/main" id="{72BE978D-A14D-33F4-6F73-30A9D7F21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524000"/>
            <a:ext cx="19812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08" name="Rectangle 8">
            <a:extLst>
              <a:ext uri="{FF2B5EF4-FFF2-40B4-BE49-F238E27FC236}">
                <a16:creationId xmlns:a16="http://schemas.microsoft.com/office/drawing/2014/main" id="{8A0412E2-1792-DDF4-3BCA-02DF3ED89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90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09" name="Rectangle 9">
            <a:extLst>
              <a:ext uri="{FF2B5EF4-FFF2-40B4-BE49-F238E27FC236}">
                <a16:creationId xmlns:a16="http://schemas.microsoft.com/office/drawing/2014/main" id="{7524B3FF-4C77-8B40-FDC7-AD9F4A97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670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10" name="Rectangle 10">
            <a:extLst>
              <a:ext uri="{FF2B5EF4-FFF2-40B4-BE49-F238E27FC236}">
                <a16:creationId xmlns:a16="http://schemas.microsoft.com/office/drawing/2014/main" id="{F33DD864-1118-ACFC-E358-F3AC6E976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33600"/>
            <a:ext cx="2667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11" name="Rectangle 11">
            <a:extLst>
              <a:ext uri="{FF2B5EF4-FFF2-40B4-BE49-F238E27FC236}">
                <a16:creationId xmlns:a16="http://schemas.microsoft.com/office/drawing/2014/main" id="{AC740923-6474-CA9D-49D1-8C330C09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70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0412" name="Rectangle 12">
            <a:extLst>
              <a:ext uri="{FF2B5EF4-FFF2-40B4-BE49-F238E27FC236}">
                <a16:creationId xmlns:a16="http://schemas.microsoft.com/office/drawing/2014/main" id="{40904BA5-4593-D89B-B4D0-1E1275F9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E98AB8F0-D454-065F-A2D6-C63398BA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2296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Can you label this without peeking at the answers earlier…?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1FD1276-3B89-CC65-8649-610CBD59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165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9232CDD4-00A4-96A9-2D0F-FC401BBC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23622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Nerve Cell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812E762-CC45-E579-7AF6-04144CE02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05200"/>
            <a:ext cx="23622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Nerve net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AD9FA87-8025-AC4A-4F83-C6276AA9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2362200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Human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Brain</a:t>
            </a:r>
            <a:endParaRPr lang="en-US" altLang="en-US" sz="2400"/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0C8871A9-810F-E52E-10E9-924377A57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846B08FE-020C-6F20-2E2D-5526A49B1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00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5DC5A6E3-666D-4CAB-5475-77BBA88C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429000" cy="94615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Nervous Systems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may contain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4" grpId="0" animBg="1" autoUpdateAnimBg="0"/>
      <p:bldP spid="2560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34B9BE4-83DA-2B77-BE09-126EE69DD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5400" b="1">
                <a:solidFill>
                  <a:srgbClr val="FFFFFF"/>
                </a:solidFill>
              </a:rPr>
              <a:t>Nervous System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B5AC4F0-01D4-2A88-9AF8-932D37A3A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57150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central nervous system (</a:t>
            </a:r>
            <a:r>
              <a:rPr lang="en-US" altLang="en-US" sz="2400" b="1">
                <a:solidFill>
                  <a:schemeClr val="hlink"/>
                </a:solidFill>
              </a:rPr>
              <a:t>CNS</a:t>
            </a:r>
            <a:r>
              <a:rPr lang="en-US" altLang="en-US" sz="2400" b="1"/>
              <a:t>) and peripheral nervous system (</a:t>
            </a:r>
            <a:r>
              <a:rPr lang="en-US" altLang="en-US" sz="2400" b="1">
                <a:solidFill>
                  <a:schemeClr val="hlink"/>
                </a:solidFill>
              </a:rPr>
              <a:t>PNS</a:t>
            </a:r>
            <a:r>
              <a:rPr lang="en-US" altLang="en-US" sz="2400" b="1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work together with </a:t>
            </a:r>
            <a:r>
              <a:rPr lang="en-US" altLang="en-US" sz="2400" b="1">
                <a:solidFill>
                  <a:schemeClr val="hlink"/>
                </a:solidFill>
              </a:rPr>
              <a:t>endocrine system</a:t>
            </a:r>
            <a:r>
              <a:rPr lang="en-US" altLang="en-US" sz="2400" b="1">
                <a:solidFill>
                  <a:srgbClr val="0000FF"/>
                </a:solidFill>
              </a:rPr>
              <a:t> (hormones/glands)</a:t>
            </a: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hlink"/>
                </a:solidFill>
              </a:rPr>
              <a:t>Faster</a:t>
            </a:r>
            <a:r>
              <a:rPr lang="en-US" altLang="en-US" sz="2400" b="1"/>
              <a:t> than endocrine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Relies on </a:t>
            </a:r>
            <a:r>
              <a:rPr lang="en-US" altLang="en-US" sz="2400" b="1">
                <a:solidFill>
                  <a:schemeClr val="hlink"/>
                </a:solidFill>
              </a:rPr>
              <a:t>electrochemical </a:t>
            </a:r>
            <a:r>
              <a:rPr lang="en-US" altLang="en-US" sz="2400" b="1"/>
              <a:t>activity in neurons (movement of ions: charged particles like sodium (Na</a:t>
            </a:r>
            <a:r>
              <a:rPr lang="en-US" altLang="en-US" sz="2400" b="1" baseline="30000"/>
              <a:t>+</a:t>
            </a:r>
            <a:r>
              <a:rPr lang="en-US" altLang="en-US" sz="2400" b="1"/>
              <a:t>) and (potassium) (K</a:t>
            </a:r>
            <a:r>
              <a:rPr lang="en-US" altLang="en-US" sz="2400" b="1" baseline="30000"/>
              <a:t>+</a:t>
            </a:r>
            <a:r>
              <a:rPr lang="en-US" altLang="en-US" sz="2400" b="1"/>
              <a:t>) ions )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Endocrine relies on </a:t>
            </a:r>
            <a:r>
              <a:rPr lang="en-US" altLang="en-US" sz="2400" b="1">
                <a:solidFill>
                  <a:schemeClr val="hlink"/>
                </a:solidFill>
              </a:rPr>
              <a:t>chemicals</a:t>
            </a:r>
            <a:r>
              <a:rPr lang="en-US" altLang="en-US" sz="2400" b="1"/>
              <a:t> called </a:t>
            </a:r>
            <a:r>
              <a:rPr lang="en-US" altLang="en-US" sz="2400" b="1">
                <a:solidFill>
                  <a:schemeClr val="hlink"/>
                </a:solidFill>
              </a:rPr>
              <a:t>hormones </a:t>
            </a:r>
            <a:r>
              <a:rPr lang="en-US" altLang="en-US" sz="2400" b="1"/>
              <a:t>secreted by glands into blood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Together the </a:t>
            </a:r>
            <a:r>
              <a:rPr lang="en-US" altLang="en-US" sz="2400" b="1">
                <a:solidFill>
                  <a:schemeClr val="hlink"/>
                </a:solidFill>
              </a:rPr>
              <a:t>endocrine and nervous</a:t>
            </a:r>
            <a:r>
              <a:rPr lang="en-US" altLang="en-US" sz="2400" b="1"/>
              <a:t> system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Controls, regulates &amp; maintains internal environment</a:t>
            </a: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 b="1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79DA610-54C8-F788-F537-37FAF5270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00600"/>
            <a:ext cx="4572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FF33"/>
                </a:solidFill>
              </a:rPr>
              <a:t>Homeostasis</a:t>
            </a:r>
            <a:endParaRPr lang="en-US" altLang="en-US" sz="6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5" autoUpdateAnimBg="0"/>
      <p:bldP spid="49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0AE4867-9584-BDBC-A175-05927887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9F89AD76-9CB5-CD0F-2D19-681FD32C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2514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Via senses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962D473-B928-7A6D-3F97-76CBB7B3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2895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Via muscles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or glands</a:t>
            </a: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6ED333B7-753E-A9B7-A876-1FDF0498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6000" b="1">
                <a:solidFill>
                  <a:srgbClr val="FFFFFF"/>
                </a:solidFill>
              </a:rPr>
              <a:t>Nervous System in Action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7EDD62D9-5F8B-0FE7-4BB0-27AF0A25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352800"/>
            <a:ext cx="2895600" cy="1752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Brain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Spinal 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5" grpId="0" animBg="1" autoUpdateAnimBg="0"/>
      <p:bldP spid="1024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F833A9-BC51-F12F-1044-327A407B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37338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Nervous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System</a:t>
            </a:r>
            <a:endParaRPr lang="en-US" altLang="en-US" sz="2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63EF527-B0EE-0567-88E9-03960245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25146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Central NS</a:t>
            </a:r>
            <a:endParaRPr lang="en-US" altLang="en-US" sz="3600" b="1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D9F1D62-8CF2-1795-AE49-0C5D14AD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28956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Peripheral NS</a:t>
            </a:r>
            <a:endParaRPr lang="en-US" altLang="en-US" sz="3600"/>
          </a:p>
        </p:txBody>
      </p:sp>
      <p:sp>
        <p:nvSpPr>
          <p:cNvPr id="48133" name="Oval 5">
            <a:extLst>
              <a:ext uri="{FF2B5EF4-FFF2-40B4-BE49-F238E27FC236}">
                <a16:creationId xmlns:a16="http://schemas.microsoft.com/office/drawing/2014/main" id="{8D837525-D681-1E84-D55D-7150D43E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Brain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134" name="Oval 6">
            <a:extLst>
              <a:ext uri="{FF2B5EF4-FFF2-40B4-BE49-F238E27FC236}">
                <a16:creationId xmlns:a16="http://schemas.microsoft.com/office/drawing/2014/main" id="{8A761CD1-858C-ED74-5E36-0C58121E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Spinal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Cord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8135" name="Oval 7">
            <a:extLst>
              <a:ext uri="{FF2B5EF4-FFF2-40B4-BE49-F238E27FC236}">
                <a16:creationId xmlns:a16="http://schemas.microsoft.com/office/drawing/2014/main" id="{01B662BA-2CEC-9E23-D993-A582D6BE2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814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Somatic 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8136" name="Oval 8">
            <a:extLst>
              <a:ext uri="{FF2B5EF4-FFF2-40B4-BE49-F238E27FC236}">
                <a16:creationId xmlns:a16="http://schemas.microsoft.com/office/drawing/2014/main" id="{FB185276-530D-FC86-EB8F-05EC2DBF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1905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Autonomic</a:t>
            </a:r>
          </a:p>
        </p:txBody>
      </p:sp>
      <p:sp>
        <p:nvSpPr>
          <p:cNvPr id="48137" name="Line 9">
            <a:extLst>
              <a:ext uri="{FF2B5EF4-FFF2-40B4-BE49-F238E27FC236}">
                <a16:creationId xmlns:a16="http://schemas.microsoft.com/office/drawing/2014/main" id="{52058253-2B3D-5CD6-244C-DD8145035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752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E0E43AD1-00E5-9E0C-9C81-52973C80E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75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924562C0-4697-BF11-F77B-9489933AE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124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40790C13-229F-195B-4F58-18A0DF46D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D27DC37D-BEAA-0977-1404-699159135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124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82D9C0F1-11AA-D98B-BF4F-8746387CC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C3377828-B815-1762-82A5-FCB373058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EAEF0D81-04E4-1AA8-67C2-AE5A2F236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C4756B06-B2B5-F001-D465-C217EFC37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30B25F6C-C8D5-D10B-269C-BEA37AB94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065FD1A1-CD57-E7A5-26BB-6BBAEE42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816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Sensory</a:t>
            </a:r>
            <a:endParaRPr lang="en-US" altLang="en-US" sz="2400"/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669F8AAA-1DA7-E7B5-DB64-D30B37D4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8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Motor</a:t>
            </a:r>
            <a:endParaRPr lang="en-US" altLang="en-US" sz="2400"/>
          </a:p>
        </p:txBody>
      </p:sp>
      <p:sp>
        <p:nvSpPr>
          <p:cNvPr id="48149" name="Text Box 21">
            <a:extLst>
              <a:ext uri="{FF2B5EF4-FFF2-40B4-BE49-F238E27FC236}">
                <a16:creationId xmlns:a16="http://schemas.microsoft.com/office/drawing/2014/main" id="{91D67936-4D29-E27D-7A95-FC4B2439F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0"/>
            <a:ext cx="153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Sympathetic</a:t>
            </a:r>
            <a:endParaRPr lang="en-US" altLang="en-US" sz="2000"/>
          </a:p>
        </p:txBody>
      </p:sp>
      <p:sp>
        <p:nvSpPr>
          <p:cNvPr id="48150" name="Text Box 22">
            <a:extLst>
              <a:ext uri="{FF2B5EF4-FFF2-40B4-BE49-F238E27FC236}">
                <a16:creationId xmlns:a16="http://schemas.microsoft.com/office/drawing/2014/main" id="{6DE6054A-EFE5-1C01-ACD0-9E683F48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1054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Para-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Sympathetic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9239" name="Rectangle 23">
            <a:extLst>
              <a:ext uri="{FF2B5EF4-FFF2-40B4-BE49-F238E27FC236}">
                <a16:creationId xmlns:a16="http://schemas.microsoft.com/office/drawing/2014/main" id="{8E585242-F7FC-9262-8EDA-9C53BDBC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34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hlinkClick r:id="rId2"/>
              </a:rPr>
              <a:t>Explore the brain and spinal cord</a:t>
            </a:r>
            <a:endParaRPr lang="en-US" altLang="en-US" sz="2400"/>
          </a:p>
        </p:txBody>
      </p:sp>
      <p:sp>
        <p:nvSpPr>
          <p:cNvPr id="48152" name="AutoShape 24">
            <a:extLst>
              <a:ext uri="{FF2B5EF4-FFF2-40B4-BE49-F238E27FC236}">
                <a16:creationId xmlns:a16="http://schemas.microsoft.com/office/drawing/2014/main" id="{A755DE5F-5661-6119-61E2-AA42CBE16EC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239000" y="4495800"/>
            <a:ext cx="685800" cy="3124200"/>
          </a:xfrm>
          <a:prstGeom prst="leftBrace">
            <a:avLst>
              <a:gd name="adj1" fmla="val 3796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53" name="WordArt 25">
            <a:extLst>
              <a:ext uri="{FF2B5EF4-FFF2-40B4-BE49-F238E27FC236}">
                <a16:creationId xmlns:a16="http://schemas.microsoft.com/office/drawing/2014/main" id="{2B5E68E3-F343-4331-0E48-BA90E66514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53225" y="6248400"/>
            <a:ext cx="1857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involuntary</a:t>
            </a:r>
          </a:p>
        </p:txBody>
      </p:sp>
      <p:sp>
        <p:nvSpPr>
          <p:cNvPr id="48154" name="AutoShape 26">
            <a:extLst>
              <a:ext uri="{FF2B5EF4-FFF2-40B4-BE49-F238E27FC236}">
                <a16:creationId xmlns:a16="http://schemas.microsoft.com/office/drawing/2014/main" id="{CF607A39-3795-99EC-172D-9EECC6DFA49A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953000" y="4495800"/>
            <a:ext cx="685800" cy="2362200"/>
          </a:xfrm>
          <a:prstGeom prst="leftBrace">
            <a:avLst>
              <a:gd name="adj1" fmla="val 28704"/>
              <a:gd name="adj2" fmla="val 50000"/>
            </a:avLst>
          </a:prstGeom>
          <a:noFill/>
          <a:ln w="28575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55" name="WordArt 27">
            <a:extLst>
              <a:ext uri="{FF2B5EF4-FFF2-40B4-BE49-F238E27FC236}">
                <a16:creationId xmlns:a16="http://schemas.microsoft.com/office/drawing/2014/main" id="{4AACCCB6-BFBB-952A-FAEF-15F030E9EB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6019800"/>
            <a:ext cx="15525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voluntary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47" grpId="0"/>
      <p:bldP spid="48148" grpId="0"/>
      <p:bldP spid="48149" grpId="0"/>
      <p:bldP spid="48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5A8D339-ED58-2BDB-490B-6C7831C7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Oval 3">
            <a:extLst>
              <a:ext uri="{FF2B5EF4-FFF2-40B4-BE49-F238E27FC236}">
                <a16:creationId xmlns:a16="http://schemas.microsoft.com/office/drawing/2014/main" id="{83FD5E17-B392-A424-BE0A-7BF67222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85800"/>
            <a:ext cx="914400" cy="14478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Oval 4">
            <a:extLst>
              <a:ext uri="{FF2B5EF4-FFF2-40B4-BE49-F238E27FC236}">
                <a16:creationId xmlns:a16="http://schemas.microsoft.com/office/drawing/2014/main" id="{D8A4EB5F-1D8C-9119-8C12-2D89564B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743200"/>
            <a:ext cx="1295400" cy="14478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243818CF-87B2-5BD2-28BB-3B48967D2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295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06387D03-A33F-B9EF-7822-403A8A26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914400"/>
            <a:ext cx="1295400" cy="838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CNS</a:t>
            </a:r>
            <a:endParaRPr lang="en-CA" altLang="en-US" sz="3600" b="1">
              <a:solidFill>
                <a:srgbClr val="FFFFFF"/>
              </a:solidFill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480726D7-A413-2872-1A9D-DECEE9FED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352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BE95A549-FA45-68D8-72E6-4EF14367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971800"/>
            <a:ext cx="1295400" cy="838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PNS</a:t>
            </a:r>
            <a:endParaRPr lang="en-CA" altLang="en-US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7F7EDBB4-1A6D-BEA1-E4AF-4E6AB09D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9600"/>
            <a:ext cx="39624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Cells of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Nervous System</a:t>
            </a:r>
            <a:endParaRPr lang="en-US" altLang="en-US" sz="4000" b="1"/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FCC40ADB-A520-40D1-8CC9-34B9389A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35814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Conducting Cells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Neurons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These transmit nerve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impulses</a:t>
            </a:r>
          </a:p>
        </p:txBody>
      </p:sp>
      <p:sp>
        <p:nvSpPr>
          <p:cNvPr id="50180" name="Rectangle 1028">
            <a:extLst>
              <a:ext uri="{FF2B5EF4-FFF2-40B4-BE49-F238E27FC236}">
                <a16:creationId xmlns:a16="http://schemas.microsoft.com/office/drawing/2014/main" id="{79150C7B-E5ED-9E3F-F707-618A071D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76600"/>
            <a:ext cx="3505200" cy="2209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Non Conducting Cells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</a:rPr>
              <a:t>Glial Cells</a:t>
            </a:r>
            <a:endParaRPr lang="en-US" altLang="en-US" sz="2400" b="1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For structural support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Metabolism</a:t>
            </a:r>
            <a:endParaRPr lang="en-US" altLang="en-US" sz="2400"/>
          </a:p>
        </p:txBody>
      </p:sp>
      <p:sp>
        <p:nvSpPr>
          <p:cNvPr id="11269" name="Line 1029">
            <a:extLst>
              <a:ext uri="{FF2B5EF4-FFF2-40B4-BE49-F238E27FC236}">
                <a16:creationId xmlns:a16="http://schemas.microsoft.com/office/drawing/2014/main" id="{C1D9FCF9-6C1C-5426-AD23-7E70359C1B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514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1030">
            <a:extLst>
              <a:ext uri="{FF2B5EF4-FFF2-40B4-BE49-F238E27FC236}">
                <a16:creationId xmlns:a16="http://schemas.microsoft.com/office/drawing/2014/main" id="{E9905826-89E3-903F-FCD3-51F94F28C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514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F1CC84A-23CA-6D8C-1F11-0704F056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733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B8659B6-C512-17CE-375F-95B237D45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895165E9-0DF9-6E94-D096-A20E6C18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038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Oval 5">
            <a:extLst>
              <a:ext uri="{FF2B5EF4-FFF2-40B4-BE49-F238E27FC236}">
                <a16:creationId xmlns:a16="http://schemas.microsoft.com/office/drawing/2014/main" id="{21A35215-B4CC-7630-6F82-A11C2E634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3400"/>
            <a:ext cx="2590800" cy="2286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Neurons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FF99FF"/>
      </a:accent1>
      <a:accent2>
        <a:srgbClr val="3333CC"/>
      </a:accent2>
      <a:accent3>
        <a:srgbClr val="E2F4FF"/>
      </a:accent3>
      <a:accent4>
        <a:srgbClr val="000000"/>
      </a:accent4>
      <a:accent5>
        <a:srgbClr val="FFCAFF"/>
      </a:accent5>
      <a:accent6>
        <a:srgbClr val="2D2DB9"/>
      </a:accent6>
      <a:hlink>
        <a:srgbClr val="FF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590</Words>
  <Application>Microsoft Office PowerPoint</Application>
  <PresentationFormat>On-screen Show (4:3)</PresentationFormat>
  <Paragraphs>146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Times New Roman</vt:lpstr>
      <vt:lpstr>Default Design</vt:lpstr>
      <vt:lpstr>PowerPoint Presentation</vt:lpstr>
      <vt:lpstr>FYI: Chocolate &amp; the Nervous System</vt:lpstr>
      <vt:lpstr>PowerPoint Presentation</vt:lpstr>
      <vt:lpstr>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a Neuron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Neurons</vt:lpstr>
      <vt:lpstr>PowerPoint Presentation</vt:lpstr>
      <vt:lpstr>PowerPoint Presentation</vt:lpstr>
    </vt:vector>
  </TitlesOfParts>
  <Company>Edmonton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</dc:title>
  <dc:creator>DaSilva</dc:creator>
  <cp:lastModifiedBy>Wayde Putnam FHS</cp:lastModifiedBy>
  <cp:revision>114</cp:revision>
  <cp:lastPrinted>2001-12-13T19:29:06Z</cp:lastPrinted>
  <dcterms:created xsi:type="dcterms:W3CDTF">2001-11-15T14:34:17Z</dcterms:created>
  <dcterms:modified xsi:type="dcterms:W3CDTF">2023-02-02T17:27:28Z</dcterms:modified>
</cp:coreProperties>
</file>