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Lst>
  <p:sldSz cx="9144000" cy="6858000" type="screen4x3"/>
  <p:notesSz cx="6858000" cy="9144000"/>
  <p:embeddedFontLst>
    <p:embeddedFont>
      <p:font typeface="Calibri" panose="020F0502020204030204" pitchFamily="34" charset="0"/>
      <p:regular r:id="rId74"/>
      <p:bold r:id="rId75"/>
      <p:italic r:id="rId76"/>
      <p:boldItalic r:id="rId77"/>
    </p:embeddedFont>
    <p:embeddedFont>
      <p:font typeface="Corbel" panose="020B0503020204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75A4FF-660A-445F-BA63-5F89715E6BFC}">
  <a:tblStyle styleId="{1975A4FF-660A-445F-BA63-5F89715E6BFC}" styleName="Table_0">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FFF"/>
          </a:solidFill>
        </a:fill>
      </a:tcStyle>
    </a:wholeTbl>
    <a:band1H>
      <a:tcTxStyle/>
      <a:tcStyle>
        <a:tcBdr/>
        <a:fill>
          <a:solidFill>
            <a:srgbClr val="CCDDFF"/>
          </a:solidFill>
        </a:fill>
      </a:tcStyle>
    </a:band1H>
    <a:band2H>
      <a:tcTxStyle/>
      <a:tcStyle>
        <a:tcBdr/>
      </a:tcStyle>
    </a:band2H>
    <a:band1V>
      <a:tcTxStyle/>
      <a:tcStyle>
        <a:tcBdr/>
        <a:fill>
          <a:solidFill>
            <a:srgbClr val="CCDDFF"/>
          </a:solidFill>
        </a:fill>
      </a:tcStyle>
    </a:band1V>
    <a:band2V>
      <a:tcTxStyle/>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66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9f8c95009f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9f8c95009f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9f8c95009f_0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f8c95009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f8c95009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9f8c95009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a554b4b62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a554b4b628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ga554b4b628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9fb5842c1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9fb5842c1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9fb5842c1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f8c95009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f8c95009f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9f8c95009f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9fb5842c11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9fb5842c11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g9fb5842c11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9fc6b325ca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9fc6b325ca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9fc6b325ca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9fc6b325ca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9fc6b325ca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9fc6b325ca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9fc6b325ca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9fc6b325ca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9fc6b325ca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9fc6b325ca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9fc6b325c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g9fc6b325c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9fc6b325ca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9fc6b325ca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g9fc6b325ca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fc6b325ca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9fc6b325ca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g9fc6b325ca_0_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9fc6b325ca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9fc6b325ca_1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g9fc6b325ca_1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9fc6b325ca_1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9fc6b325ca_1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g9fc6b325ca_1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4c21f5903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4c21f590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104c21f5903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04c21f590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04c21f590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g104c21f590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4c21f5903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04c21f5903_0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104c21f5903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0" name="Google Shape;660;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9f8c95009f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9f8c95009f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9f8c95009f_0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p:nvPr/>
        </p:nvSpPr>
        <p:spPr>
          <a:xfrm>
            <a:off x="646113" y="1447800"/>
            <a:ext cx="7851775" cy="3200400"/>
          </a:xfrm>
          <a:prstGeom prst="rect">
            <a:avLst/>
          </a:prstGeom>
          <a:noFill/>
          <a:ln w="31750" cap="flat" cmpd="sng">
            <a:solidFill>
              <a:schemeClr val="dk1"/>
            </a:solidFill>
            <a:prstDash val="solid"/>
            <a:round/>
            <a:headEnd type="none" w="sm" len="sm"/>
            <a:tailEnd type="none" w="sm" len="sm"/>
          </a:ln>
          <a:effectLst>
            <a:reflection stA="25000" endPos="15000" dist="50800" dir="5400000" sy="-100000" rotWithShape="0"/>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7" name="Google Shape;17;p2"/>
          <p:cNvSpPr txBox="1">
            <a:spLocks noGrp="1"/>
          </p:cNvSpPr>
          <p:nvPr>
            <p:ph type="ctrTitle"/>
          </p:nvPr>
        </p:nvSpPr>
        <p:spPr>
          <a:xfrm>
            <a:off x="658813" y="1537447"/>
            <a:ext cx="7826281" cy="162709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rgbClr val="D8D8D8"/>
              </a:buClr>
              <a:buSzPts val="5400"/>
              <a:buFont typeface="Corbel"/>
              <a:buNone/>
              <a:defRPr sz="5400">
                <a:solidFill>
                  <a:srgbClr val="D8D8D8"/>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658813" y="3218329"/>
            <a:ext cx="7826281" cy="86061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300"/>
              </a:spcBef>
              <a:spcAft>
                <a:spcPts val="0"/>
              </a:spcAft>
              <a:buClr>
                <a:srgbClr val="D8D8D8"/>
              </a:buClr>
              <a:buSzPts val="1800"/>
              <a:buFont typeface="Noto Sans Symbols"/>
              <a:buNone/>
              <a:defRPr sz="1800">
                <a:solidFill>
                  <a:srgbClr val="D8D8D8"/>
                </a:solidFill>
                <a:latin typeface="Corbel"/>
                <a:ea typeface="Corbel"/>
                <a:cs typeface="Corbel"/>
                <a:sym typeface="Corbel"/>
              </a:defRPr>
            </a:lvl1pPr>
            <a:lvl2pPr lvl="1" algn="ctr">
              <a:spcBef>
                <a:spcPts val="600"/>
              </a:spcBef>
              <a:spcAft>
                <a:spcPts val="0"/>
              </a:spcAft>
              <a:buSzPts val="2200"/>
              <a:buNone/>
              <a:defRPr>
                <a:solidFill>
                  <a:schemeClr val="lt1"/>
                </a:solidFill>
              </a:defRPr>
            </a:lvl2pPr>
            <a:lvl3pPr lvl="2" algn="ctr">
              <a:spcBef>
                <a:spcPts val="600"/>
              </a:spcBef>
              <a:spcAft>
                <a:spcPts val="0"/>
              </a:spcAft>
              <a:buClr>
                <a:schemeClr val="lt1"/>
              </a:buClr>
              <a:buSzPts val="2000"/>
              <a:buNone/>
              <a:defRPr>
                <a:solidFill>
                  <a:schemeClr val="lt1"/>
                </a:solidFill>
              </a:defRPr>
            </a:lvl3pPr>
            <a:lvl4pPr lvl="3" algn="ctr">
              <a:spcBef>
                <a:spcPts val="600"/>
              </a:spcBef>
              <a:spcAft>
                <a:spcPts val="0"/>
              </a:spcAft>
              <a:buSzPts val="1800"/>
              <a:buNone/>
              <a:defRPr>
                <a:solidFill>
                  <a:schemeClr val="lt1"/>
                </a:solidFill>
              </a:defRPr>
            </a:lvl4pPr>
            <a:lvl5pPr lvl="4" algn="ctr">
              <a:spcBef>
                <a:spcPts val="600"/>
              </a:spcBef>
              <a:spcAft>
                <a:spcPts val="0"/>
              </a:spcAft>
              <a:buClr>
                <a:schemeClr val="lt1"/>
              </a:buClr>
              <a:buSzPts val="18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19" name="Google Shape;19;p2"/>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9"/>
        <p:cNvGrpSpPr/>
        <p:nvPr/>
      </p:nvGrpSpPr>
      <p:grpSpPr>
        <a:xfrm>
          <a:off x="0" y="0"/>
          <a:ext cx="0" cy="0"/>
          <a:chOff x="0" y="0"/>
          <a:chExt cx="0" cy="0"/>
        </a:xfrm>
      </p:grpSpPr>
      <p:sp>
        <p:nvSpPr>
          <p:cNvPr id="90" name="Google Shape;90;p11"/>
          <p:cNvSpPr txBox="1">
            <a:spLocks noGrp="1"/>
          </p:cNvSpPr>
          <p:nvPr>
            <p:ph type="title"/>
          </p:nvPr>
        </p:nvSpPr>
        <p:spPr>
          <a:xfrm>
            <a:off x="4562856" y="1600200"/>
            <a:ext cx="393192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2400"/>
              <a:buFont typeface="Corbel"/>
              <a:buNone/>
              <a:defRPr sz="2400" b="0">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1"/>
          <p:cNvSpPr>
            <a:spLocks noGrp="1"/>
          </p:cNvSpPr>
          <p:nvPr>
            <p:ph type="pic" idx="2"/>
          </p:nvPr>
        </p:nvSpPr>
        <p:spPr>
          <a:xfrm>
            <a:off x="621792" y="457200"/>
            <a:ext cx="3474720" cy="5102352"/>
          </a:xfrm>
          <a:prstGeom prst="rect">
            <a:avLst/>
          </a:prstGeom>
          <a:noFill/>
          <a:ln w="44450" cap="flat" cmpd="sng">
            <a:solidFill>
              <a:schemeClr val="dk1"/>
            </a:solidFill>
            <a:prstDash val="solid"/>
            <a:miter lim="800000"/>
            <a:headEnd type="none" w="sm" len="sm"/>
            <a:tailEnd type="none" w="sm" len="sm"/>
          </a:ln>
          <a:effectLst>
            <a:reflection stA="25000" endPos="15000" dist="50800" dir="5400000" sy="-100000" rotWithShape="0"/>
          </a:effectLst>
        </p:spPr>
        <p:txBody>
          <a:bodyPr spcFirstLastPara="1" wrap="square" lIns="91425" tIns="45700" rIns="91425" bIns="45700" anchor="t" anchorCtr="0">
            <a:noAutofit/>
          </a:bodyPr>
          <a:lstStyle>
            <a:lvl1pPr marR="0" lvl="0" algn="l" rtl="0">
              <a:spcBef>
                <a:spcPts val="20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1pPr>
            <a:lvl2pPr marR="0" lvl="1" algn="l" rtl="0">
              <a:spcBef>
                <a:spcPts val="600"/>
              </a:spcBef>
              <a:spcAft>
                <a:spcPts val="0"/>
              </a:spcAft>
              <a:buClr>
                <a:srgbClr val="A5A5A5"/>
              </a:buClr>
              <a:buSzPts val="2800"/>
              <a:buFont typeface="Noto Sans Symbols"/>
              <a:buNone/>
              <a:defRPr sz="2800" b="0" i="0" u="none" strike="noStrike" cap="none">
                <a:solidFill>
                  <a:schemeClr val="lt1"/>
                </a:solidFill>
                <a:latin typeface="Corbel"/>
                <a:ea typeface="Corbel"/>
                <a:cs typeface="Corbel"/>
                <a:sym typeface="Corbel"/>
              </a:defRPr>
            </a:lvl2pPr>
            <a:lvl3pPr marR="0" lvl="2" algn="l" rtl="0">
              <a:spcBef>
                <a:spcPts val="600"/>
              </a:spcBef>
              <a:spcAft>
                <a:spcPts val="0"/>
              </a:spcAft>
              <a:buClr>
                <a:schemeClr val="lt1"/>
              </a:buClr>
              <a:buSzPts val="2400"/>
              <a:buFont typeface="Noto Sans Symbols"/>
              <a:buNone/>
              <a:defRPr sz="2400" b="0" i="0" u="none" strike="noStrike" cap="none">
                <a:solidFill>
                  <a:schemeClr val="lt1"/>
                </a:solidFill>
                <a:latin typeface="Corbel"/>
                <a:ea typeface="Corbel"/>
                <a:cs typeface="Corbel"/>
                <a:sym typeface="Corbel"/>
              </a:defRPr>
            </a:lvl3pPr>
            <a:lvl4pPr marR="0" lvl="3" algn="l" rtl="0">
              <a:spcBef>
                <a:spcPts val="600"/>
              </a:spcBef>
              <a:spcAft>
                <a:spcPts val="0"/>
              </a:spcAft>
              <a:buClr>
                <a:srgbClr val="A5A5A5"/>
              </a:buClr>
              <a:buSzPts val="2000"/>
              <a:buFont typeface="Noto Sans Symbols"/>
              <a:buNone/>
              <a:defRPr sz="2000" b="0" i="0" u="none" strike="noStrike" cap="none">
                <a:solidFill>
                  <a:schemeClr val="lt1"/>
                </a:solidFill>
                <a:latin typeface="Corbel"/>
                <a:ea typeface="Corbel"/>
                <a:cs typeface="Corbel"/>
                <a:sym typeface="Corbel"/>
              </a:defRPr>
            </a:lvl4pPr>
            <a:lvl5pPr marR="0" lvl="4" algn="l" rtl="0">
              <a:spcBef>
                <a:spcPts val="6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92" name="Google Shape;92;p11"/>
          <p:cNvSpPr txBox="1">
            <a:spLocks noGrp="1"/>
          </p:cNvSpPr>
          <p:nvPr>
            <p:ph type="body" idx="1"/>
          </p:nvPr>
        </p:nvSpPr>
        <p:spPr>
          <a:xfrm>
            <a:off x="4562856" y="2240280"/>
            <a:ext cx="3931920" cy="2103120"/>
          </a:xfrm>
          <a:prstGeom prst="rect">
            <a:avLst/>
          </a:prstGeom>
          <a:noFill/>
          <a:ln>
            <a:noFill/>
          </a:ln>
        </p:spPr>
        <p:txBody>
          <a:bodyPr spcFirstLastPara="1" wrap="square" lIns="91425" tIns="45700" rIns="91425" bIns="45700" anchor="t" anchorCtr="0">
            <a:noAutofit/>
          </a:bodyPr>
          <a:lstStyle>
            <a:lvl1pPr marL="457200" lvl="0" indent="-228600" algn="l">
              <a:spcBef>
                <a:spcPts val="2000"/>
              </a:spcBef>
              <a:spcAft>
                <a:spcPts val="0"/>
              </a:spcAft>
              <a:buClr>
                <a:schemeClr val="lt1"/>
              </a:buClr>
              <a:buSzPts val="1400"/>
              <a:buNone/>
              <a:defRPr sz="1400" b="0">
                <a:solidFill>
                  <a:schemeClr val="lt1"/>
                </a:solidFill>
                <a:latin typeface="Corbel"/>
                <a:ea typeface="Corbel"/>
                <a:cs typeface="Corbel"/>
                <a:sym typeface="Corbel"/>
              </a:defRPr>
            </a:lvl1pPr>
            <a:lvl2pPr marL="914400" lvl="1" indent="-228600" algn="l">
              <a:spcBef>
                <a:spcPts val="600"/>
              </a:spcBef>
              <a:spcAft>
                <a:spcPts val="0"/>
              </a:spcAft>
              <a:buSzPts val="1200"/>
              <a:buNone/>
              <a:defRPr sz="1200"/>
            </a:lvl2pPr>
            <a:lvl3pPr marL="1371600" lvl="2" indent="-228600" algn="l">
              <a:spcBef>
                <a:spcPts val="600"/>
              </a:spcBef>
              <a:spcAft>
                <a:spcPts val="0"/>
              </a:spcAft>
              <a:buClr>
                <a:schemeClr val="lt1"/>
              </a:buClr>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93" name="Google Shape;93;p11"/>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11"/>
          <p:cNvSpPr/>
          <p:nvPr/>
        </p:nvSpPr>
        <p:spPr>
          <a:xfrm>
            <a:off x="280416" y="258580"/>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97" name="Google Shape;97;p11"/>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98"/>
        <p:cNvGrpSpPr/>
        <p:nvPr/>
      </p:nvGrpSpPr>
      <p:grpSpPr>
        <a:xfrm>
          <a:off x="0" y="0"/>
          <a:ext cx="0" cy="0"/>
          <a:chOff x="0" y="0"/>
          <a:chExt cx="0" cy="0"/>
        </a:xfrm>
      </p:grpSpPr>
      <p:sp>
        <p:nvSpPr>
          <p:cNvPr id="99" name="Google Shape;99;p12"/>
          <p:cNvSpPr>
            <a:spLocks noGrp="1"/>
          </p:cNvSpPr>
          <p:nvPr>
            <p:ph type="pic" idx="2"/>
          </p:nvPr>
        </p:nvSpPr>
        <p:spPr>
          <a:xfrm>
            <a:off x="282575" y="458788"/>
            <a:ext cx="8577263" cy="3884612"/>
          </a:xfrm>
          <a:prstGeom prst="rect">
            <a:avLst/>
          </a:prstGeom>
          <a:noFill/>
          <a:ln w="44450" cap="flat" cmpd="sng">
            <a:solidFill>
              <a:schemeClr val="dk1"/>
            </a:solidFill>
            <a:prstDash val="solid"/>
            <a:miter lim="800000"/>
            <a:headEnd type="none" w="sm" len="sm"/>
            <a:tailEnd type="none" w="sm" len="sm"/>
          </a:ln>
          <a:effectLst>
            <a:reflection stA="25000" endPos="15000" dist="50800" dir="5400000" sy="-100000" rotWithShape="0"/>
          </a:effectLst>
        </p:spPr>
        <p:txBody>
          <a:bodyPr spcFirstLastPara="1" wrap="square" lIns="91425" tIns="45700" rIns="91425" bIns="45700" anchor="t" anchorCtr="0">
            <a:noAutofit/>
          </a:bodyPr>
          <a:lstStyle>
            <a:lvl1pPr marR="0" lvl="0" algn="l" rtl="0">
              <a:spcBef>
                <a:spcPts val="20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1pPr>
            <a:lvl2pPr marR="0" lvl="1" algn="l" rtl="0">
              <a:spcBef>
                <a:spcPts val="600"/>
              </a:spcBef>
              <a:spcAft>
                <a:spcPts val="0"/>
              </a:spcAft>
              <a:buClr>
                <a:srgbClr val="A5A5A5"/>
              </a:buClr>
              <a:buSzPts val="2800"/>
              <a:buFont typeface="Noto Sans Symbols"/>
              <a:buNone/>
              <a:defRPr sz="2800" b="0" i="0" u="none" strike="noStrike" cap="none">
                <a:solidFill>
                  <a:schemeClr val="lt1"/>
                </a:solidFill>
                <a:latin typeface="Corbel"/>
                <a:ea typeface="Corbel"/>
                <a:cs typeface="Corbel"/>
                <a:sym typeface="Corbel"/>
              </a:defRPr>
            </a:lvl2pPr>
            <a:lvl3pPr marR="0" lvl="2" algn="l" rtl="0">
              <a:spcBef>
                <a:spcPts val="600"/>
              </a:spcBef>
              <a:spcAft>
                <a:spcPts val="0"/>
              </a:spcAft>
              <a:buClr>
                <a:schemeClr val="lt1"/>
              </a:buClr>
              <a:buSzPts val="2400"/>
              <a:buFont typeface="Noto Sans Symbols"/>
              <a:buNone/>
              <a:defRPr sz="2400" b="0" i="0" u="none" strike="noStrike" cap="none">
                <a:solidFill>
                  <a:schemeClr val="lt1"/>
                </a:solidFill>
                <a:latin typeface="Corbel"/>
                <a:ea typeface="Corbel"/>
                <a:cs typeface="Corbel"/>
                <a:sym typeface="Corbel"/>
              </a:defRPr>
            </a:lvl3pPr>
            <a:lvl4pPr marR="0" lvl="3" algn="l" rtl="0">
              <a:spcBef>
                <a:spcPts val="600"/>
              </a:spcBef>
              <a:spcAft>
                <a:spcPts val="0"/>
              </a:spcAft>
              <a:buClr>
                <a:srgbClr val="A5A5A5"/>
              </a:buClr>
              <a:buSzPts val="2000"/>
              <a:buFont typeface="Noto Sans Symbols"/>
              <a:buNone/>
              <a:defRPr sz="2000" b="0" i="0" u="none" strike="noStrike" cap="none">
                <a:solidFill>
                  <a:schemeClr val="lt1"/>
                </a:solidFill>
                <a:latin typeface="Corbel"/>
                <a:ea typeface="Corbel"/>
                <a:cs typeface="Corbel"/>
                <a:sym typeface="Corbel"/>
              </a:defRPr>
            </a:lvl4pPr>
            <a:lvl5pPr marR="0" lvl="4" algn="l" rtl="0">
              <a:spcBef>
                <a:spcPts val="6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100" name="Google Shape;100;p12"/>
          <p:cNvSpPr txBox="1">
            <a:spLocks noGrp="1"/>
          </p:cNvSpPr>
          <p:nvPr>
            <p:ph type="title"/>
          </p:nvPr>
        </p:nvSpPr>
        <p:spPr>
          <a:xfrm>
            <a:off x="282575" y="4920520"/>
            <a:ext cx="3931920" cy="13533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24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2"/>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12"/>
          <p:cNvSpPr txBox="1">
            <a:spLocks noGrp="1"/>
          </p:cNvSpPr>
          <p:nvPr>
            <p:ph type="body" idx="1"/>
          </p:nvPr>
        </p:nvSpPr>
        <p:spPr>
          <a:xfrm>
            <a:off x="4927918" y="4899025"/>
            <a:ext cx="3931920" cy="1352458"/>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00"/>
              </a:spcBef>
              <a:spcAft>
                <a:spcPts val="0"/>
              </a:spcAft>
              <a:buClr>
                <a:schemeClr val="lt1"/>
              </a:buClr>
              <a:buSzPts val="1200"/>
              <a:buNone/>
              <a:defRPr sz="1200" b="0"/>
            </a:lvl1pPr>
            <a:lvl2pPr marL="914400" lvl="1" indent="-228600" algn="l">
              <a:spcBef>
                <a:spcPts val="600"/>
              </a:spcBef>
              <a:spcAft>
                <a:spcPts val="0"/>
              </a:spcAft>
              <a:buSzPts val="1200"/>
              <a:buNone/>
              <a:defRPr sz="1200"/>
            </a:lvl2pPr>
            <a:lvl3pPr marL="1371600" lvl="2" indent="-228600" algn="l">
              <a:spcBef>
                <a:spcPts val="600"/>
              </a:spcBef>
              <a:spcAft>
                <a:spcPts val="0"/>
              </a:spcAft>
              <a:buClr>
                <a:schemeClr val="lt1"/>
              </a:buClr>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105" name="Google Shape;105;p12"/>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106"/>
        <p:cNvGrpSpPr/>
        <p:nvPr/>
      </p:nvGrpSpPr>
      <p:grpSpPr>
        <a:xfrm>
          <a:off x="0" y="0"/>
          <a:ext cx="0" cy="0"/>
          <a:chOff x="0" y="0"/>
          <a:chExt cx="0" cy="0"/>
        </a:xfrm>
      </p:grpSpPr>
      <p:sp>
        <p:nvSpPr>
          <p:cNvPr id="107" name="Google Shape;107;p13"/>
          <p:cNvSpPr>
            <a:spLocks noGrp="1"/>
          </p:cNvSpPr>
          <p:nvPr>
            <p:ph type="pic" idx="2"/>
          </p:nvPr>
        </p:nvSpPr>
        <p:spPr>
          <a:xfrm>
            <a:off x="4745038" y="458788"/>
            <a:ext cx="4114800" cy="3884612"/>
          </a:xfrm>
          <a:prstGeom prst="rect">
            <a:avLst/>
          </a:prstGeom>
          <a:noFill/>
          <a:ln w="44450" cap="flat" cmpd="sng">
            <a:solidFill>
              <a:schemeClr val="dk1"/>
            </a:solidFill>
            <a:prstDash val="solid"/>
            <a:miter lim="800000"/>
            <a:headEnd type="none" w="sm" len="sm"/>
            <a:tailEnd type="none" w="sm" len="sm"/>
          </a:ln>
          <a:effectLst>
            <a:reflection stA="25000" endPos="15000" dist="50800" dir="5400000" sy="-100000" rotWithShape="0"/>
          </a:effectLst>
        </p:spPr>
        <p:txBody>
          <a:bodyPr spcFirstLastPara="1" wrap="square" lIns="91425" tIns="45700" rIns="91425" bIns="45700" anchor="t" anchorCtr="0">
            <a:noAutofit/>
          </a:bodyPr>
          <a:lstStyle>
            <a:lvl1pPr marR="0" lvl="0" algn="l" rtl="0">
              <a:spcBef>
                <a:spcPts val="20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1pPr>
            <a:lvl2pPr marR="0" lvl="1" algn="l" rtl="0">
              <a:spcBef>
                <a:spcPts val="600"/>
              </a:spcBef>
              <a:spcAft>
                <a:spcPts val="0"/>
              </a:spcAft>
              <a:buClr>
                <a:srgbClr val="A5A5A5"/>
              </a:buClr>
              <a:buSzPts val="2800"/>
              <a:buFont typeface="Noto Sans Symbols"/>
              <a:buNone/>
              <a:defRPr sz="2800" b="0" i="0" u="none" strike="noStrike" cap="none">
                <a:solidFill>
                  <a:schemeClr val="lt1"/>
                </a:solidFill>
                <a:latin typeface="Corbel"/>
                <a:ea typeface="Corbel"/>
                <a:cs typeface="Corbel"/>
                <a:sym typeface="Corbel"/>
              </a:defRPr>
            </a:lvl2pPr>
            <a:lvl3pPr marR="0" lvl="2" algn="l" rtl="0">
              <a:spcBef>
                <a:spcPts val="600"/>
              </a:spcBef>
              <a:spcAft>
                <a:spcPts val="0"/>
              </a:spcAft>
              <a:buClr>
                <a:schemeClr val="lt1"/>
              </a:buClr>
              <a:buSzPts val="2400"/>
              <a:buFont typeface="Noto Sans Symbols"/>
              <a:buNone/>
              <a:defRPr sz="2400" b="0" i="0" u="none" strike="noStrike" cap="none">
                <a:solidFill>
                  <a:schemeClr val="lt1"/>
                </a:solidFill>
                <a:latin typeface="Corbel"/>
                <a:ea typeface="Corbel"/>
                <a:cs typeface="Corbel"/>
                <a:sym typeface="Corbel"/>
              </a:defRPr>
            </a:lvl3pPr>
            <a:lvl4pPr marR="0" lvl="3" algn="l" rtl="0">
              <a:spcBef>
                <a:spcPts val="600"/>
              </a:spcBef>
              <a:spcAft>
                <a:spcPts val="0"/>
              </a:spcAft>
              <a:buClr>
                <a:srgbClr val="A5A5A5"/>
              </a:buClr>
              <a:buSzPts val="2000"/>
              <a:buFont typeface="Noto Sans Symbols"/>
              <a:buNone/>
              <a:defRPr sz="2000" b="0" i="0" u="none" strike="noStrike" cap="none">
                <a:solidFill>
                  <a:schemeClr val="lt1"/>
                </a:solidFill>
                <a:latin typeface="Corbel"/>
                <a:ea typeface="Corbel"/>
                <a:cs typeface="Corbel"/>
                <a:sym typeface="Corbel"/>
              </a:defRPr>
            </a:lvl4pPr>
            <a:lvl5pPr marR="0" lvl="4" algn="l" rtl="0">
              <a:spcBef>
                <a:spcPts val="6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108" name="Google Shape;108;p13"/>
          <p:cNvSpPr>
            <a:spLocks noGrp="1"/>
          </p:cNvSpPr>
          <p:nvPr>
            <p:ph type="pic" idx="3"/>
          </p:nvPr>
        </p:nvSpPr>
        <p:spPr>
          <a:xfrm>
            <a:off x="282575" y="458788"/>
            <a:ext cx="4114800" cy="3884612"/>
          </a:xfrm>
          <a:prstGeom prst="rect">
            <a:avLst/>
          </a:prstGeom>
          <a:noFill/>
          <a:ln w="44450" cap="flat" cmpd="sng">
            <a:solidFill>
              <a:schemeClr val="dk1"/>
            </a:solidFill>
            <a:prstDash val="solid"/>
            <a:miter lim="800000"/>
            <a:headEnd type="none" w="sm" len="sm"/>
            <a:tailEnd type="none" w="sm" len="sm"/>
          </a:ln>
          <a:effectLst>
            <a:reflection stA="25000" endPos="15000" dist="50800" dir="5400000" sy="-100000" rotWithShape="0"/>
          </a:effectLst>
        </p:spPr>
        <p:txBody>
          <a:bodyPr spcFirstLastPara="1" wrap="square" lIns="91425" tIns="45700" rIns="91425" bIns="45700" anchor="t" anchorCtr="0">
            <a:noAutofit/>
          </a:bodyPr>
          <a:lstStyle>
            <a:lvl1pPr marR="0" lvl="0" algn="l" rtl="0">
              <a:spcBef>
                <a:spcPts val="20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1pPr>
            <a:lvl2pPr marR="0" lvl="1" algn="l" rtl="0">
              <a:spcBef>
                <a:spcPts val="600"/>
              </a:spcBef>
              <a:spcAft>
                <a:spcPts val="0"/>
              </a:spcAft>
              <a:buClr>
                <a:srgbClr val="A5A5A5"/>
              </a:buClr>
              <a:buSzPts val="2800"/>
              <a:buFont typeface="Noto Sans Symbols"/>
              <a:buNone/>
              <a:defRPr sz="2800" b="0" i="0" u="none" strike="noStrike" cap="none">
                <a:solidFill>
                  <a:schemeClr val="lt1"/>
                </a:solidFill>
                <a:latin typeface="Corbel"/>
                <a:ea typeface="Corbel"/>
                <a:cs typeface="Corbel"/>
                <a:sym typeface="Corbel"/>
              </a:defRPr>
            </a:lvl2pPr>
            <a:lvl3pPr marR="0" lvl="2" algn="l" rtl="0">
              <a:spcBef>
                <a:spcPts val="600"/>
              </a:spcBef>
              <a:spcAft>
                <a:spcPts val="0"/>
              </a:spcAft>
              <a:buClr>
                <a:schemeClr val="lt1"/>
              </a:buClr>
              <a:buSzPts val="2400"/>
              <a:buFont typeface="Noto Sans Symbols"/>
              <a:buNone/>
              <a:defRPr sz="2400" b="0" i="0" u="none" strike="noStrike" cap="none">
                <a:solidFill>
                  <a:schemeClr val="lt1"/>
                </a:solidFill>
                <a:latin typeface="Corbel"/>
                <a:ea typeface="Corbel"/>
                <a:cs typeface="Corbel"/>
                <a:sym typeface="Corbel"/>
              </a:defRPr>
            </a:lvl3pPr>
            <a:lvl4pPr marR="0" lvl="3" algn="l" rtl="0">
              <a:spcBef>
                <a:spcPts val="600"/>
              </a:spcBef>
              <a:spcAft>
                <a:spcPts val="0"/>
              </a:spcAft>
              <a:buClr>
                <a:srgbClr val="A5A5A5"/>
              </a:buClr>
              <a:buSzPts val="2000"/>
              <a:buFont typeface="Noto Sans Symbols"/>
              <a:buNone/>
              <a:defRPr sz="2000" b="0" i="0" u="none" strike="noStrike" cap="none">
                <a:solidFill>
                  <a:schemeClr val="lt1"/>
                </a:solidFill>
                <a:latin typeface="Corbel"/>
                <a:ea typeface="Corbel"/>
                <a:cs typeface="Corbel"/>
                <a:sym typeface="Corbel"/>
              </a:defRPr>
            </a:lvl4pPr>
            <a:lvl5pPr marR="0" lvl="4" algn="l" rtl="0">
              <a:spcBef>
                <a:spcPts val="6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Corbel"/>
                <a:ea typeface="Corbel"/>
                <a:cs typeface="Corbel"/>
                <a:sym typeface="Corbel"/>
              </a:defRPr>
            </a:lvl9pPr>
          </a:lstStyle>
          <a:p>
            <a:endParaRPr/>
          </a:p>
        </p:txBody>
      </p:sp>
      <p:sp>
        <p:nvSpPr>
          <p:cNvPr id="109" name="Google Shape;109;p13"/>
          <p:cNvSpPr txBox="1">
            <a:spLocks noGrp="1"/>
          </p:cNvSpPr>
          <p:nvPr>
            <p:ph type="title"/>
          </p:nvPr>
        </p:nvSpPr>
        <p:spPr>
          <a:xfrm>
            <a:off x="282575" y="4920520"/>
            <a:ext cx="3931920" cy="135331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lt1"/>
              </a:buClr>
              <a:buSzPts val="24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3"/>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13"/>
          <p:cNvSpPr txBox="1">
            <a:spLocks noGrp="1"/>
          </p:cNvSpPr>
          <p:nvPr>
            <p:ph type="body" idx="1"/>
          </p:nvPr>
        </p:nvSpPr>
        <p:spPr>
          <a:xfrm>
            <a:off x="4927918" y="4899025"/>
            <a:ext cx="3931920" cy="1352458"/>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00"/>
              </a:spcBef>
              <a:spcAft>
                <a:spcPts val="0"/>
              </a:spcAft>
              <a:buClr>
                <a:schemeClr val="lt1"/>
              </a:buClr>
              <a:buSzPts val="1200"/>
              <a:buNone/>
              <a:defRPr sz="1200" b="0"/>
            </a:lvl1pPr>
            <a:lvl2pPr marL="914400" lvl="1" indent="-228600" algn="l">
              <a:spcBef>
                <a:spcPts val="600"/>
              </a:spcBef>
              <a:spcAft>
                <a:spcPts val="0"/>
              </a:spcAft>
              <a:buSzPts val="1200"/>
              <a:buNone/>
              <a:defRPr sz="1200"/>
            </a:lvl2pPr>
            <a:lvl3pPr marL="1371600" lvl="2" indent="-228600" algn="l">
              <a:spcBef>
                <a:spcPts val="600"/>
              </a:spcBef>
              <a:spcAft>
                <a:spcPts val="0"/>
              </a:spcAft>
              <a:buClr>
                <a:schemeClr val="lt1"/>
              </a:buClr>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114" name="Google Shape;114;p13"/>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ideo with Caption">
  <p:cSld name="Video with Caption">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282575" y="4920520"/>
            <a:ext cx="393192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1"/>
              </a:buClr>
              <a:buSzPts val="24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282575" y="5563458"/>
            <a:ext cx="3931920" cy="652462"/>
          </a:xfrm>
          <a:prstGeom prst="rect">
            <a:avLst/>
          </a:prstGeom>
          <a:noFill/>
          <a:ln>
            <a:noFill/>
          </a:ln>
        </p:spPr>
        <p:txBody>
          <a:bodyPr spcFirstLastPara="1" wrap="square" lIns="91425" tIns="45700" rIns="91425" bIns="45700" anchor="t" anchorCtr="0">
            <a:noAutofit/>
          </a:bodyPr>
          <a:lstStyle>
            <a:lvl1pPr marL="457200" lvl="0" indent="-228600" algn="l">
              <a:spcBef>
                <a:spcPts val="300"/>
              </a:spcBef>
              <a:spcAft>
                <a:spcPts val="0"/>
              </a:spcAft>
              <a:buClr>
                <a:schemeClr val="lt1"/>
              </a:buClr>
              <a:buSzPts val="1400"/>
              <a:buNone/>
              <a:defRPr sz="1400" b="0"/>
            </a:lvl1pPr>
            <a:lvl2pPr marL="914400" lvl="1" indent="-228600" algn="l">
              <a:spcBef>
                <a:spcPts val="600"/>
              </a:spcBef>
              <a:spcAft>
                <a:spcPts val="0"/>
              </a:spcAft>
              <a:buSzPts val="1200"/>
              <a:buNone/>
              <a:defRPr sz="1200"/>
            </a:lvl2pPr>
            <a:lvl3pPr marL="1371600" lvl="2" indent="-228600" algn="l">
              <a:spcBef>
                <a:spcPts val="600"/>
              </a:spcBef>
              <a:spcAft>
                <a:spcPts val="0"/>
              </a:spcAft>
              <a:buClr>
                <a:schemeClr val="lt1"/>
              </a:buClr>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118" name="Google Shape;118;p14"/>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4"/>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4"/>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1" name="Google Shape;121;p14"/>
          <p:cNvSpPr txBox="1">
            <a:spLocks noGrp="1"/>
          </p:cNvSpPr>
          <p:nvPr>
            <p:ph type="body" idx="2"/>
          </p:nvPr>
        </p:nvSpPr>
        <p:spPr>
          <a:xfrm>
            <a:off x="4927918" y="4899025"/>
            <a:ext cx="3931920" cy="1352458"/>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300"/>
              </a:spcBef>
              <a:spcAft>
                <a:spcPts val="0"/>
              </a:spcAft>
              <a:buClr>
                <a:schemeClr val="lt1"/>
              </a:buClr>
              <a:buSzPts val="1200"/>
              <a:buNone/>
              <a:defRPr sz="1200" b="0"/>
            </a:lvl1pPr>
            <a:lvl2pPr marL="914400" lvl="1" indent="-228600" algn="l">
              <a:spcBef>
                <a:spcPts val="600"/>
              </a:spcBef>
              <a:spcAft>
                <a:spcPts val="0"/>
              </a:spcAft>
              <a:buSzPts val="1200"/>
              <a:buNone/>
              <a:defRPr sz="1200"/>
            </a:lvl2pPr>
            <a:lvl3pPr marL="1371600" lvl="2" indent="-228600" algn="l">
              <a:spcBef>
                <a:spcPts val="600"/>
              </a:spcBef>
              <a:spcAft>
                <a:spcPts val="0"/>
              </a:spcAft>
              <a:buClr>
                <a:schemeClr val="lt1"/>
              </a:buClr>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122" name="Google Shape;122;p14"/>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23" name="Google Shape;123;p14"/>
          <p:cNvSpPr>
            <a:spLocks noGrp="1"/>
          </p:cNvSpPr>
          <p:nvPr>
            <p:ph type="media" idx="3"/>
          </p:nvPr>
        </p:nvSpPr>
        <p:spPr>
          <a:xfrm>
            <a:off x="282575" y="458788"/>
            <a:ext cx="8577263" cy="3849624"/>
          </a:xfrm>
          <a:prstGeom prst="rect">
            <a:avLst/>
          </a:prstGeom>
          <a:noFill/>
          <a:ln w="4445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lvl1pPr marR="0" lvl="0" algn="l" rtl="0">
              <a:spcBef>
                <a:spcPts val="20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1pPr>
            <a:lvl2pPr marR="0" lvl="1" algn="l" rtl="0">
              <a:spcBef>
                <a:spcPts val="600"/>
              </a:spcBef>
              <a:spcAft>
                <a:spcPts val="0"/>
              </a:spcAft>
              <a:buClr>
                <a:srgbClr val="A5A5A5"/>
              </a:buClr>
              <a:buSzPts val="2200"/>
              <a:buFont typeface="Noto Sans Symbols"/>
              <a:buChar char="⚫"/>
              <a:defRPr sz="2200" b="0" i="0" u="none" strike="noStrike" cap="none">
                <a:solidFill>
                  <a:schemeClr val="lt1"/>
                </a:solidFill>
                <a:latin typeface="Corbel"/>
                <a:ea typeface="Corbel"/>
                <a:cs typeface="Corbel"/>
                <a:sym typeface="Corbel"/>
              </a:defRPr>
            </a:lvl2pPr>
            <a:lvl3pPr marR="0" lvl="2" algn="l" rtl="0">
              <a:spcBef>
                <a:spcPts val="6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3pPr>
            <a:lvl4pPr marR="0" lvl="3" algn="l" rtl="0">
              <a:spcBef>
                <a:spcPts val="600"/>
              </a:spcBef>
              <a:spcAft>
                <a:spcPts val="0"/>
              </a:spcAft>
              <a:buClr>
                <a:srgbClr val="A5A5A5"/>
              </a:buClr>
              <a:buSzPts val="1800"/>
              <a:buFont typeface="Noto Sans Symbols"/>
              <a:buChar char="⚫"/>
              <a:defRPr sz="1800" b="0" i="0" u="none" strike="noStrike" cap="none">
                <a:solidFill>
                  <a:schemeClr val="lt1"/>
                </a:solidFill>
                <a:latin typeface="Corbel"/>
                <a:ea typeface="Corbel"/>
                <a:cs typeface="Corbel"/>
                <a:sym typeface="Corbel"/>
              </a:defRPr>
            </a:lvl4pPr>
            <a:lvl5pPr marR="0" lvl="4" algn="l" rtl="0">
              <a:spcBef>
                <a:spcPts val="60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5"/>
          <p:cNvSpPr txBox="1">
            <a:spLocks noGrp="1"/>
          </p:cNvSpPr>
          <p:nvPr>
            <p:ph type="body" idx="1"/>
          </p:nvPr>
        </p:nvSpPr>
        <p:spPr>
          <a:xfrm rot="5400000">
            <a:off x="2238342" y="-19577"/>
            <a:ext cx="4639235" cy="7878788"/>
          </a:xfrm>
          <a:prstGeom prst="rect">
            <a:avLst/>
          </a:prstGeom>
          <a:noFill/>
          <a:ln>
            <a:noFill/>
          </a:ln>
        </p:spPr>
        <p:txBody>
          <a:bodyPr spcFirstLastPara="1" wrap="square" lIns="91425" tIns="45700" rIns="91425" bIns="45700" anchor="t" anchorCtr="0">
            <a:noAutofit/>
          </a:bodyPr>
          <a:lstStyle>
            <a:lvl1pPr marL="457200" lvl="0" indent="-342900" algn="l">
              <a:spcBef>
                <a:spcPts val="2000"/>
              </a:spcBef>
              <a:spcAft>
                <a:spcPts val="0"/>
              </a:spcAft>
              <a:buClr>
                <a:schemeClr val="lt1"/>
              </a:buClr>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Clr>
                <a:schemeClr val="lt1"/>
              </a:buClr>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7" name="Google Shape;127;p15"/>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5"/>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5"/>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15"/>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31" name="Google Shape;131;p15"/>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16"/>
          <p:cNvSpPr txBox="1">
            <a:spLocks noGrp="1"/>
          </p:cNvSpPr>
          <p:nvPr>
            <p:ph type="title"/>
          </p:nvPr>
        </p:nvSpPr>
        <p:spPr>
          <a:xfrm rot="5400000">
            <a:off x="5218907" y="2631281"/>
            <a:ext cx="5792787" cy="14478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6"/>
          <p:cNvSpPr txBox="1">
            <a:spLocks noGrp="1"/>
          </p:cNvSpPr>
          <p:nvPr>
            <p:ph type="body" idx="1"/>
          </p:nvPr>
        </p:nvSpPr>
        <p:spPr>
          <a:xfrm rot="5400000">
            <a:off x="1005682" y="94456"/>
            <a:ext cx="5792787" cy="6521450"/>
          </a:xfrm>
          <a:prstGeom prst="rect">
            <a:avLst/>
          </a:prstGeom>
          <a:noFill/>
          <a:ln>
            <a:noFill/>
          </a:ln>
        </p:spPr>
        <p:txBody>
          <a:bodyPr spcFirstLastPara="1" wrap="square" lIns="91425" tIns="45700" rIns="91425" bIns="45700" anchor="t" anchorCtr="0">
            <a:noAutofit/>
          </a:bodyPr>
          <a:lstStyle>
            <a:lvl1pPr marL="457200" lvl="0" indent="-342900" algn="l">
              <a:spcBef>
                <a:spcPts val="2000"/>
              </a:spcBef>
              <a:spcAft>
                <a:spcPts val="0"/>
              </a:spcAft>
              <a:buClr>
                <a:schemeClr val="lt1"/>
              </a:buClr>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Clr>
                <a:schemeClr val="lt1"/>
              </a:buClr>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35" name="Google Shape;135;p16"/>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6"/>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6"/>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8" name="Google Shape;138;p16"/>
          <p:cNvSpPr/>
          <p:nvPr/>
        </p:nvSpPr>
        <p:spPr>
          <a:xfrm>
            <a:off x="280416" y="258580"/>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139" name="Google Shape;139;p16"/>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lvl1pPr marL="457200" lvl="0" indent="-381000" algn="l">
              <a:spcBef>
                <a:spcPts val="2000"/>
              </a:spcBef>
              <a:spcAft>
                <a:spcPts val="0"/>
              </a:spcAft>
              <a:buClr>
                <a:schemeClr val="lt1"/>
              </a:buClr>
              <a:buSzPts val="2400"/>
              <a:buChar char="⚫"/>
              <a:defRPr/>
            </a:lvl1pPr>
            <a:lvl2pPr marL="914400" lvl="1" indent="-368300" algn="l">
              <a:spcBef>
                <a:spcPts val="600"/>
              </a:spcBef>
              <a:spcAft>
                <a:spcPts val="0"/>
              </a:spcAft>
              <a:buSzPts val="2200"/>
              <a:buChar char="⚫"/>
              <a:defRPr/>
            </a:lvl2pPr>
            <a:lvl3pPr marL="1371600" lvl="2" indent="-355600" algn="l">
              <a:spcBef>
                <a:spcPts val="600"/>
              </a:spcBef>
              <a:spcAft>
                <a:spcPts val="0"/>
              </a:spcAft>
              <a:buClr>
                <a:schemeClr val="lt1"/>
              </a:buClr>
              <a:buSzPts val="20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5" name="Google Shape;25;p3"/>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29" name="Google Shape;29;p3"/>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30"/>
        <p:cNvGrpSpPr/>
        <p:nvPr/>
      </p:nvGrpSpPr>
      <p:grpSpPr>
        <a:xfrm>
          <a:off x="0" y="0"/>
          <a:ext cx="0" cy="0"/>
          <a:chOff x="0" y="0"/>
          <a:chExt cx="0" cy="0"/>
        </a:xfrm>
      </p:grpSpPr>
      <p:sp>
        <p:nvSpPr>
          <p:cNvPr id="31" name="Google Shape;31;p4"/>
          <p:cNvSpPr>
            <a:spLocks noGrp="1"/>
          </p:cNvSpPr>
          <p:nvPr>
            <p:ph type="pic" idx="2"/>
          </p:nvPr>
        </p:nvSpPr>
        <p:spPr>
          <a:xfrm>
            <a:off x="2371725" y="381000"/>
            <a:ext cx="4400550" cy="3048000"/>
          </a:xfrm>
          <a:prstGeom prst="rect">
            <a:avLst/>
          </a:prstGeom>
          <a:noFill/>
          <a:ln w="44450" cap="flat" cmpd="sng">
            <a:solidFill>
              <a:schemeClr val="dk1"/>
            </a:solidFill>
            <a:prstDash val="solid"/>
            <a:miter lim="800000"/>
            <a:headEnd type="none" w="sm" len="sm"/>
            <a:tailEnd type="none" w="sm" len="sm"/>
          </a:ln>
          <a:effectLst>
            <a:reflection stA="25000" endPos="15000" dist="50800" dir="5400000" sy="-100000" rotWithShape="0"/>
          </a:effectLst>
        </p:spPr>
        <p:txBody>
          <a:bodyPr spcFirstLastPara="1" wrap="square" lIns="91425" tIns="45700" rIns="91425" bIns="45700" anchor="t" anchorCtr="0">
            <a:noAutofit/>
          </a:bodyPr>
          <a:lstStyle>
            <a:lvl1pPr marR="0" lvl="0" algn="l" rtl="0">
              <a:spcBef>
                <a:spcPts val="2000"/>
              </a:spcBef>
              <a:spcAft>
                <a:spcPts val="0"/>
              </a:spcAft>
              <a:buClr>
                <a:schemeClr val="lt1"/>
              </a:buClr>
              <a:buSzPts val="2000"/>
              <a:buFont typeface="Noto Sans Symbols"/>
              <a:buNone/>
              <a:defRPr sz="2000" b="0" i="0" u="none" strike="noStrike" cap="none">
                <a:solidFill>
                  <a:schemeClr val="lt1"/>
                </a:solidFill>
                <a:latin typeface="Corbel"/>
                <a:ea typeface="Corbel"/>
                <a:cs typeface="Corbel"/>
                <a:sym typeface="Corbel"/>
              </a:defRPr>
            </a:lvl1pPr>
            <a:lvl2pPr marR="0" lvl="1" algn="l" rtl="0">
              <a:spcBef>
                <a:spcPts val="600"/>
              </a:spcBef>
              <a:spcAft>
                <a:spcPts val="0"/>
              </a:spcAft>
              <a:buClr>
                <a:srgbClr val="A5A5A5"/>
              </a:buClr>
              <a:buSzPts val="2200"/>
              <a:buFont typeface="Noto Sans Symbols"/>
              <a:buChar char="⚫"/>
              <a:defRPr sz="2200" b="0" i="0" u="none" strike="noStrike" cap="none">
                <a:solidFill>
                  <a:schemeClr val="lt1"/>
                </a:solidFill>
                <a:latin typeface="Corbel"/>
                <a:ea typeface="Corbel"/>
                <a:cs typeface="Corbel"/>
                <a:sym typeface="Corbel"/>
              </a:defRPr>
            </a:lvl2pPr>
            <a:lvl3pPr marR="0" lvl="2" algn="l" rtl="0">
              <a:spcBef>
                <a:spcPts val="6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3pPr>
            <a:lvl4pPr marR="0" lvl="3" algn="l" rtl="0">
              <a:spcBef>
                <a:spcPts val="600"/>
              </a:spcBef>
              <a:spcAft>
                <a:spcPts val="0"/>
              </a:spcAft>
              <a:buClr>
                <a:srgbClr val="A5A5A5"/>
              </a:buClr>
              <a:buSzPts val="1800"/>
              <a:buFont typeface="Noto Sans Symbols"/>
              <a:buChar char="⚫"/>
              <a:defRPr sz="1800" b="0" i="0" u="none" strike="noStrike" cap="none">
                <a:solidFill>
                  <a:schemeClr val="lt1"/>
                </a:solidFill>
                <a:latin typeface="Corbel"/>
                <a:ea typeface="Corbel"/>
                <a:cs typeface="Corbel"/>
                <a:sym typeface="Corbel"/>
              </a:defRPr>
            </a:lvl4pPr>
            <a:lvl5pPr marR="0" lvl="4" algn="l" rtl="0">
              <a:spcBef>
                <a:spcPts val="60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9pPr>
          </a:lstStyle>
          <a:p>
            <a:endParaRPr/>
          </a:p>
        </p:txBody>
      </p:sp>
      <p:sp>
        <p:nvSpPr>
          <p:cNvPr id="32" name="Google Shape;32;p4"/>
          <p:cNvSpPr txBox="1">
            <a:spLocks noGrp="1"/>
          </p:cNvSpPr>
          <p:nvPr>
            <p:ph type="ctrTitle"/>
          </p:nvPr>
        </p:nvSpPr>
        <p:spPr>
          <a:xfrm>
            <a:off x="641350" y="4146363"/>
            <a:ext cx="7856538" cy="1470025"/>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5400"/>
              <a:buFont typeface="Corbel"/>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subTitle" idx="1"/>
          </p:nvPr>
        </p:nvSpPr>
        <p:spPr>
          <a:xfrm>
            <a:off x="641350" y="5620871"/>
            <a:ext cx="7856538" cy="614081"/>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spcBef>
                <a:spcPts val="600"/>
              </a:spcBef>
              <a:spcAft>
                <a:spcPts val="0"/>
              </a:spcAft>
              <a:buSzPts val="2200"/>
              <a:buNone/>
              <a:defRPr>
                <a:solidFill>
                  <a:schemeClr val="lt1"/>
                </a:solidFill>
              </a:defRPr>
            </a:lvl2pPr>
            <a:lvl3pPr lvl="2" algn="ctr">
              <a:spcBef>
                <a:spcPts val="600"/>
              </a:spcBef>
              <a:spcAft>
                <a:spcPts val="0"/>
              </a:spcAft>
              <a:buClr>
                <a:schemeClr val="lt1"/>
              </a:buClr>
              <a:buSzPts val="2000"/>
              <a:buNone/>
              <a:defRPr>
                <a:solidFill>
                  <a:schemeClr val="lt1"/>
                </a:solidFill>
              </a:defRPr>
            </a:lvl3pPr>
            <a:lvl4pPr lvl="3" algn="ctr">
              <a:spcBef>
                <a:spcPts val="600"/>
              </a:spcBef>
              <a:spcAft>
                <a:spcPts val="0"/>
              </a:spcAft>
              <a:buSzPts val="1800"/>
              <a:buNone/>
              <a:defRPr>
                <a:solidFill>
                  <a:schemeClr val="lt1"/>
                </a:solidFill>
              </a:defRPr>
            </a:lvl4pPr>
            <a:lvl5pPr lvl="4" algn="ctr">
              <a:spcBef>
                <a:spcPts val="600"/>
              </a:spcBef>
              <a:spcAft>
                <a:spcPts val="0"/>
              </a:spcAft>
              <a:buClr>
                <a:schemeClr val="lt1"/>
              </a:buClr>
              <a:buSzPts val="18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34" name="Google Shape;34;p4"/>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685800" y="2017059"/>
            <a:ext cx="7772400" cy="1655064"/>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5400"/>
              <a:buFont typeface="Corbel"/>
              <a:buNone/>
              <a:defRPr sz="5400" b="0" cap="none">
                <a:solidFill>
                  <a:schemeClr val="lt1"/>
                </a:solidFill>
                <a:latin typeface="Corbel"/>
                <a:ea typeface="Corbel"/>
                <a:cs typeface="Corbel"/>
                <a:sym typeface="Corbe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
          <p:cNvSpPr txBox="1">
            <a:spLocks noGrp="1"/>
          </p:cNvSpPr>
          <p:nvPr>
            <p:ph type="body" idx="1"/>
          </p:nvPr>
        </p:nvSpPr>
        <p:spPr>
          <a:xfrm>
            <a:off x="685800" y="3662979"/>
            <a:ext cx="7772400" cy="1500187"/>
          </a:xfrm>
          <a:prstGeom prst="rect">
            <a:avLst/>
          </a:prstGeom>
          <a:noFill/>
          <a:ln>
            <a:noFill/>
          </a:ln>
        </p:spPr>
        <p:txBody>
          <a:bodyPr spcFirstLastPara="1" wrap="square" lIns="91425" tIns="45700" rIns="91425" bIns="45700" anchor="t" anchorCtr="0">
            <a:noAutofit/>
          </a:bodyPr>
          <a:lstStyle>
            <a:lvl1pPr marL="457200" lvl="0" indent="-228600" algn="ctr">
              <a:spcBef>
                <a:spcPts val="300"/>
              </a:spcBef>
              <a:spcAft>
                <a:spcPts val="0"/>
              </a:spcAft>
              <a:buClr>
                <a:schemeClr val="lt1"/>
              </a:buClr>
              <a:buSzPts val="1800"/>
              <a:buNone/>
              <a:defRPr sz="1800">
                <a:solidFill>
                  <a:schemeClr val="lt1"/>
                </a:solidFill>
                <a:latin typeface="Corbel"/>
                <a:ea typeface="Corbel"/>
                <a:cs typeface="Corbel"/>
                <a:sym typeface="Corbel"/>
              </a:defRPr>
            </a:lvl1pPr>
            <a:lvl2pPr marL="914400" lvl="1" indent="-228600" algn="l">
              <a:spcBef>
                <a:spcPts val="600"/>
              </a:spcBef>
              <a:spcAft>
                <a:spcPts val="0"/>
              </a:spcAft>
              <a:buSzPts val="1800"/>
              <a:buNone/>
              <a:defRPr sz="1800">
                <a:solidFill>
                  <a:schemeClr val="lt1"/>
                </a:solidFill>
              </a:defRPr>
            </a:lvl2pPr>
            <a:lvl3pPr marL="1371600" lvl="2" indent="-228600" algn="l">
              <a:spcBef>
                <a:spcPts val="600"/>
              </a:spcBef>
              <a:spcAft>
                <a:spcPts val="0"/>
              </a:spcAft>
              <a:buClr>
                <a:schemeClr val="lt1"/>
              </a:buClr>
              <a:buSzPts val="1600"/>
              <a:buNone/>
              <a:defRPr sz="1600">
                <a:solidFill>
                  <a:schemeClr val="lt1"/>
                </a:solidFill>
              </a:defRPr>
            </a:lvl3pPr>
            <a:lvl4pPr marL="1828800" lvl="3" indent="-228600" algn="l">
              <a:spcBef>
                <a:spcPts val="600"/>
              </a:spcBef>
              <a:spcAft>
                <a:spcPts val="0"/>
              </a:spcAft>
              <a:buSzPts val="1400"/>
              <a:buNone/>
              <a:defRPr sz="1400">
                <a:solidFill>
                  <a:schemeClr val="lt1"/>
                </a:solidFill>
              </a:defRPr>
            </a:lvl4pPr>
            <a:lvl5pPr marL="2286000" lvl="4" indent="-228600" algn="l">
              <a:spcBef>
                <a:spcPts val="60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40" name="Google Shape;40;p5"/>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641350" y="1600200"/>
            <a:ext cx="3749040" cy="4651375"/>
          </a:xfrm>
          <a:prstGeom prst="rect">
            <a:avLst/>
          </a:prstGeom>
          <a:noFill/>
          <a:ln>
            <a:noFill/>
          </a:ln>
        </p:spPr>
        <p:txBody>
          <a:bodyPr spcFirstLastPara="1" wrap="square" lIns="91425" tIns="45700" rIns="91425" bIns="45700" anchor="t" anchorCtr="0">
            <a:noAutofit/>
          </a:bodyPr>
          <a:lstStyle>
            <a:lvl1pPr marL="457200" lvl="0" indent="-381000" algn="l">
              <a:spcBef>
                <a:spcPts val="2000"/>
              </a:spcBef>
              <a:spcAft>
                <a:spcPts val="0"/>
              </a:spcAft>
              <a:buClr>
                <a:schemeClr val="lt1"/>
              </a:buClr>
              <a:buSzPts val="2400"/>
              <a:buChar char="⚫"/>
              <a:defRPr sz="2400"/>
            </a:lvl1pPr>
            <a:lvl2pPr marL="914400" lvl="1" indent="-368300" algn="l">
              <a:spcBef>
                <a:spcPts val="600"/>
              </a:spcBef>
              <a:spcAft>
                <a:spcPts val="0"/>
              </a:spcAft>
              <a:buSzPts val="2200"/>
              <a:buChar char="⚫"/>
              <a:defRPr sz="2200"/>
            </a:lvl2pPr>
            <a:lvl3pPr marL="1371600" lvl="2" indent="-355600" algn="l">
              <a:spcBef>
                <a:spcPts val="600"/>
              </a:spcBef>
              <a:spcAft>
                <a:spcPts val="0"/>
              </a:spcAft>
              <a:buClr>
                <a:schemeClr val="lt1"/>
              </a:buClr>
              <a:buSzPts val="2000"/>
              <a:buChar char="⚫"/>
              <a:defRPr sz="2000"/>
            </a:lvl3pPr>
            <a:lvl4pPr marL="1828800" lvl="3" indent="-342900" algn="l">
              <a:spcBef>
                <a:spcPts val="600"/>
              </a:spcBef>
              <a:spcAft>
                <a:spcPts val="0"/>
              </a:spcAft>
              <a:buSzPts val="1800"/>
              <a:buChar char="⚫"/>
              <a:defRPr sz="1800"/>
            </a:lvl4pPr>
            <a:lvl5pPr marL="2286000" lvl="4" indent="-342900" algn="l">
              <a:spcBef>
                <a:spcPts val="60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6" name="Google Shape;46;p6"/>
          <p:cNvSpPr txBox="1">
            <a:spLocks noGrp="1"/>
          </p:cNvSpPr>
          <p:nvPr>
            <p:ph type="body" idx="2"/>
          </p:nvPr>
        </p:nvSpPr>
        <p:spPr>
          <a:xfrm>
            <a:off x="4749501" y="1600200"/>
            <a:ext cx="3749040" cy="4651375"/>
          </a:xfrm>
          <a:prstGeom prst="rect">
            <a:avLst/>
          </a:prstGeom>
          <a:noFill/>
          <a:ln>
            <a:noFill/>
          </a:ln>
        </p:spPr>
        <p:txBody>
          <a:bodyPr spcFirstLastPara="1" wrap="square" lIns="91425" tIns="45700" rIns="91425" bIns="45700" anchor="t" anchorCtr="0">
            <a:noAutofit/>
          </a:bodyPr>
          <a:lstStyle>
            <a:lvl1pPr marL="457200" lvl="0" indent="-381000" algn="l">
              <a:spcBef>
                <a:spcPts val="2000"/>
              </a:spcBef>
              <a:spcAft>
                <a:spcPts val="0"/>
              </a:spcAft>
              <a:buClr>
                <a:schemeClr val="lt1"/>
              </a:buClr>
              <a:buSzPts val="2400"/>
              <a:buChar char="⚫"/>
              <a:defRPr sz="2400"/>
            </a:lvl1pPr>
            <a:lvl2pPr marL="914400" lvl="1" indent="-368300" algn="l">
              <a:spcBef>
                <a:spcPts val="600"/>
              </a:spcBef>
              <a:spcAft>
                <a:spcPts val="0"/>
              </a:spcAft>
              <a:buSzPts val="2200"/>
              <a:buChar char="⚫"/>
              <a:defRPr sz="2200"/>
            </a:lvl2pPr>
            <a:lvl3pPr marL="1371600" lvl="2" indent="-355600" algn="l">
              <a:spcBef>
                <a:spcPts val="600"/>
              </a:spcBef>
              <a:spcAft>
                <a:spcPts val="0"/>
              </a:spcAft>
              <a:buClr>
                <a:schemeClr val="lt1"/>
              </a:buClr>
              <a:buSzPts val="2000"/>
              <a:buChar char="⚫"/>
              <a:defRPr sz="2000"/>
            </a:lvl3pPr>
            <a:lvl4pPr marL="1828800" lvl="3" indent="-342900" algn="l">
              <a:spcBef>
                <a:spcPts val="600"/>
              </a:spcBef>
              <a:spcAft>
                <a:spcPts val="0"/>
              </a:spcAft>
              <a:buSzPts val="1800"/>
              <a:buChar char="⚫"/>
              <a:defRPr sz="1800"/>
            </a:lvl4pPr>
            <a:lvl5pPr marL="2286000" lvl="4" indent="-342900" algn="l">
              <a:spcBef>
                <a:spcPts val="60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47" name="Google Shape;47;p6"/>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0" name="Google Shape;50;p6"/>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51" name="Google Shape;51;p6"/>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4800"/>
              <a:buFont typeface="Corbe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txBox="1">
            <a:spLocks noGrp="1"/>
          </p:cNvSpPr>
          <p:nvPr>
            <p:ph type="body" idx="1"/>
          </p:nvPr>
        </p:nvSpPr>
        <p:spPr>
          <a:xfrm>
            <a:off x="641350" y="1532964"/>
            <a:ext cx="3749040" cy="833718"/>
          </a:xfrm>
          <a:prstGeom prst="rect">
            <a:avLst/>
          </a:prstGeom>
          <a:noFill/>
          <a:ln>
            <a:noFill/>
          </a:ln>
        </p:spPr>
        <p:txBody>
          <a:bodyPr spcFirstLastPara="1" wrap="square" lIns="91425" tIns="45700" rIns="91425" bIns="45700" anchor="ctr" anchorCtr="0">
            <a:noAutofit/>
          </a:bodyPr>
          <a:lstStyle>
            <a:lvl1pPr marL="457200" lvl="0" indent="-228600" algn="ctr">
              <a:spcBef>
                <a:spcPts val="300"/>
              </a:spcBef>
              <a:spcAft>
                <a:spcPts val="0"/>
              </a:spcAft>
              <a:buClr>
                <a:schemeClr val="lt1"/>
              </a:buClr>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Clr>
                <a:schemeClr val="lt1"/>
              </a:buClr>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5" name="Google Shape;55;p7"/>
          <p:cNvSpPr txBox="1">
            <a:spLocks noGrp="1"/>
          </p:cNvSpPr>
          <p:nvPr>
            <p:ph type="body" idx="2"/>
          </p:nvPr>
        </p:nvSpPr>
        <p:spPr>
          <a:xfrm>
            <a:off x="641350" y="2362200"/>
            <a:ext cx="3749040" cy="3889375"/>
          </a:xfrm>
          <a:prstGeom prst="rect">
            <a:avLst/>
          </a:prstGeom>
          <a:noFill/>
          <a:ln>
            <a:noFill/>
          </a:ln>
        </p:spPr>
        <p:txBody>
          <a:bodyPr spcFirstLastPara="1" wrap="square" lIns="91425" tIns="45700" rIns="91425" bIns="45700" anchor="t" anchorCtr="0">
            <a:noAutofit/>
          </a:bodyPr>
          <a:lstStyle>
            <a:lvl1pPr marL="457200" lvl="0" indent="-381000" algn="l">
              <a:spcBef>
                <a:spcPts val="2000"/>
              </a:spcBef>
              <a:spcAft>
                <a:spcPts val="0"/>
              </a:spcAft>
              <a:buClr>
                <a:schemeClr val="lt1"/>
              </a:buClr>
              <a:buSzPts val="2400"/>
              <a:buChar char="⚫"/>
              <a:defRPr sz="2400"/>
            </a:lvl1pPr>
            <a:lvl2pPr marL="914400" lvl="1" indent="-368300" algn="l">
              <a:spcBef>
                <a:spcPts val="600"/>
              </a:spcBef>
              <a:spcAft>
                <a:spcPts val="0"/>
              </a:spcAft>
              <a:buSzPts val="2200"/>
              <a:buChar char="⚫"/>
              <a:defRPr sz="2200"/>
            </a:lvl2pPr>
            <a:lvl3pPr marL="1371600" lvl="2" indent="-355600" algn="l">
              <a:spcBef>
                <a:spcPts val="600"/>
              </a:spcBef>
              <a:spcAft>
                <a:spcPts val="0"/>
              </a:spcAft>
              <a:buClr>
                <a:schemeClr val="lt1"/>
              </a:buClr>
              <a:buSzPts val="2000"/>
              <a:buChar char="⚫"/>
              <a:defRPr sz="2000"/>
            </a:lvl3pPr>
            <a:lvl4pPr marL="1828800" lvl="3" indent="-342900" algn="l">
              <a:spcBef>
                <a:spcPts val="600"/>
              </a:spcBef>
              <a:spcAft>
                <a:spcPts val="0"/>
              </a:spcAft>
              <a:buSzPts val="1800"/>
              <a:buChar char="⚫"/>
              <a:defRPr sz="1800"/>
            </a:lvl4pPr>
            <a:lvl5pPr marL="2286000" lvl="4" indent="-342900" algn="l">
              <a:spcBef>
                <a:spcPts val="600"/>
              </a:spcBef>
              <a:spcAft>
                <a:spcPts val="0"/>
              </a:spcAft>
              <a:buClr>
                <a:schemeClr val="lt1"/>
              </a:buClr>
              <a:buSzPts val="1800"/>
              <a:buChar char="⚫"/>
              <a:defRPr sz="18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6" name="Google Shape;56;p7"/>
          <p:cNvSpPr txBox="1">
            <a:spLocks noGrp="1"/>
          </p:cNvSpPr>
          <p:nvPr>
            <p:ph type="body" idx="3"/>
          </p:nvPr>
        </p:nvSpPr>
        <p:spPr>
          <a:xfrm>
            <a:off x="4752601" y="1532964"/>
            <a:ext cx="3749040" cy="833718"/>
          </a:xfrm>
          <a:prstGeom prst="rect">
            <a:avLst/>
          </a:prstGeom>
          <a:noFill/>
          <a:ln>
            <a:noFill/>
          </a:ln>
        </p:spPr>
        <p:txBody>
          <a:bodyPr spcFirstLastPara="1" wrap="square" lIns="91425" tIns="45700" rIns="91425" bIns="45700" anchor="ctr" anchorCtr="0">
            <a:noAutofit/>
          </a:bodyPr>
          <a:lstStyle>
            <a:lvl1pPr marL="457200" lvl="0" indent="-228600" algn="ctr">
              <a:spcBef>
                <a:spcPts val="300"/>
              </a:spcBef>
              <a:spcAft>
                <a:spcPts val="0"/>
              </a:spcAft>
              <a:buClr>
                <a:schemeClr val="lt1"/>
              </a:buClr>
              <a:buSzPts val="2800"/>
              <a:buNone/>
              <a:defRPr sz="2800" b="0"/>
            </a:lvl1pPr>
            <a:lvl2pPr marL="914400" lvl="1" indent="-228600" algn="l">
              <a:spcBef>
                <a:spcPts val="600"/>
              </a:spcBef>
              <a:spcAft>
                <a:spcPts val="0"/>
              </a:spcAft>
              <a:buSzPts val="2000"/>
              <a:buNone/>
              <a:defRPr sz="2000" b="1"/>
            </a:lvl2pPr>
            <a:lvl3pPr marL="1371600" lvl="2" indent="-228600" algn="l">
              <a:spcBef>
                <a:spcPts val="600"/>
              </a:spcBef>
              <a:spcAft>
                <a:spcPts val="0"/>
              </a:spcAft>
              <a:buClr>
                <a:schemeClr val="lt1"/>
              </a:buClr>
              <a:buSzPts val="1800"/>
              <a:buNone/>
              <a:defRPr sz="1800" b="1"/>
            </a:lvl3pPr>
            <a:lvl4pPr marL="1828800" lvl="3" indent="-228600" algn="l">
              <a:spcBef>
                <a:spcPts val="600"/>
              </a:spcBef>
              <a:spcAft>
                <a:spcPts val="0"/>
              </a:spcAft>
              <a:buSzPts val="1600"/>
              <a:buNone/>
              <a:defRPr sz="1600" b="1"/>
            </a:lvl4pPr>
            <a:lvl5pPr marL="2286000" lvl="4" indent="-228600" algn="l">
              <a:spcBef>
                <a:spcPts val="60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57" name="Google Shape;57;p7"/>
          <p:cNvSpPr txBox="1">
            <a:spLocks noGrp="1"/>
          </p:cNvSpPr>
          <p:nvPr>
            <p:ph type="body" idx="4"/>
          </p:nvPr>
        </p:nvSpPr>
        <p:spPr>
          <a:xfrm>
            <a:off x="4752601" y="2362200"/>
            <a:ext cx="3749040" cy="3889375"/>
          </a:xfrm>
          <a:prstGeom prst="rect">
            <a:avLst/>
          </a:prstGeom>
          <a:noFill/>
          <a:ln>
            <a:noFill/>
          </a:ln>
        </p:spPr>
        <p:txBody>
          <a:bodyPr spcFirstLastPara="1" wrap="square" lIns="91425" tIns="45700" rIns="91425" bIns="45700" anchor="t" anchorCtr="0">
            <a:noAutofit/>
          </a:bodyPr>
          <a:lstStyle>
            <a:lvl1pPr marL="457200" lvl="0" indent="-381000" algn="l">
              <a:spcBef>
                <a:spcPts val="2000"/>
              </a:spcBef>
              <a:spcAft>
                <a:spcPts val="0"/>
              </a:spcAft>
              <a:buClr>
                <a:schemeClr val="lt1"/>
              </a:buClr>
              <a:buSzPts val="2400"/>
              <a:buChar char="⚫"/>
              <a:defRPr sz="2400"/>
            </a:lvl1pPr>
            <a:lvl2pPr marL="914400" lvl="1" indent="-368300" algn="l">
              <a:spcBef>
                <a:spcPts val="600"/>
              </a:spcBef>
              <a:spcAft>
                <a:spcPts val="0"/>
              </a:spcAft>
              <a:buSzPts val="2200"/>
              <a:buChar char="⚫"/>
              <a:defRPr sz="2200"/>
            </a:lvl2pPr>
            <a:lvl3pPr marL="1371600" lvl="2" indent="-355600" algn="l">
              <a:spcBef>
                <a:spcPts val="600"/>
              </a:spcBef>
              <a:spcAft>
                <a:spcPts val="0"/>
              </a:spcAft>
              <a:buClr>
                <a:schemeClr val="lt1"/>
              </a:buClr>
              <a:buSzPts val="2000"/>
              <a:buChar char="⚫"/>
              <a:defRPr sz="2000"/>
            </a:lvl3pPr>
            <a:lvl4pPr marL="1828800" lvl="3" indent="-342900" algn="l">
              <a:spcBef>
                <a:spcPts val="600"/>
              </a:spcBef>
              <a:spcAft>
                <a:spcPts val="0"/>
              </a:spcAft>
              <a:buSzPts val="1800"/>
              <a:buChar char="⚫"/>
              <a:defRPr sz="1800"/>
            </a:lvl4pPr>
            <a:lvl5pPr marL="2286000" lvl="4" indent="-342900" algn="l">
              <a:spcBef>
                <a:spcPts val="600"/>
              </a:spcBef>
              <a:spcAft>
                <a:spcPts val="0"/>
              </a:spcAft>
              <a:buClr>
                <a:schemeClr val="lt1"/>
              </a:buClr>
              <a:buSzPts val="1800"/>
              <a:buChar char="⚫"/>
              <a:defRPr sz="18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58" name="Google Shape;58;p7"/>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7"/>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62" name="Google Shape;62;p7"/>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8"/>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8"/>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8" name="Google Shape;68;p8"/>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69" name="Google Shape;69;p8"/>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0" name="Google Shape;70;p8"/>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1" name="Google Shape;71;p8"/>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2" name="Google Shape;72;p8"/>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3" name="Google Shape;73;p8"/>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4" name="Google Shape;74;p8"/>
          <p:cNvSpPr/>
          <p:nvPr/>
        </p:nvSpPr>
        <p:spPr>
          <a:xfrm>
            <a:off x="280416" y="1525588"/>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75" name="Google Shape;75;p8"/>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9"/>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624340" y="802910"/>
            <a:ext cx="3474720" cy="11620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lt1"/>
              </a:buClr>
              <a:buSzPts val="2400"/>
              <a:buFont typeface="Corbel"/>
              <a:buNone/>
              <a:defRPr sz="2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0"/>
          <p:cNvSpPr txBox="1">
            <a:spLocks noGrp="1"/>
          </p:cNvSpPr>
          <p:nvPr>
            <p:ph type="body" idx="1"/>
          </p:nvPr>
        </p:nvSpPr>
        <p:spPr>
          <a:xfrm>
            <a:off x="4562010" y="449705"/>
            <a:ext cx="3931920" cy="5781388"/>
          </a:xfrm>
          <a:prstGeom prst="rect">
            <a:avLst/>
          </a:prstGeom>
          <a:noFill/>
          <a:ln>
            <a:noFill/>
          </a:ln>
        </p:spPr>
        <p:txBody>
          <a:bodyPr spcFirstLastPara="1" wrap="square" lIns="91425" tIns="45700" rIns="91425" bIns="45700" anchor="t" anchorCtr="0">
            <a:noAutofit/>
          </a:bodyPr>
          <a:lstStyle>
            <a:lvl1pPr marL="457200" lvl="0" indent="-381000" algn="l">
              <a:spcBef>
                <a:spcPts val="2000"/>
              </a:spcBef>
              <a:spcAft>
                <a:spcPts val="0"/>
              </a:spcAft>
              <a:buClr>
                <a:schemeClr val="lt1"/>
              </a:buClr>
              <a:buSzPts val="2400"/>
              <a:buChar char="⚫"/>
              <a:defRPr sz="2400"/>
            </a:lvl1pPr>
            <a:lvl2pPr marL="914400" lvl="1" indent="-381000" algn="l">
              <a:spcBef>
                <a:spcPts val="600"/>
              </a:spcBef>
              <a:spcAft>
                <a:spcPts val="0"/>
              </a:spcAft>
              <a:buSzPts val="2400"/>
              <a:buChar char="⚫"/>
              <a:defRPr sz="2400"/>
            </a:lvl2pPr>
            <a:lvl3pPr marL="1371600" lvl="2" indent="-381000" algn="l">
              <a:spcBef>
                <a:spcPts val="600"/>
              </a:spcBef>
              <a:spcAft>
                <a:spcPts val="0"/>
              </a:spcAft>
              <a:buClr>
                <a:schemeClr val="lt1"/>
              </a:buClr>
              <a:buSzPts val="2400"/>
              <a:buChar char="⚫"/>
              <a:defRPr sz="2400"/>
            </a:lvl3pPr>
            <a:lvl4pPr marL="1828800" lvl="3" indent="-381000" algn="l">
              <a:spcBef>
                <a:spcPts val="600"/>
              </a:spcBef>
              <a:spcAft>
                <a:spcPts val="0"/>
              </a:spcAft>
              <a:buSzPts val="2400"/>
              <a:buChar char="⚫"/>
              <a:defRPr sz="2400"/>
            </a:lvl4pPr>
            <a:lvl5pPr marL="2286000" lvl="4" indent="-381000" algn="l">
              <a:spcBef>
                <a:spcPts val="600"/>
              </a:spcBef>
              <a:spcAft>
                <a:spcPts val="0"/>
              </a:spcAft>
              <a:buClr>
                <a:schemeClr val="lt1"/>
              </a:buClr>
              <a:buSzPts val="2400"/>
              <a:buChar char="⚫"/>
              <a:defRPr sz="24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83" name="Google Shape;83;p10"/>
          <p:cNvSpPr txBox="1">
            <a:spLocks noGrp="1"/>
          </p:cNvSpPr>
          <p:nvPr>
            <p:ph type="body" idx="2"/>
          </p:nvPr>
        </p:nvSpPr>
        <p:spPr>
          <a:xfrm>
            <a:off x="624340" y="2057399"/>
            <a:ext cx="3474720" cy="3733801"/>
          </a:xfrm>
          <a:prstGeom prst="rect">
            <a:avLst/>
          </a:prstGeom>
          <a:noFill/>
          <a:ln>
            <a:noFill/>
          </a:ln>
        </p:spPr>
        <p:txBody>
          <a:bodyPr spcFirstLastPara="1" wrap="square" lIns="91425" tIns="45700" rIns="91425" bIns="45700" anchor="t" anchorCtr="0">
            <a:noAutofit/>
          </a:bodyPr>
          <a:lstStyle>
            <a:lvl1pPr marL="457200" lvl="0" indent="-228600" algn="ctr">
              <a:lnSpc>
                <a:spcPct val="110000"/>
              </a:lnSpc>
              <a:spcBef>
                <a:spcPts val="2000"/>
              </a:spcBef>
              <a:spcAft>
                <a:spcPts val="0"/>
              </a:spcAft>
              <a:buClr>
                <a:schemeClr val="lt1"/>
              </a:buClr>
              <a:buSzPts val="1800"/>
              <a:buNone/>
              <a:defRPr sz="1800" b="0"/>
            </a:lvl1pPr>
            <a:lvl2pPr marL="914400" lvl="1" indent="-228600" algn="l">
              <a:spcBef>
                <a:spcPts val="600"/>
              </a:spcBef>
              <a:spcAft>
                <a:spcPts val="0"/>
              </a:spcAft>
              <a:buSzPts val="1200"/>
              <a:buNone/>
              <a:defRPr sz="1200"/>
            </a:lvl2pPr>
            <a:lvl3pPr marL="1371600" lvl="2" indent="-228600" algn="l">
              <a:spcBef>
                <a:spcPts val="600"/>
              </a:spcBef>
              <a:spcAft>
                <a:spcPts val="0"/>
              </a:spcAft>
              <a:buClr>
                <a:schemeClr val="lt1"/>
              </a:buClr>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84" name="Google Shape;84;p10"/>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0"/>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0"/>
          <p:cNvSpPr/>
          <p:nvPr/>
        </p:nvSpPr>
        <p:spPr>
          <a:xfrm>
            <a:off x="280416" y="258580"/>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88" name="Google Shape;88;p10"/>
          <p:cNvSpPr/>
          <p:nvPr/>
        </p:nvSpPr>
        <p:spPr>
          <a:xfrm>
            <a:off x="280416" y="6399213"/>
            <a:ext cx="8558784" cy="0"/>
          </a:xfrm>
          <a:custGeom>
            <a:avLst/>
            <a:gdLst/>
            <a:ahLst/>
            <a:cxnLst/>
            <a:rect l="l" t="t" r="r" b="b"/>
            <a:pathLst>
              <a:path w="8592671" h="120000" extrusionOk="0">
                <a:moveTo>
                  <a:pt x="0" y="0"/>
                </a:moveTo>
                <a:lnTo>
                  <a:pt x="8592671" y="0"/>
                </a:lnTo>
              </a:path>
            </a:pathLst>
          </a:cu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lt1"/>
              </a:buClr>
              <a:buSzPts val="4800"/>
              <a:buFont typeface="Corbel"/>
              <a:buNone/>
              <a:defRPr sz="4800" b="0" i="0" u="none" strike="noStrike" cap="none">
                <a:solidFill>
                  <a:schemeClr val="l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2000"/>
              </a:spcBef>
              <a:spcAft>
                <a:spcPts val="0"/>
              </a:spcAft>
              <a:buClr>
                <a:schemeClr val="lt1"/>
              </a:buClr>
              <a:buSzPts val="2400"/>
              <a:buFont typeface="Noto Sans Symbols"/>
              <a:buChar char="⚫"/>
              <a:defRPr sz="2400" b="0" i="0" u="none" strike="noStrike" cap="none">
                <a:solidFill>
                  <a:schemeClr val="lt1"/>
                </a:solidFill>
                <a:latin typeface="Corbel"/>
                <a:ea typeface="Corbel"/>
                <a:cs typeface="Corbel"/>
                <a:sym typeface="Corbel"/>
              </a:defRPr>
            </a:lvl1pPr>
            <a:lvl2pPr marL="914400" marR="0" lvl="1" indent="-368300" algn="l" rtl="0">
              <a:spcBef>
                <a:spcPts val="600"/>
              </a:spcBef>
              <a:spcAft>
                <a:spcPts val="0"/>
              </a:spcAft>
              <a:buClr>
                <a:srgbClr val="A5A5A5"/>
              </a:buClr>
              <a:buSzPts val="2200"/>
              <a:buFont typeface="Noto Sans Symbols"/>
              <a:buChar char="⚫"/>
              <a:defRPr sz="2200" b="0" i="0" u="none" strike="noStrike" cap="none">
                <a:solidFill>
                  <a:schemeClr val="lt1"/>
                </a:solidFill>
                <a:latin typeface="Corbel"/>
                <a:ea typeface="Corbel"/>
                <a:cs typeface="Corbel"/>
                <a:sym typeface="Corbel"/>
              </a:defRPr>
            </a:lvl2pPr>
            <a:lvl3pPr marL="1371600" marR="0" lvl="2" indent="-355600" algn="l" rtl="0">
              <a:spcBef>
                <a:spcPts val="600"/>
              </a:spcBef>
              <a:spcAft>
                <a:spcPts val="0"/>
              </a:spcAft>
              <a:buClr>
                <a:schemeClr val="lt1"/>
              </a:buClr>
              <a:buSzPts val="2000"/>
              <a:buFont typeface="Noto Sans Symbols"/>
              <a:buChar char="⚫"/>
              <a:defRPr sz="2000" b="0" i="0" u="none" strike="noStrike" cap="none">
                <a:solidFill>
                  <a:schemeClr val="lt1"/>
                </a:solidFill>
                <a:latin typeface="Corbel"/>
                <a:ea typeface="Corbel"/>
                <a:cs typeface="Corbel"/>
                <a:sym typeface="Corbel"/>
              </a:defRPr>
            </a:lvl3pPr>
            <a:lvl4pPr marL="1828800" marR="0" lvl="3" indent="-342900" algn="l" rtl="0">
              <a:spcBef>
                <a:spcPts val="600"/>
              </a:spcBef>
              <a:spcAft>
                <a:spcPts val="0"/>
              </a:spcAft>
              <a:buClr>
                <a:srgbClr val="A5A5A5"/>
              </a:buClr>
              <a:buSzPts val="1800"/>
              <a:buFont typeface="Noto Sans Symbols"/>
              <a:buChar char="⚫"/>
              <a:defRPr sz="1800" b="0" i="0" u="none" strike="noStrike" cap="none">
                <a:solidFill>
                  <a:schemeClr val="lt1"/>
                </a:solidFill>
                <a:latin typeface="Corbel"/>
                <a:ea typeface="Corbel"/>
                <a:cs typeface="Corbel"/>
                <a:sym typeface="Corbel"/>
              </a:defRPr>
            </a:lvl4pPr>
            <a:lvl5pPr marL="2286000" marR="0" lvl="4" indent="-342900" algn="l" rtl="0">
              <a:spcBef>
                <a:spcPts val="600"/>
              </a:spcBef>
              <a:spcAft>
                <a:spcPts val="0"/>
              </a:spcAft>
              <a:buClr>
                <a:schemeClr val="lt1"/>
              </a:buClr>
              <a:buSzPts val="1800"/>
              <a:buFont typeface="Noto Sans Symbols"/>
              <a:buChar char="⚫"/>
              <a:defRPr sz="1800" b="0" i="0" u="none" strike="noStrike" cap="none">
                <a:solidFill>
                  <a:schemeClr val="lt1"/>
                </a:solidFill>
                <a:latin typeface="Corbel"/>
                <a:ea typeface="Corbel"/>
                <a:cs typeface="Corbel"/>
                <a:sym typeface="Corbe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Corbel"/>
                <a:ea typeface="Corbel"/>
                <a:cs typeface="Corbel"/>
                <a:sym typeface="Corbel"/>
              </a:defRPr>
            </a:lvl9pPr>
          </a:lstStyle>
          <a:p>
            <a:endParaRPr/>
          </a:p>
        </p:txBody>
      </p:sp>
      <p:sp>
        <p:nvSpPr>
          <p:cNvPr id="12" name="Google Shape;12;p1"/>
          <p:cNvSpPr txBox="1">
            <a:spLocks noGrp="1"/>
          </p:cNvSpPr>
          <p:nvPr>
            <p:ph type="dt" idx="10"/>
          </p:nvPr>
        </p:nvSpPr>
        <p:spPr>
          <a:xfrm>
            <a:off x="3505200" y="6356350"/>
            <a:ext cx="2133600" cy="365125"/>
          </a:xfrm>
          <a:prstGeom prst="rect">
            <a:avLst/>
          </a:prstGeom>
          <a:noFill/>
          <a:ln>
            <a:noFill/>
          </a:ln>
        </p:spPr>
        <p:txBody>
          <a:bodyPr spcFirstLastPara="1" wrap="square" lIns="0" tIns="45700" rIns="0" bIns="45700" anchor="ctr" anchorCtr="0">
            <a:noAutofit/>
          </a:bodyPr>
          <a:lstStyle>
            <a:lvl1pPr marR="0" lvl="0" algn="ctr" rtl="0">
              <a:spcBef>
                <a:spcPts val="0"/>
              </a:spcBef>
              <a:spcAft>
                <a:spcPts val="0"/>
              </a:spcAft>
              <a:buSzPts val="1400"/>
              <a:buNone/>
              <a:defRPr sz="1100" b="0" i="0" u="none" strike="noStrike" cap="none">
                <a:solidFill>
                  <a:srgbClr val="BFBFB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3" name="Google Shape;13;p1"/>
          <p:cNvSpPr txBox="1">
            <a:spLocks noGrp="1"/>
          </p:cNvSpPr>
          <p:nvPr>
            <p:ph type="ftr" idx="11"/>
          </p:nvPr>
        </p:nvSpPr>
        <p:spPr>
          <a:xfrm>
            <a:off x="280416" y="6356350"/>
            <a:ext cx="2895600" cy="365125"/>
          </a:xfrm>
          <a:prstGeom prst="rect">
            <a:avLst/>
          </a:prstGeom>
          <a:noFill/>
          <a:ln>
            <a:noFill/>
          </a:ln>
        </p:spPr>
        <p:txBody>
          <a:bodyPr spcFirstLastPara="1" wrap="square" lIns="0" tIns="45700" rIns="0" bIns="45700" anchor="ctr" anchorCtr="0">
            <a:noAutofit/>
          </a:bodyPr>
          <a:lstStyle>
            <a:lvl1pPr marR="0" lvl="0" algn="l" rtl="0">
              <a:spcBef>
                <a:spcPts val="0"/>
              </a:spcBef>
              <a:spcAft>
                <a:spcPts val="0"/>
              </a:spcAft>
              <a:buSzPts val="1400"/>
              <a:buNone/>
              <a:defRPr sz="1100" b="0" i="0" u="none" strike="noStrike" cap="none">
                <a:solidFill>
                  <a:srgbClr val="BFBFBF"/>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lt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lt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lt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lt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lt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lt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lt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lt1"/>
                </a:solidFill>
                <a:latin typeface="Corbel"/>
                <a:ea typeface="Corbel"/>
                <a:cs typeface="Corbel"/>
                <a:sym typeface="Corbel"/>
              </a:defRPr>
            </a:lvl9pPr>
          </a:lstStyle>
          <a:p>
            <a:endParaRPr/>
          </a:p>
        </p:txBody>
      </p:sp>
      <p:sp>
        <p:nvSpPr>
          <p:cNvPr id="14" name="Google Shape;14;p1"/>
          <p:cNvSpPr txBox="1">
            <a:spLocks noGrp="1"/>
          </p:cNvSpPr>
          <p:nvPr>
            <p:ph type="sldNum" idx="12"/>
          </p:nvPr>
        </p:nvSpPr>
        <p:spPr>
          <a:xfrm>
            <a:off x="8077200" y="6356350"/>
            <a:ext cx="762000" cy="365125"/>
          </a:xfrm>
          <a:prstGeom prst="rect">
            <a:avLst/>
          </a:prstGeom>
          <a:noFill/>
          <a:ln>
            <a:noFill/>
          </a:ln>
        </p:spPr>
        <p:txBody>
          <a:bodyPr spcFirstLastPara="1" wrap="square" lIns="0" tIns="45700" rIns="0" bIns="45700" anchor="ctr" anchorCtr="0">
            <a:noAutofit/>
          </a:bodyPr>
          <a:lstStyle>
            <a:lvl1pPr marL="0" marR="0" lvl="0" indent="0" algn="r" rtl="0">
              <a:spcBef>
                <a:spcPts val="0"/>
              </a:spcBef>
              <a:buNone/>
              <a:defRPr sz="1100" b="0" i="0" u="none" strike="noStrike" cap="none">
                <a:solidFill>
                  <a:srgbClr val="BFBFBF"/>
                </a:solidFill>
                <a:latin typeface="Corbel"/>
                <a:ea typeface="Corbel"/>
                <a:cs typeface="Corbel"/>
                <a:sym typeface="Corbel"/>
              </a:defRPr>
            </a:lvl1pPr>
            <a:lvl2pPr marL="0" marR="0" lvl="1" indent="0" algn="r" rtl="0">
              <a:spcBef>
                <a:spcPts val="0"/>
              </a:spcBef>
              <a:buNone/>
              <a:defRPr sz="1100" b="0" i="0" u="none" strike="noStrike" cap="none">
                <a:solidFill>
                  <a:srgbClr val="BFBFBF"/>
                </a:solidFill>
                <a:latin typeface="Corbel"/>
                <a:ea typeface="Corbel"/>
                <a:cs typeface="Corbel"/>
                <a:sym typeface="Corbel"/>
              </a:defRPr>
            </a:lvl2pPr>
            <a:lvl3pPr marL="0" marR="0" lvl="2" indent="0" algn="r" rtl="0">
              <a:spcBef>
                <a:spcPts val="0"/>
              </a:spcBef>
              <a:buNone/>
              <a:defRPr sz="1100" b="0" i="0" u="none" strike="noStrike" cap="none">
                <a:solidFill>
                  <a:srgbClr val="BFBFBF"/>
                </a:solidFill>
                <a:latin typeface="Corbel"/>
                <a:ea typeface="Corbel"/>
                <a:cs typeface="Corbel"/>
                <a:sym typeface="Corbel"/>
              </a:defRPr>
            </a:lvl3pPr>
            <a:lvl4pPr marL="0" marR="0" lvl="3" indent="0" algn="r" rtl="0">
              <a:spcBef>
                <a:spcPts val="0"/>
              </a:spcBef>
              <a:buNone/>
              <a:defRPr sz="1100" b="0" i="0" u="none" strike="noStrike" cap="none">
                <a:solidFill>
                  <a:srgbClr val="BFBFBF"/>
                </a:solidFill>
                <a:latin typeface="Corbel"/>
                <a:ea typeface="Corbel"/>
                <a:cs typeface="Corbel"/>
                <a:sym typeface="Corbel"/>
              </a:defRPr>
            </a:lvl4pPr>
            <a:lvl5pPr marL="0" marR="0" lvl="4" indent="0" algn="r" rtl="0">
              <a:spcBef>
                <a:spcPts val="0"/>
              </a:spcBef>
              <a:buNone/>
              <a:defRPr sz="1100" b="0" i="0" u="none" strike="noStrike" cap="none">
                <a:solidFill>
                  <a:srgbClr val="BFBFBF"/>
                </a:solidFill>
                <a:latin typeface="Corbel"/>
                <a:ea typeface="Corbel"/>
                <a:cs typeface="Corbel"/>
                <a:sym typeface="Corbel"/>
              </a:defRPr>
            </a:lvl5pPr>
            <a:lvl6pPr marL="0" marR="0" lvl="5" indent="0" algn="r" rtl="0">
              <a:spcBef>
                <a:spcPts val="0"/>
              </a:spcBef>
              <a:buNone/>
              <a:defRPr sz="1100" b="0" i="0" u="none" strike="noStrike" cap="none">
                <a:solidFill>
                  <a:srgbClr val="BFBFBF"/>
                </a:solidFill>
                <a:latin typeface="Corbel"/>
                <a:ea typeface="Corbel"/>
                <a:cs typeface="Corbel"/>
                <a:sym typeface="Corbel"/>
              </a:defRPr>
            </a:lvl6pPr>
            <a:lvl7pPr marL="0" marR="0" lvl="6" indent="0" algn="r" rtl="0">
              <a:spcBef>
                <a:spcPts val="0"/>
              </a:spcBef>
              <a:buNone/>
              <a:defRPr sz="1100" b="0" i="0" u="none" strike="noStrike" cap="none">
                <a:solidFill>
                  <a:srgbClr val="BFBFBF"/>
                </a:solidFill>
                <a:latin typeface="Corbel"/>
                <a:ea typeface="Corbel"/>
                <a:cs typeface="Corbel"/>
                <a:sym typeface="Corbel"/>
              </a:defRPr>
            </a:lvl7pPr>
            <a:lvl8pPr marL="0" marR="0" lvl="7" indent="0" algn="r" rtl="0">
              <a:spcBef>
                <a:spcPts val="0"/>
              </a:spcBef>
              <a:buNone/>
              <a:defRPr sz="1100" b="0" i="0" u="none" strike="noStrike" cap="none">
                <a:solidFill>
                  <a:srgbClr val="BFBFBF"/>
                </a:solidFill>
                <a:latin typeface="Corbel"/>
                <a:ea typeface="Corbel"/>
                <a:cs typeface="Corbel"/>
                <a:sym typeface="Corbel"/>
              </a:defRPr>
            </a:lvl8pPr>
            <a:lvl9pPr marL="0" marR="0" lvl="8" indent="0" algn="r" rtl="0">
              <a:spcBef>
                <a:spcPts val="0"/>
              </a:spcBef>
              <a:buNone/>
              <a:defRPr sz="1100" b="0" i="0" u="none" strike="noStrike" cap="none">
                <a:solidFill>
                  <a:srgbClr val="BFBFBF"/>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64.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g"/></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7"/>
          <p:cNvSpPr txBox="1">
            <a:spLocks noGrp="1"/>
          </p:cNvSpPr>
          <p:nvPr>
            <p:ph type="ctrTitle"/>
          </p:nvPr>
        </p:nvSpPr>
        <p:spPr>
          <a:xfrm>
            <a:off x="658813" y="1537447"/>
            <a:ext cx="7826281" cy="162709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D8D8D8"/>
              </a:buClr>
              <a:buSzPts val="5400"/>
              <a:buFont typeface="Corbel"/>
              <a:buNone/>
            </a:pPr>
            <a:r>
              <a:rPr lang="en-US"/>
              <a:t>Safety In Transportation</a:t>
            </a:r>
            <a:endParaRPr/>
          </a:p>
        </p:txBody>
      </p:sp>
      <p:sp>
        <p:nvSpPr>
          <p:cNvPr id="145" name="Google Shape;145;p17"/>
          <p:cNvSpPr txBox="1">
            <a:spLocks noGrp="1"/>
          </p:cNvSpPr>
          <p:nvPr>
            <p:ph type="subTitle" idx="1"/>
          </p:nvPr>
        </p:nvSpPr>
        <p:spPr>
          <a:xfrm>
            <a:off x="658813" y="3218329"/>
            <a:ext cx="7826281" cy="86061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D8D8D8"/>
              </a:buClr>
              <a:buSzPts val="2400"/>
              <a:buFont typeface="Noto Sans Symbols"/>
              <a:buNone/>
            </a:pPr>
            <a:r>
              <a:rPr lang="en-US" sz="2400"/>
              <a:t>Science 24     Unit D</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6"/>
          <p:cNvPicPr preferRelativeResize="0"/>
          <p:nvPr/>
        </p:nvPicPr>
        <p:blipFill>
          <a:blip r:embed="rId3">
            <a:alphaModFix/>
          </a:blip>
          <a:stretch>
            <a:fillRect/>
          </a:stretch>
        </p:blipFill>
        <p:spPr>
          <a:xfrm>
            <a:off x="152400" y="339050"/>
            <a:ext cx="8488750" cy="6366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1595120" y="255792"/>
            <a:ext cx="5275898" cy="623944"/>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320"/>
              <a:buFont typeface="Corbel"/>
              <a:buNone/>
            </a:pPr>
            <a:r>
              <a:rPr lang="en-US" sz="4320"/>
              <a:t>Trauma</a:t>
            </a:r>
            <a:endParaRPr sz="4320"/>
          </a:p>
        </p:txBody>
      </p:sp>
      <p:sp>
        <p:nvSpPr>
          <p:cNvPr id="214" name="Google Shape;214;p27"/>
          <p:cNvSpPr txBox="1">
            <a:spLocks noGrp="1"/>
          </p:cNvSpPr>
          <p:nvPr>
            <p:ph type="body" idx="1"/>
          </p:nvPr>
        </p:nvSpPr>
        <p:spPr>
          <a:xfrm>
            <a:off x="618565" y="934720"/>
            <a:ext cx="7878788" cy="5304715"/>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2"/>
              </a:buClr>
              <a:buSzPts val="2210"/>
              <a:buNone/>
            </a:pPr>
            <a:r>
              <a:rPr lang="en-US" sz="2210">
                <a:solidFill>
                  <a:schemeClr val="accent2"/>
                </a:solidFill>
              </a:rPr>
              <a:t>Trauma refers to any physical or emotional stress acquired as a result of a motor vehicle accident.</a:t>
            </a:r>
            <a:endParaRPr/>
          </a:p>
          <a:p>
            <a:pPr marL="0" lvl="0" indent="0" algn="l" rtl="0">
              <a:lnSpc>
                <a:spcPct val="80000"/>
              </a:lnSpc>
              <a:spcBef>
                <a:spcPts val="2000"/>
              </a:spcBef>
              <a:spcAft>
                <a:spcPts val="0"/>
              </a:spcAft>
              <a:buClr>
                <a:schemeClr val="lt1"/>
              </a:buClr>
              <a:buSzPts val="1954"/>
              <a:buNone/>
            </a:pPr>
            <a:r>
              <a:rPr lang="en-US" sz="1954"/>
              <a:t>Trauma can include:</a:t>
            </a:r>
            <a:endParaRPr/>
          </a:p>
          <a:p>
            <a:pPr marL="0" lvl="0" indent="0" algn="l" rtl="0">
              <a:lnSpc>
                <a:spcPct val="80000"/>
              </a:lnSpc>
              <a:spcBef>
                <a:spcPts val="2000"/>
              </a:spcBef>
              <a:spcAft>
                <a:spcPts val="0"/>
              </a:spcAft>
              <a:buClr>
                <a:schemeClr val="lt1"/>
              </a:buClr>
              <a:buSzPts val="1700"/>
              <a:buNone/>
            </a:pPr>
            <a:r>
              <a:rPr lang="en-US" sz="1700"/>
              <a:t>	Cuts and scrapes			Fear of driving</a:t>
            </a:r>
            <a:endParaRPr/>
          </a:p>
          <a:p>
            <a:pPr marL="0" lvl="0" indent="0" algn="l" rtl="0">
              <a:lnSpc>
                <a:spcPct val="80000"/>
              </a:lnSpc>
              <a:spcBef>
                <a:spcPts val="2000"/>
              </a:spcBef>
              <a:spcAft>
                <a:spcPts val="0"/>
              </a:spcAft>
              <a:buClr>
                <a:schemeClr val="lt1"/>
              </a:buClr>
              <a:buSzPts val="1700"/>
              <a:buNone/>
            </a:pPr>
            <a:r>
              <a:rPr lang="en-US" sz="1700"/>
              <a:t>	Broken bones				Grief</a:t>
            </a:r>
            <a:endParaRPr/>
          </a:p>
          <a:p>
            <a:pPr marL="0" lvl="0" indent="0" algn="l" rtl="0">
              <a:lnSpc>
                <a:spcPct val="80000"/>
              </a:lnSpc>
              <a:spcBef>
                <a:spcPts val="2000"/>
              </a:spcBef>
              <a:spcAft>
                <a:spcPts val="0"/>
              </a:spcAft>
              <a:buClr>
                <a:schemeClr val="lt1"/>
              </a:buClr>
              <a:buSzPts val="1700"/>
              <a:buNone/>
            </a:pPr>
            <a:r>
              <a:rPr lang="en-US" sz="1700"/>
              <a:t>	Whiplash					Regret</a:t>
            </a:r>
            <a:endParaRPr/>
          </a:p>
          <a:p>
            <a:pPr marL="0" lvl="0" indent="0" algn="l" rtl="0">
              <a:lnSpc>
                <a:spcPct val="80000"/>
              </a:lnSpc>
              <a:spcBef>
                <a:spcPts val="2000"/>
              </a:spcBef>
              <a:spcAft>
                <a:spcPts val="0"/>
              </a:spcAft>
              <a:buClr>
                <a:schemeClr val="lt1"/>
              </a:buClr>
              <a:buSzPts val="1700"/>
              <a:buNone/>
            </a:pPr>
            <a:r>
              <a:rPr lang="en-US" sz="1700"/>
              <a:t>	Brain injuries				Survivors Guilt</a:t>
            </a:r>
            <a:endParaRPr/>
          </a:p>
          <a:p>
            <a:pPr marL="0" lvl="0" indent="0" algn="l" rtl="0">
              <a:lnSpc>
                <a:spcPct val="80000"/>
              </a:lnSpc>
              <a:spcBef>
                <a:spcPts val="2000"/>
              </a:spcBef>
              <a:spcAft>
                <a:spcPts val="0"/>
              </a:spcAft>
              <a:buClr>
                <a:schemeClr val="lt1"/>
              </a:buClr>
              <a:buSzPts val="2040"/>
              <a:buNone/>
            </a:pPr>
            <a:endParaRPr sz="2040"/>
          </a:p>
          <a:p>
            <a:pPr marL="0" lvl="0" indent="0" algn="l" rtl="0">
              <a:lnSpc>
                <a:spcPct val="80000"/>
              </a:lnSpc>
              <a:spcBef>
                <a:spcPts val="2000"/>
              </a:spcBef>
              <a:spcAft>
                <a:spcPts val="0"/>
              </a:spcAft>
              <a:buClr>
                <a:schemeClr val="lt1"/>
              </a:buClr>
              <a:buSzPts val="2040"/>
              <a:buNone/>
            </a:pPr>
            <a:r>
              <a:rPr lang="en-US" sz="2040"/>
              <a:t>People who get into vehicle accidents often need hospitalization, physiotherapy, and/or counseling to bring them back to a state of health.</a:t>
            </a:r>
            <a:endParaRPr/>
          </a:p>
          <a:p>
            <a:pPr marL="0" lvl="0" indent="0" algn="l" rtl="0">
              <a:lnSpc>
                <a:spcPct val="80000"/>
              </a:lnSpc>
              <a:spcBef>
                <a:spcPts val="2000"/>
              </a:spcBef>
              <a:spcAft>
                <a:spcPts val="0"/>
              </a:spcAft>
              <a:buClr>
                <a:schemeClr val="lt1"/>
              </a:buClr>
              <a:buSzPts val="2040"/>
              <a:buNone/>
            </a:pPr>
            <a:r>
              <a:rPr lang="en-US" sz="2040"/>
              <a:t>Many people often suffer financial  difficulties as a result of a vehicle accident from the inability to go to work and, in some cases, the expenses of hospitalization and treatment.</a:t>
            </a:r>
            <a:endParaRPr/>
          </a:p>
          <a:p>
            <a:pPr marL="0" lvl="0" indent="0" algn="l" rtl="0">
              <a:lnSpc>
                <a:spcPct val="80000"/>
              </a:lnSpc>
              <a:spcBef>
                <a:spcPts val="2000"/>
              </a:spcBef>
              <a:spcAft>
                <a:spcPts val="0"/>
              </a:spcAft>
              <a:buClr>
                <a:schemeClr val="lt1"/>
              </a:buClr>
              <a:buSzPts val="2040"/>
              <a:buNone/>
            </a:pPr>
            <a:endParaRPr sz="204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406400" y="429708"/>
            <a:ext cx="4470400" cy="644264"/>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Corbel"/>
              <a:buNone/>
            </a:pPr>
            <a:r>
              <a:rPr lang="en-US" sz="3600"/>
              <a:t>Whiplash</a:t>
            </a:r>
            <a:endParaRPr sz="3600"/>
          </a:p>
        </p:txBody>
      </p:sp>
      <p:pic>
        <p:nvPicPr>
          <p:cNvPr id="220" name="Google Shape;220;p28" descr="http://www.plg-pllc.com/wp-content/uploads/2010/11/MLV.MechanismofWhiplashBrainInjury.jpg"/>
          <p:cNvPicPr preferRelativeResize="0"/>
          <p:nvPr/>
        </p:nvPicPr>
        <p:blipFill rotWithShape="1">
          <a:blip r:embed="rId3">
            <a:alphaModFix/>
          </a:blip>
          <a:srcRect/>
          <a:stretch/>
        </p:blipFill>
        <p:spPr>
          <a:xfrm>
            <a:off x="3859674" y="2499361"/>
            <a:ext cx="5081126" cy="3810844"/>
          </a:xfrm>
          <a:prstGeom prst="rect">
            <a:avLst/>
          </a:prstGeom>
          <a:noFill/>
          <a:ln>
            <a:noFill/>
          </a:ln>
        </p:spPr>
      </p:pic>
      <p:pic>
        <p:nvPicPr>
          <p:cNvPr id="221" name="Google Shape;221;p28"/>
          <p:cNvPicPr preferRelativeResize="0"/>
          <p:nvPr/>
        </p:nvPicPr>
        <p:blipFill rotWithShape="1">
          <a:blip r:embed="rId4">
            <a:alphaModFix/>
          </a:blip>
          <a:srcRect/>
          <a:stretch/>
        </p:blipFill>
        <p:spPr>
          <a:xfrm>
            <a:off x="406400" y="2499361"/>
            <a:ext cx="3332480" cy="2036516"/>
          </a:xfrm>
          <a:prstGeom prst="rect">
            <a:avLst/>
          </a:prstGeom>
          <a:noFill/>
          <a:ln>
            <a:noFill/>
          </a:ln>
        </p:spPr>
      </p:pic>
      <p:sp>
        <p:nvSpPr>
          <p:cNvPr id="222" name="Google Shape;222;p28"/>
          <p:cNvSpPr txBox="1"/>
          <p:nvPr/>
        </p:nvSpPr>
        <p:spPr>
          <a:xfrm>
            <a:off x="538480" y="1097280"/>
            <a:ext cx="795733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i="0" u="none" strike="noStrike" cap="none">
                <a:solidFill>
                  <a:schemeClr val="accent2"/>
                </a:solidFill>
                <a:latin typeface="Corbel"/>
                <a:ea typeface="Corbel"/>
                <a:cs typeface="Corbel"/>
                <a:sym typeface="Corbel"/>
              </a:rPr>
              <a:t>Occurs when a person’s muscles and ligaments of the neck are sprained.  </a:t>
            </a:r>
            <a:endParaRPr sz="2000">
              <a:solidFill>
                <a:schemeClr val="accent2"/>
              </a:solidFill>
              <a:latin typeface="Corbel"/>
              <a:ea typeface="Corbel"/>
              <a:cs typeface="Corbel"/>
              <a:sym typeface="Corbel"/>
            </a:endParaRPr>
          </a:p>
        </p:txBody>
      </p:sp>
      <p:sp>
        <p:nvSpPr>
          <p:cNvPr id="223" name="Google Shape;223;p28"/>
          <p:cNvSpPr txBox="1"/>
          <p:nvPr/>
        </p:nvSpPr>
        <p:spPr>
          <a:xfrm>
            <a:off x="406400" y="1706880"/>
            <a:ext cx="8442960" cy="12618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orbel"/>
                <a:ea typeface="Corbel"/>
                <a:cs typeface="Corbel"/>
                <a:sym typeface="Corbel"/>
              </a:rPr>
              <a:t>Whiplash causes pain, stiffness and loss of movement in the neck. You may also experience headaches, muscle spasms and pain in your arms or shoulders.</a:t>
            </a:r>
            <a:endParaRPr/>
          </a:p>
          <a:p>
            <a:pPr marL="0" marR="0" lvl="0" indent="0" algn="l" rtl="0">
              <a:spcBef>
                <a:spcPts val="0"/>
              </a:spcBef>
              <a:spcAft>
                <a:spcPts val="0"/>
              </a:spcAft>
              <a:buNone/>
            </a:pPr>
            <a:endParaRPr sz="1800">
              <a:solidFill>
                <a:schemeClr val="lt1"/>
              </a:solidFill>
              <a:latin typeface="Corbel"/>
              <a:ea typeface="Corbel"/>
              <a:cs typeface="Corbel"/>
              <a:sym typeface="Corbel"/>
            </a:endParaRPr>
          </a:p>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
        <p:nvSpPr>
          <p:cNvPr id="224" name="Google Shape;224;p28"/>
          <p:cNvSpPr txBox="1"/>
          <p:nvPr/>
        </p:nvSpPr>
        <p:spPr>
          <a:xfrm>
            <a:off x="538480" y="4704080"/>
            <a:ext cx="3108960"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orbel"/>
                <a:ea typeface="Corbel"/>
                <a:cs typeface="Corbel"/>
                <a:sym typeface="Corbel"/>
              </a:rPr>
              <a:t>A properly set headrest and the use of a seatbelt will prevent whiplash from occurring .</a:t>
            </a:r>
            <a:endParaRPr sz="2000">
              <a:solidFill>
                <a:schemeClr val="lt1"/>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9"/>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Grief</a:t>
            </a:r>
            <a:br>
              <a:rPr lang="en-US"/>
            </a:br>
            <a:r>
              <a:rPr lang="en-US" sz="2400">
                <a:solidFill>
                  <a:schemeClr val="accent2"/>
                </a:solidFill>
              </a:rPr>
              <a:t>Feelings of regret, sadness, or loss</a:t>
            </a:r>
            <a:endParaRPr>
              <a:solidFill>
                <a:schemeClr val="accent2"/>
              </a:solidFill>
            </a:endParaRPr>
          </a:p>
        </p:txBody>
      </p:sp>
      <p:sp>
        <p:nvSpPr>
          <p:cNvPr id="230" name="Google Shape;230;p29"/>
          <p:cNvSpPr txBox="1">
            <a:spLocks noGrp="1"/>
          </p:cNvSpPr>
          <p:nvPr>
            <p:ph type="body" idx="1"/>
          </p:nvPr>
        </p:nvSpPr>
        <p:spPr>
          <a:xfrm>
            <a:off x="641350" y="2098593"/>
            <a:ext cx="7878788" cy="4024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000"/>
              <a:buNone/>
            </a:pPr>
            <a:r>
              <a:rPr lang="en-US" sz="3000"/>
              <a:t>Grief can be a major cause of pain after a car accident occurs </a:t>
            </a:r>
            <a:endParaRPr/>
          </a:p>
          <a:p>
            <a:pPr marL="0" lvl="0" indent="0" algn="l" rtl="0">
              <a:spcBef>
                <a:spcPts val="2000"/>
              </a:spcBef>
              <a:spcAft>
                <a:spcPts val="0"/>
              </a:spcAft>
              <a:buClr>
                <a:schemeClr val="lt1"/>
              </a:buClr>
              <a:buSzPts val="2400"/>
              <a:buNone/>
            </a:pPr>
            <a:r>
              <a:rPr lang="en-US"/>
              <a:t>Who could grieve after a car accident:</a:t>
            </a:r>
            <a:endParaRPr/>
          </a:p>
          <a:p>
            <a:pPr marL="457200" lvl="0" indent="-457200" algn="l" rtl="0">
              <a:spcBef>
                <a:spcPts val="2000"/>
              </a:spcBef>
              <a:spcAft>
                <a:spcPts val="0"/>
              </a:spcAft>
              <a:buClr>
                <a:schemeClr val="lt1"/>
              </a:buClr>
              <a:buSzPts val="2400"/>
              <a:buAutoNum type="arabicPeriod"/>
            </a:pPr>
            <a:r>
              <a:rPr lang="en-US"/>
              <a:t>People or persons who are injured, maybe permanently</a:t>
            </a:r>
            <a:endParaRPr/>
          </a:p>
          <a:p>
            <a:pPr marL="457200" lvl="0" indent="-457200" algn="l" rtl="0">
              <a:spcBef>
                <a:spcPts val="2000"/>
              </a:spcBef>
              <a:spcAft>
                <a:spcPts val="0"/>
              </a:spcAft>
              <a:buClr>
                <a:schemeClr val="lt1"/>
              </a:buClr>
              <a:buSzPts val="2400"/>
              <a:buAutoNum type="arabicPeriod"/>
            </a:pPr>
            <a:r>
              <a:rPr lang="en-US"/>
              <a:t>Loved ones of people that are injured</a:t>
            </a:r>
            <a:endParaRPr/>
          </a:p>
          <a:p>
            <a:pPr marL="457200" lvl="0" indent="-457200" algn="l" rtl="0">
              <a:spcBef>
                <a:spcPts val="2000"/>
              </a:spcBef>
              <a:spcAft>
                <a:spcPts val="0"/>
              </a:spcAft>
              <a:buClr>
                <a:schemeClr val="lt1"/>
              </a:buClr>
              <a:buSzPts val="2400"/>
              <a:buAutoNum type="arabicPeriod"/>
            </a:pPr>
            <a:r>
              <a:rPr lang="en-US"/>
              <a:t>The person who caused the accident</a:t>
            </a:r>
            <a:endParaRPr/>
          </a:p>
          <a:p>
            <a:pPr marL="0" lvl="0" indent="0" algn="l" rtl="0">
              <a:spcBef>
                <a:spcPts val="2000"/>
              </a:spcBef>
              <a:spcAft>
                <a:spcPts val="0"/>
              </a:spcAft>
              <a:buClr>
                <a:schemeClr val="lt1"/>
              </a:buClr>
              <a:buSzPts val="2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13.4 - Focus Question</a:t>
            </a:r>
            <a:endParaRPr/>
          </a:p>
        </p:txBody>
      </p:sp>
      <p:sp>
        <p:nvSpPr>
          <p:cNvPr id="236" name="Google Shape;236;p30"/>
          <p:cNvSpPr txBox="1">
            <a:spLocks noGrp="1"/>
          </p:cNvSpPr>
          <p:nvPr>
            <p:ph type="body" idx="1"/>
          </p:nvPr>
        </p:nvSpPr>
        <p:spPr>
          <a:xfrm>
            <a:off x="618565" y="2164080"/>
            <a:ext cx="3618155" cy="399288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400"/>
              <a:buNone/>
            </a:pPr>
            <a:r>
              <a:rPr lang="en-US"/>
              <a:t>How can vehicle accidents be prevented?  </a:t>
            </a:r>
            <a:endParaRPr/>
          </a:p>
          <a:p>
            <a:pPr marL="349250" lvl="0" indent="-349250" algn="l" rtl="0">
              <a:spcBef>
                <a:spcPts val="2000"/>
              </a:spcBef>
              <a:spcAft>
                <a:spcPts val="0"/>
              </a:spcAft>
              <a:buClr>
                <a:schemeClr val="lt1"/>
              </a:buClr>
              <a:buSzPts val="2400"/>
              <a:buNone/>
            </a:pPr>
            <a:r>
              <a:rPr lang="en-US"/>
              <a:t>How can people be protected from injury if the accident cannot be prevented?</a:t>
            </a:r>
            <a:endParaRPr/>
          </a:p>
        </p:txBody>
      </p:sp>
      <p:pic>
        <p:nvPicPr>
          <p:cNvPr id="237" name="Google Shape;237;p30"/>
          <p:cNvPicPr preferRelativeResize="0"/>
          <p:nvPr/>
        </p:nvPicPr>
        <p:blipFill rotWithShape="1">
          <a:blip r:embed="rId3">
            <a:alphaModFix/>
          </a:blip>
          <a:srcRect/>
          <a:stretch/>
        </p:blipFill>
        <p:spPr>
          <a:xfrm>
            <a:off x="4552314" y="2367280"/>
            <a:ext cx="3677285" cy="30432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400"/>
              <a:buFont typeface="Corbel"/>
              <a:buNone/>
            </a:pPr>
            <a:r>
              <a:rPr lang="en-US" sz="4400"/>
              <a:t>Prevention </a:t>
            </a:r>
            <a:r>
              <a:rPr lang="en-US" sz="4000"/>
              <a:t>– Safe Vehicles</a:t>
            </a:r>
            <a:endParaRPr sz="4000"/>
          </a:p>
        </p:txBody>
      </p:sp>
      <p:sp>
        <p:nvSpPr>
          <p:cNvPr id="243" name="Google Shape;243;p31"/>
          <p:cNvSpPr txBox="1">
            <a:spLocks noGrp="1"/>
          </p:cNvSpPr>
          <p:nvPr>
            <p:ph type="body" idx="1"/>
          </p:nvPr>
        </p:nvSpPr>
        <p:spPr>
          <a:xfrm>
            <a:off x="618565" y="1600200"/>
            <a:ext cx="8251115" cy="28234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Safety features built into vehicles include:</a:t>
            </a:r>
            <a:endParaRPr/>
          </a:p>
          <a:p>
            <a:pPr marL="457200" lvl="0" indent="-457200" algn="l" rtl="0">
              <a:lnSpc>
                <a:spcPct val="90000"/>
              </a:lnSpc>
              <a:spcBef>
                <a:spcPts val="2000"/>
              </a:spcBef>
              <a:spcAft>
                <a:spcPts val="0"/>
              </a:spcAft>
              <a:buClr>
                <a:schemeClr val="lt1"/>
              </a:buClr>
              <a:buSzPts val="2400"/>
              <a:buAutoNum type="arabicPeriod"/>
            </a:pPr>
            <a:r>
              <a:rPr lang="en-US"/>
              <a:t>Seat belts and air bags</a:t>
            </a:r>
            <a:endParaRPr/>
          </a:p>
          <a:p>
            <a:pPr marL="457200" lvl="0" indent="-457200" algn="l" rtl="0">
              <a:lnSpc>
                <a:spcPct val="90000"/>
              </a:lnSpc>
              <a:spcBef>
                <a:spcPts val="2000"/>
              </a:spcBef>
              <a:spcAft>
                <a:spcPts val="0"/>
              </a:spcAft>
              <a:buClr>
                <a:schemeClr val="lt1"/>
              </a:buClr>
              <a:buSzPts val="2400"/>
              <a:buAutoNum type="arabicPeriod"/>
            </a:pPr>
            <a:r>
              <a:rPr lang="en-US"/>
              <a:t>Anti lock braking systems (ABS)</a:t>
            </a:r>
            <a:endParaRPr/>
          </a:p>
          <a:p>
            <a:pPr marL="457200" lvl="0" indent="-457200" algn="l" rtl="0">
              <a:lnSpc>
                <a:spcPct val="90000"/>
              </a:lnSpc>
              <a:spcBef>
                <a:spcPts val="2000"/>
              </a:spcBef>
              <a:spcAft>
                <a:spcPts val="0"/>
              </a:spcAft>
              <a:buClr>
                <a:schemeClr val="lt1"/>
              </a:buClr>
              <a:buSzPts val="2400"/>
              <a:buFont typeface="Noto Sans Symbols"/>
              <a:buAutoNum type="arabicPeriod"/>
            </a:pPr>
            <a:r>
              <a:rPr lang="en-US"/>
              <a:t>Side impact beams</a:t>
            </a:r>
            <a:endParaRPr/>
          </a:p>
          <a:p>
            <a:pPr marL="457200" lvl="0" indent="-457200" algn="l" rtl="0">
              <a:lnSpc>
                <a:spcPct val="90000"/>
              </a:lnSpc>
              <a:spcBef>
                <a:spcPts val="2000"/>
              </a:spcBef>
              <a:spcAft>
                <a:spcPts val="0"/>
              </a:spcAft>
              <a:buClr>
                <a:schemeClr val="lt1"/>
              </a:buClr>
              <a:buSzPts val="2400"/>
              <a:buAutoNum type="arabicPeriod"/>
            </a:pPr>
            <a:r>
              <a:rPr lang="en-US"/>
              <a:t>Crumple zones</a:t>
            </a:r>
            <a:endParaRPr/>
          </a:p>
        </p:txBody>
      </p:sp>
      <p:pic>
        <p:nvPicPr>
          <p:cNvPr id="244" name="Google Shape;244;p31"/>
          <p:cNvPicPr preferRelativeResize="0"/>
          <p:nvPr/>
        </p:nvPicPr>
        <p:blipFill rotWithShape="1">
          <a:blip r:embed="rId3">
            <a:alphaModFix/>
          </a:blip>
          <a:srcRect/>
          <a:stretch/>
        </p:blipFill>
        <p:spPr>
          <a:xfrm>
            <a:off x="4420234" y="4063383"/>
            <a:ext cx="4449446" cy="2214835"/>
          </a:xfrm>
          <a:prstGeom prst="rect">
            <a:avLst/>
          </a:prstGeom>
          <a:noFill/>
          <a:ln>
            <a:noFill/>
          </a:ln>
        </p:spPr>
      </p:pic>
      <p:pic>
        <p:nvPicPr>
          <p:cNvPr id="245" name="Google Shape;245;p31"/>
          <p:cNvPicPr preferRelativeResize="0"/>
          <p:nvPr/>
        </p:nvPicPr>
        <p:blipFill rotWithShape="1">
          <a:blip r:embed="rId4">
            <a:alphaModFix/>
          </a:blip>
          <a:srcRect l="-1" t="13728" r="39149" b="13512"/>
          <a:stretch/>
        </p:blipFill>
        <p:spPr>
          <a:xfrm>
            <a:off x="1311910" y="4423639"/>
            <a:ext cx="2863850" cy="1915045"/>
          </a:xfrm>
          <a:prstGeom prst="rect">
            <a:avLst/>
          </a:prstGeom>
          <a:noFill/>
          <a:ln>
            <a:noFill/>
          </a:ln>
        </p:spPr>
      </p:pic>
      <p:pic>
        <p:nvPicPr>
          <p:cNvPr id="246" name="Google Shape;246;p31"/>
          <p:cNvPicPr preferRelativeResize="0"/>
          <p:nvPr/>
        </p:nvPicPr>
        <p:blipFill rotWithShape="1">
          <a:blip r:embed="rId5">
            <a:alphaModFix/>
          </a:blip>
          <a:srcRect/>
          <a:stretch/>
        </p:blipFill>
        <p:spPr>
          <a:xfrm>
            <a:off x="6046374" y="1991360"/>
            <a:ext cx="2267267" cy="187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2"/>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u="sng"/>
              <a:t>Seat belts </a:t>
            </a:r>
            <a:r>
              <a:rPr lang="en-US"/>
              <a:t>– Passenger restraints, there should be one available for every person in the vehicle (not in the trunk!!)</a:t>
            </a:r>
            <a:endParaRPr/>
          </a:p>
          <a:p>
            <a:pPr marL="0" lvl="0" indent="0" algn="l" rtl="0">
              <a:lnSpc>
                <a:spcPct val="90000"/>
              </a:lnSpc>
              <a:spcBef>
                <a:spcPts val="2000"/>
              </a:spcBef>
              <a:spcAft>
                <a:spcPts val="0"/>
              </a:spcAft>
              <a:buClr>
                <a:schemeClr val="lt1"/>
              </a:buClr>
              <a:buSzPts val="2400"/>
              <a:buNone/>
            </a:pPr>
            <a:r>
              <a:rPr lang="en-US" u="sng"/>
              <a:t>Air bags </a:t>
            </a:r>
            <a:r>
              <a:rPr lang="en-US"/>
              <a:t>– inflate when collision occurs, cushions the driver/passenger against impact</a:t>
            </a:r>
            <a:endParaRPr/>
          </a:p>
          <a:p>
            <a:pPr marL="0" lvl="0" indent="0" algn="l" rtl="0">
              <a:lnSpc>
                <a:spcPct val="90000"/>
              </a:lnSpc>
              <a:spcBef>
                <a:spcPts val="2000"/>
              </a:spcBef>
              <a:spcAft>
                <a:spcPts val="0"/>
              </a:spcAft>
              <a:buClr>
                <a:schemeClr val="lt1"/>
              </a:buClr>
              <a:buSzPts val="2400"/>
              <a:buNone/>
            </a:pPr>
            <a:r>
              <a:rPr lang="en-US" u="sng"/>
              <a:t>Anti-lock braking system </a:t>
            </a:r>
            <a:r>
              <a:rPr lang="en-US"/>
              <a:t>(ABS) – provides better stopping ability in slippery conditions</a:t>
            </a:r>
            <a:endParaRPr/>
          </a:p>
          <a:p>
            <a:pPr marL="0" lvl="0" indent="0" algn="l" rtl="0">
              <a:lnSpc>
                <a:spcPct val="90000"/>
              </a:lnSpc>
              <a:spcBef>
                <a:spcPts val="2000"/>
              </a:spcBef>
              <a:spcAft>
                <a:spcPts val="0"/>
              </a:spcAft>
              <a:buClr>
                <a:schemeClr val="lt1"/>
              </a:buClr>
              <a:buSzPts val="2400"/>
              <a:buNone/>
            </a:pPr>
            <a:r>
              <a:rPr lang="en-US" u="sng"/>
              <a:t>Crumple zones </a:t>
            </a:r>
            <a:r>
              <a:rPr lang="en-US"/>
              <a:t>– outer part of the vehicle, near the bumpers. Takes energy out of collision so passengers </a:t>
            </a:r>
            <a:r>
              <a:rPr lang="en-US" i="1" u="sng"/>
              <a:t>feel less effect</a:t>
            </a:r>
            <a:endParaRPr/>
          </a:p>
          <a:p>
            <a:pPr marL="0" lvl="0" indent="0" algn="l" rtl="0">
              <a:lnSpc>
                <a:spcPct val="90000"/>
              </a:lnSpc>
              <a:spcBef>
                <a:spcPts val="2000"/>
              </a:spcBef>
              <a:spcAft>
                <a:spcPts val="0"/>
              </a:spcAft>
              <a:buClr>
                <a:schemeClr val="lt1"/>
              </a:buClr>
              <a:buSzPts val="2400"/>
              <a:buNone/>
            </a:pPr>
            <a:r>
              <a:rPr lang="en-US" u="sng"/>
              <a:t>Side impact beams </a:t>
            </a:r>
            <a:r>
              <a:rPr lang="en-US"/>
              <a:t>– steel beams in the door – prevents doors from caving in</a:t>
            </a:r>
            <a:endParaRPr/>
          </a:p>
        </p:txBody>
      </p:sp>
      <p:sp>
        <p:nvSpPr>
          <p:cNvPr id="252" name="Google Shape;252;p32"/>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320"/>
              <a:buFont typeface="Corbel"/>
              <a:buNone/>
            </a:pPr>
            <a:r>
              <a:rPr lang="en-US" sz="4320"/>
              <a:t>Use this information to fill in your chart – page 7 in workbook</a:t>
            </a:r>
            <a:endParaRPr sz="432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320"/>
              <a:buFont typeface="Corbel"/>
              <a:buNone/>
            </a:pPr>
            <a:r>
              <a:rPr lang="en-US" sz="4320"/>
              <a:t>Vehicle &amp; Roadway Maintenance</a:t>
            </a:r>
            <a:endParaRPr sz="4320"/>
          </a:p>
        </p:txBody>
      </p:sp>
      <p:sp>
        <p:nvSpPr>
          <p:cNvPr id="258" name="Google Shape;258;p33"/>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20"/>
              <a:buNone/>
            </a:pPr>
            <a:r>
              <a:rPr lang="en-US" sz="2220"/>
              <a:t>Maintaining your vehicle helps to prevent collisions from occurring.  Some things to consider are:</a:t>
            </a:r>
            <a:endParaRPr/>
          </a:p>
          <a:p>
            <a:pPr marL="457200" lvl="0" indent="-457200" algn="l" rtl="0">
              <a:lnSpc>
                <a:spcPct val="90000"/>
              </a:lnSpc>
              <a:spcBef>
                <a:spcPts val="2000"/>
              </a:spcBef>
              <a:spcAft>
                <a:spcPts val="0"/>
              </a:spcAft>
              <a:buClr>
                <a:schemeClr val="lt1"/>
              </a:buClr>
              <a:buSzPts val="2220"/>
              <a:buAutoNum type="arabicPeriod"/>
            </a:pPr>
            <a:r>
              <a:rPr lang="en-US" sz="2220"/>
              <a:t>Tires	2. Steering wheel	3. Windshield wipers</a:t>
            </a:r>
            <a:endParaRPr/>
          </a:p>
          <a:p>
            <a:pPr marL="457200" lvl="0" indent="-316230" algn="l" rtl="0">
              <a:lnSpc>
                <a:spcPct val="90000"/>
              </a:lnSpc>
              <a:spcBef>
                <a:spcPts val="2000"/>
              </a:spcBef>
              <a:spcAft>
                <a:spcPts val="0"/>
              </a:spcAft>
              <a:buClr>
                <a:schemeClr val="lt1"/>
              </a:buClr>
              <a:buSzPts val="2220"/>
              <a:buNone/>
            </a:pPr>
            <a:endParaRPr sz="2220"/>
          </a:p>
          <a:p>
            <a:pPr marL="0" lvl="0" indent="0" algn="l" rtl="0">
              <a:lnSpc>
                <a:spcPct val="90000"/>
              </a:lnSpc>
              <a:spcBef>
                <a:spcPts val="2000"/>
              </a:spcBef>
              <a:spcAft>
                <a:spcPts val="0"/>
              </a:spcAft>
              <a:buClr>
                <a:schemeClr val="lt1"/>
              </a:buClr>
              <a:buSzPts val="2220"/>
              <a:buNone/>
            </a:pPr>
            <a:r>
              <a:rPr lang="en-US" sz="2220"/>
              <a:t>Roads can be made safer by:</a:t>
            </a:r>
            <a:endParaRPr/>
          </a:p>
          <a:p>
            <a:pPr marL="0" lvl="0" indent="0" algn="l" rtl="0">
              <a:lnSpc>
                <a:spcPct val="90000"/>
              </a:lnSpc>
              <a:spcBef>
                <a:spcPts val="2000"/>
              </a:spcBef>
              <a:spcAft>
                <a:spcPts val="0"/>
              </a:spcAft>
              <a:buClr>
                <a:schemeClr val="lt1"/>
              </a:buClr>
              <a:buSzPts val="2220"/>
              <a:buNone/>
            </a:pPr>
            <a:r>
              <a:rPr lang="en-US" sz="2220"/>
              <a:t>1. Including rumble strips		</a:t>
            </a:r>
            <a:endParaRPr/>
          </a:p>
          <a:p>
            <a:pPr marL="0" lvl="0" indent="0" algn="l" rtl="0">
              <a:lnSpc>
                <a:spcPct val="90000"/>
              </a:lnSpc>
              <a:spcBef>
                <a:spcPts val="2000"/>
              </a:spcBef>
              <a:spcAft>
                <a:spcPts val="0"/>
              </a:spcAft>
              <a:buClr>
                <a:schemeClr val="lt1"/>
              </a:buClr>
              <a:buSzPts val="2220"/>
              <a:buNone/>
            </a:pPr>
            <a:r>
              <a:rPr lang="en-US" sz="2220"/>
              <a:t>2. Providing guard rails</a:t>
            </a:r>
            <a:endParaRPr/>
          </a:p>
          <a:p>
            <a:pPr marL="0" lvl="0" indent="0" algn="l" rtl="0">
              <a:lnSpc>
                <a:spcPct val="90000"/>
              </a:lnSpc>
              <a:spcBef>
                <a:spcPts val="2000"/>
              </a:spcBef>
              <a:spcAft>
                <a:spcPts val="0"/>
              </a:spcAft>
              <a:buClr>
                <a:schemeClr val="lt1"/>
              </a:buClr>
              <a:buSzPts val="2220"/>
              <a:buNone/>
            </a:pPr>
            <a:r>
              <a:rPr lang="en-US" sz="2220"/>
              <a:t>3. Providing lights and signs		</a:t>
            </a:r>
            <a:endParaRPr/>
          </a:p>
          <a:p>
            <a:pPr marL="0" lvl="0" indent="0" algn="l" rtl="0">
              <a:lnSpc>
                <a:spcPct val="90000"/>
              </a:lnSpc>
              <a:spcBef>
                <a:spcPts val="2000"/>
              </a:spcBef>
              <a:spcAft>
                <a:spcPts val="0"/>
              </a:spcAft>
              <a:buClr>
                <a:schemeClr val="lt1"/>
              </a:buClr>
              <a:buSzPts val="2220"/>
              <a:buNone/>
            </a:pPr>
            <a:r>
              <a:rPr lang="en-US" sz="2220"/>
              <a:t>4. Designing roadway poles and signs to break easily on impact.</a:t>
            </a:r>
            <a:endParaRPr sz="2220"/>
          </a:p>
        </p:txBody>
      </p:sp>
      <p:pic>
        <p:nvPicPr>
          <p:cNvPr id="259" name="Google Shape;259;p33"/>
          <p:cNvPicPr preferRelativeResize="0"/>
          <p:nvPr/>
        </p:nvPicPr>
        <p:blipFill rotWithShape="1">
          <a:blip r:embed="rId3">
            <a:alphaModFix/>
          </a:blip>
          <a:srcRect/>
          <a:stretch/>
        </p:blipFill>
        <p:spPr>
          <a:xfrm>
            <a:off x="6772600" y="3047559"/>
            <a:ext cx="1889045" cy="1416784"/>
          </a:xfrm>
          <a:prstGeom prst="rect">
            <a:avLst/>
          </a:prstGeom>
          <a:noFill/>
          <a:ln>
            <a:noFill/>
          </a:ln>
        </p:spPr>
      </p:pic>
      <p:pic>
        <p:nvPicPr>
          <p:cNvPr id="260" name="Google Shape;260;p33"/>
          <p:cNvPicPr preferRelativeResize="0"/>
          <p:nvPr/>
        </p:nvPicPr>
        <p:blipFill rotWithShape="1">
          <a:blip r:embed="rId4">
            <a:alphaModFix/>
          </a:blip>
          <a:srcRect/>
          <a:stretch/>
        </p:blipFill>
        <p:spPr>
          <a:xfrm>
            <a:off x="4604432" y="3047559"/>
            <a:ext cx="1932711" cy="1292773"/>
          </a:xfrm>
          <a:prstGeom prst="rect">
            <a:avLst/>
          </a:prstGeom>
          <a:noFill/>
          <a:ln>
            <a:noFill/>
          </a:ln>
        </p:spPr>
      </p:pic>
      <p:pic>
        <p:nvPicPr>
          <p:cNvPr id="261" name="Google Shape;261;p33"/>
          <p:cNvPicPr preferRelativeResize="0"/>
          <p:nvPr/>
        </p:nvPicPr>
        <p:blipFill rotWithShape="1">
          <a:blip r:embed="rId5">
            <a:alphaModFix/>
          </a:blip>
          <a:srcRect/>
          <a:stretch/>
        </p:blipFill>
        <p:spPr>
          <a:xfrm>
            <a:off x="5473735" y="4464343"/>
            <a:ext cx="2126816" cy="13848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14.1 - Focus Question</a:t>
            </a:r>
            <a:endParaRPr/>
          </a:p>
        </p:txBody>
      </p:sp>
      <p:sp>
        <p:nvSpPr>
          <p:cNvPr id="267" name="Google Shape;267;p34"/>
          <p:cNvSpPr txBox="1">
            <a:spLocks noGrp="1"/>
          </p:cNvSpPr>
          <p:nvPr>
            <p:ph type="body" idx="1"/>
          </p:nvPr>
        </p:nvSpPr>
        <p:spPr>
          <a:xfrm>
            <a:off x="641350" y="2180037"/>
            <a:ext cx="3618155" cy="399288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How is speed, also called velocity, measured and calculated?</a:t>
            </a:r>
            <a:endParaRPr sz="2800"/>
          </a:p>
        </p:txBody>
      </p:sp>
      <p:pic>
        <p:nvPicPr>
          <p:cNvPr id="268" name="Google Shape;268;p34"/>
          <p:cNvPicPr preferRelativeResize="0"/>
          <p:nvPr/>
        </p:nvPicPr>
        <p:blipFill rotWithShape="1">
          <a:blip r:embed="rId3">
            <a:alphaModFix/>
          </a:blip>
          <a:srcRect/>
          <a:stretch/>
        </p:blipFill>
        <p:spPr>
          <a:xfrm>
            <a:off x="5441430" y="1881754"/>
            <a:ext cx="3090435" cy="2056328"/>
          </a:xfrm>
          <a:prstGeom prst="rect">
            <a:avLst/>
          </a:prstGeom>
          <a:noFill/>
          <a:ln>
            <a:noFill/>
          </a:ln>
        </p:spPr>
      </p:pic>
      <p:pic>
        <p:nvPicPr>
          <p:cNvPr id="269" name="Google Shape;269;p34"/>
          <p:cNvPicPr preferRelativeResize="0"/>
          <p:nvPr/>
        </p:nvPicPr>
        <p:blipFill rotWithShape="1">
          <a:blip r:embed="rId4">
            <a:alphaModFix/>
          </a:blip>
          <a:srcRect/>
          <a:stretch/>
        </p:blipFill>
        <p:spPr>
          <a:xfrm>
            <a:off x="3655012" y="3766585"/>
            <a:ext cx="2808908" cy="21066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Introduction to velocity</a:t>
            </a:r>
            <a:endParaRPr/>
          </a:p>
        </p:txBody>
      </p:sp>
      <p:sp>
        <p:nvSpPr>
          <p:cNvPr id="275" name="Google Shape;275;p35"/>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endParaRPr/>
          </a:p>
          <a:p>
            <a:pPr marL="0" lvl="0" indent="0" algn="l" rtl="0">
              <a:spcBef>
                <a:spcPts val="2000"/>
              </a:spcBef>
              <a:spcAft>
                <a:spcPts val="0"/>
              </a:spcAft>
              <a:buClr>
                <a:schemeClr val="accent2"/>
              </a:buClr>
              <a:buSzPts val="2400"/>
              <a:buNone/>
            </a:pPr>
            <a:r>
              <a:rPr lang="en-US">
                <a:solidFill>
                  <a:schemeClr val="accent2"/>
                </a:solidFill>
              </a:rPr>
              <a:t>Distance </a:t>
            </a:r>
            <a:r>
              <a:rPr lang="en-US"/>
              <a:t>– a change in position – this change in position occurs over a period of time</a:t>
            </a:r>
            <a:endParaRPr/>
          </a:p>
          <a:p>
            <a:pPr marL="0" lvl="0" indent="0" algn="l" rtl="0">
              <a:spcBef>
                <a:spcPts val="2000"/>
              </a:spcBef>
              <a:spcAft>
                <a:spcPts val="0"/>
              </a:spcAft>
              <a:buClr>
                <a:schemeClr val="lt1"/>
              </a:buClr>
              <a:buSzPts val="2400"/>
              <a:buNone/>
            </a:pPr>
            <a:br>
              <a:rPr lang="en-US"/>
            </a:br>
            <a:r>
              <a:rPr lang="en-US">
                <a:solidFill>
                  <a:schemeClr val="accent2"/>
                </a:solidFill>
              </a:rPr>
              <a:t>Time </a:t>
            </a:r>
            <a:r>
              <a:rPr lang="en-US"/>
              <a:t>– interval between events</a:t>
            </a:r>
            <a:endParaRPr/>
          </a:p>
          <a:p>
            <a:pPr marL="0" lvl="0" indent="0" algn="l" rtl="0">
              <a:spcBef>
                <a:spcPts val="2000"/>
              </a:spcBef>
              <a:spcAft>
                <a:spcPts val="0"/>
              </a:spcAft>
              <a:buClr>
                <a:schemeClr val="lt1"/>
              </a:buClr>
              <a:buSzPts val="2400"/>
              <a:buNone/>
            </a:pPr>
            <a:endParaRPr/>
          </a:p>
          <a:p>
            <a:pPr marL="0" lvl="0" indent="0" algn="l" rtl="0">
              <a:spcBef>
                <a:spcPts val="2000"/>
              </a:spcBef>
              <a:spcAft>
                <a:spcPts val="0"/>
              </a:spcAft>
              <a:buClr>
                <a:schemeClr val="accent2"/>
              </a:buClr>
              <a:buSzPts val="2400"/>
              <a:buNone/>
            </a:pPr>
            <a:r>
              <a:rPr lang="en-US">
                <a:solidFill>
                  <a:schemeClr val="accent2"/>
                </a:solidFill>
              </a:rPr>
              <a:t>Velocity </a:t>
            </a:r>
            <a:r>
              <a:rPr lang="en-US"/>
              <a:t>– also known as speed; the distance travelled during a specific time interval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8"/>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13.1 - Focus Question</a:t>
            </a:r>
            <a:endParaRPr/>
          </a:p>
        </p:txBody>
      </p:sp>
      <p:sp>
        <p:nvSpPr>
          <p:cNvPr id="151" name="Google Shape;151;p18"/>
          <p:cNvSpPr txBox="1">
            <a:spLocks noGrp="1"/>
          </p:cNvSpPr>
          <p:nvPr>
            <p:ph type="body" idx="1"/>
          </p:nvPr>
        </p:nvSpPr>
        <p:spPr>
          <a:xfrm>
            <a:off x="618565" y="1600200"/>
            <a:ext cx="7878788" cy="924597"/>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400"/>
              <a:buNone/>
            </a:pPr>
            <a:r>
              <a:rPr lang="en-US"/>
              <a:t>How dangerous are vehicle accidents and who is most at risk?</a:t>
            </a:r>
            <a:endParaRPr/>
          </a:p>
        </p:txBody>
      </p:sp>
      <p:pic>
        <p:nvPicPr>
          <p:cNvPr id="152" name="Google Shape;152;p18"/>
          <p:cNvPicPr preferRelativeResize="0"/>
          <p:nvPr/>
        </p:nvPicPr>
        <p:blipFill rotWithShape="1">
          <a:blip r:embed="rId3">
            <a:alphaModFix/>
          </a:blip>
          <a:srcRect b="25607"/>
          <a:stretch/>
        </p:blipFill>
        <p:spPr>
          <a:xfrm>
            <a:off x="4445187" y="3144594"/>
            <a:ext cx="4445000" cy="2834373"/>
          </a:xfrm>
          <a:prstGeom prst="rect">
            <a:avLst/>
          </a:prstGeom>
          <a:noFill/>
          <a:ln>
            <a:noFill/>
          </a:ln>
        </p:spPr>
      </p:pic>
      <p:pic>
        <p:nvPicPr>
          <p:cNvPr id="153" name="Google Shape;153;p18"/>
          <p:cNvPicPr preferRelativeResize="0"/>
          <p:nvPr/>
        </p:nvPicPr>
        <p:blipFill rotWithShape="1">
          <a:blip r:embed="rId4">
            <a:alphaModFix/>
          </a:blip>
          <a:srcRect/>
          <a:stretch/>
        </p:blipFill>
        <p:spPr>
          <a:xfrm>
            <a:off x="445552" y="2524797"/>
            <a:ext cx="3999635" cy="25068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To speed or not to speed</a:t>
            </a:r>
            <a:endParaRPr/>
          </a:p>
        </p:txBody>
      </p:sp>
      <p:sp>
        <p:nvSpPr>
          <p:cNvPr id="281" name="Google Shape;281;p36"/>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20"/>
              <a:buNone/>
            </a:pPr>
            <a:r>
              <a:rPr lang="en-US" sz="2220"/>
              <a:t>In order to have speed you must be moving.  When you are in motion you are changing position (obtaining distance) in a time period.</a:t>
            </a:r>
            <a:endParaRPr/>
          </a:p>
          <a:p>
            <a:pPr marL="0" lvl="0" indent="0" algn="l" rtl="0">
              <a:lnSpc>
                <a:spcPct val="90000"/>
              </a:lnSpc>
              <a:spcBef>
                <a:spcPts val="2000"/>
              </a:spcBef>
              <a:spcAft>
                <a:spcPts val="0"/>
              </a:spcAft>
              <a:buClr>
                <a:schemeClr val="lt1"/>
              </a:buClr>
              <a:buSzPts val="2220"/>
              <a:buNone/>
            </a:pPr>
            <a:endParaRPr sz="2220"/>
          </a:p>
          <a:p>
            <a:pPr marL="0" lvl="0" indent="0" algn="l" rtl="0">
              <a:lnSpc>
                <a:spcPct val="90000"/>
              </a:lnSpc>
              <a:spcBef>
                <a:spcPts val="2000"/>
              </a:spcBef>
              <a:spcAft>
                <a:spcPts val="0"/>
              </a:spcAft>
              <a:buClr>
                <a:schemeClr val="lt1"/>
              </a:buClr>
              <a:buSzPts val="2220"/>
              <a:buNone/>
            </a:pPr>
            <a:r>
              <a:rPr lang="en-US" sz="2220"/>
              <a:t>The more distance that you travel in a time period the faster you are going.</a:t>
            </a:r>
            <a:endParaRPr/>
          </a:p>
          <a:p>
            <a:pPr marL="0" lvl="0" indent="0" algn="l" rtl="0">
              <a:lnSpc>
                <a:spcPct val="90000"/>
              </a:lnSpc>
              <a:spcBef>
                <a:spcPts val="2000"/>
              </a:spcBef>
              <a:spcAft>
                <a:spcPts val="0"/>
              </a:spcAft>
              <a:buClr>
                <a:schemeClr val="lt1"/>
              </a:buClr>
              <a:buSzPts val="2220"/>
              <a:buNone/>
            </a:pPr>
            <a:endParaRPr sz="2220"/>
          </a:p>
          <a:p>
            <a:pPr marL="0" lvl="0" indent="0" algn="l" rtl="0">
              <a:lnSpc>
                <a:spcPct val="90000"/>
              </a:lnSpc>
              <a:spcBef>
                <a:spcPts val="2000"/>
              </a:spcBef>
              <a:spcAft>
                <a:spcPts val="0"/>
              </a:spcAft>
              <a:buClr>
                <a:schemeClr val="lt1"/>
              </a:buClr>
              <a:buSzPts val="2220"/>
              <a:buNone/>
            </a:pPr>
            <a:r>
              <a:rPr lang="en-US" sz="2220"/>
              <a:t>Think about it:  Who is going faster?</a:t>
            </a:r>
            <a:endParaRPr/>
          </a:p>
          <a:p>
            <a:pPr marL="457200" lvl="0" indent="-457200" algn="l" rtl="0">
              <a:lnSpc>
                <a:spcPct val="90000"/>
              </a:lnSpc>
              <a:spcBef>
                <a:spcPts val="2000"/>
              </a:spcBef>
              <a:spcAft>
                <a:spcPts val="0"/>
              </a:spcAft>
              <a:buClr>
                <a:schemeClr val="lt1"/>
              </a:buClr>
              <a:buSzPts val="2220"/>
              <a:buAutoNum type="arabicPeriod"/>
            </a:pPr>
            <a:r>
              <a:rPr lang="en-US" sz="2220"/>
              <a:t>A snail obtains a distance of 5 meters in 5 seconds</a:t>
            </a:r>
            <a:endParaRPr/>
          </a:p>
          <a:p>
            <a:pPr marL="457200" lvl="0" indent="-457200" algn="l" rtl="0">
              <a:lnSpc>
                <a:spcPct val="90000"/>
              </a:lnSpc>
              <a:spcBef>
                <a:spcPts val="2000"/>
              </a:spcBef>
              <a:spcAft>
                <a:spcPts val="0"/>
              </a:spcAft>
              <a:buClr>
                <a:schemeClr val="lt1"/>
              </a:buClr>
              <a:buSzPts val="2220"/>
              <a:buAutoNum type="arabicPeriod"/>
            </a:pPr>
            <a:r>
              <a:rPr lang="en-US" sz="2220"/>
              <a:t>A cheetah obtains a distance of 1 meter in 5 seconds</a:t>
            </a:r>
            <a:endParaRPr/>
          </a:p>
        </p:txBody>
      </p:sp>
      <p:pic>
        <p:nvPicPr>
          <p:cNvPr id="282" name="Google Shape;282;p36"/>
          <p:cNvPicPr preferRelativeResize="0"/>
          <p:nvPr/>
        </p:nvPicPr>
        <p:blipFill rotWithShape="1">
          <a:blip r:embed="rId3">
            <a:alphaModFix/>
          </a:blip>
          <a:srcRect/>
          <a:stretch/>
        </p:blipFill>
        <p:spPr>
          <a:xfrm>
            <a:off x="7597589" y="5293511"/>
            <a:ext cx="1317812" cy="986497"/>
          </a:xfrm>
          <a:prstGeom prst="rect">
            <a:avLst/>
          </a:prstGeom>
          <a:noFill/>
          <a:ln>
            <a:noFill/>
          </a:ln>
        </p:spPr>
      </p:pic>
      <p:pic>
        <p:nvPicPr>
          <p:cNvPr id="283" name="Google Shape;283;p36"/>
          <p:cNvPicPr preferRelativeResize="0"/>
          <p:nvPr/>
        </p:nvPicPr>
        <p:blipFill rotWithShape="1">
          <a:blip r:embed="rId4">
            <a:alphaModFix/>
          </a:blip>
          <a:srcRect/>
          <a:stretch/>
        </p:blipFill>
        <p:spPr>
          <a:xfrm>
            <a:off x="6831106" y="4223214"/>
            <a:ext cx="1666247" cy="9846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7"/>
          <p:cNvSpPr txBox="1">
            <a:spLocks noGrp="1"/>
          </p:cNvSpPr>
          <p:nvPr>
            <p:ph type="title"/>
          </p:nvPr>
        </p:nvSpPr>
        <p:spPr>
          <a:xfrm>
            <a:off x="641350" y="519544"/>
            <a:ext cx="7856538" cy="89809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Calculating velocity</a:t>
            </a:r>
            <a:endParaRPr/>
          </a:p>
        </p:txBody>
      </p:sp>
      <p:sp>
        <p:nvSpPr>
          <p:cNvPr id="289" name="Google Shape;289;p37"/>
          <p:cNvSpPr txBox="1">
            <a:spLocks noGrp="1"/>
          </p:cNvSpPr>
          <p:nvPr>
            <p:ph type="body" idx="1"/>
          </p:nvPr>
        </p:nvSpPr>
        <p:spPr>
          <a:xfrm>
            <a:off x="379573" y="1600200"/>
            <a:ext cx="8525435"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Velocity is the distance travelled during a specific time interval.</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lt1"/>
              </a:buClr>
              <a:buSzPts val="2400"/>
              <a:buNone/>
            </a:pPr>
            <a:r>
              <a:rPr lang="en-US"/>
              <a:t>Formula:   </a:t>
            </a:r>
            <a:r>
              <a:rPr lang="en-US" sz="3200"/>
              <a:t>v = d/t</a:t>
            </a:r>
            <a:r>
              <a:rPr lang="en-US"/>
              <a:t>	</a:t>
            </a:r>
            <a:endParaRPr/>
          </a:p>
          <a:p>
            <a:pPr marL="0" lvl="0" indent="0" algn="l" rtl="0">
              <a:lnSpc>
                <a:spcPct val="90000"/>
              </a:lnSpc>
              <a:spcBef>
                <a:spcPts val="2000"/>
              </a:spcBef>
              <a:spcAft>
                <a:spcPts val="0"/>
              </a:spcAft>
              <a:buClr>
                <a:schemeClr val="lt1"/>
              </a:buClr>
              <a:buSzPts val="2000"/>
              <a:buNone/>
            </a:pPr>
            <a:r>
              <a:rPr lang="en-US" sz="2000"/>
              <a:t>		v = velocity (speed) 🡪   m/s or km/h</a:t>
            </a:r>
            <a:endParaRPr/>
          </a:p>
          <a:p>
            <a:pPr marL="0" lvl="0" indent="0" algn="l" rtl="0">
              <a:lnSpc>
                <a:spcPct val="90000"/>
              </a:lnSpc>
              <a:spcBef>
                <a:spcPts val="2000"/>
              </a:spcBef>
              <a:spcAft>
                <a:spcPts val="0"/>
              </a:spcAft>
              <a:buClr>
                <a:schemeClr val="lt1"/>
              </a:buClr>
              <a:buSzPts val="2400"/>
              <a:buNone/>
            </a:pPr>
            <a:r>
              <a:rPr lang="en-US"/>
              <a:t>		</a:t>
            </a:r>
            <a:r>
              <a:rPr lang="en-US" sz="2000"/>
              <a:t>d = distance travelled 🡪  m (meters) or km (kilometers)</a:t>
            </a:r>
            <a:endParaRPr/>
          </a:p>
          <a:p>
            <a:pPr marL="0" lvl="0" indent="0" algn="l" rtl="0">
              <a:lnSpc>
                <a:spcPct val="90000"/>
              </a:lnSpc>
              <a:spcBef>
                <a:spcPts val="2000"/>
              </a:spcBef>
              <a:spcAft>
                <a:spcPts val="0"/>
              </a:spcAft>
              <a:buClr>
                <a:schemeClr val="lt1"/>
              </a:buClr>
              <a:buSzPts val="2000"/>
              <a:buNone/>
            </a:pPr>
            <a:r>
              <a:rPr lang="en-US" sz="2000"/>
              <a:t>		t = time taken to travel a distance 🡪   s (seconds) or h (hours)</a:t>
            </a:r>
            <a:endParaRPr/>
          </a:p>
          <a:p>
            <a:pPr marL="0" lvl="0" indent="0" algn="l" rtl="0">
              <a:lnSpc>
                <a:spcPct val="90000"/>
              </a:lnSpc>
              <a:spcBef>
                <a:spcPts val="2000"/>
              </a:spcBef>
              <a:spcAft>
                <a:spcPts val="0"/>
              </a:spcAft>
              <a:buClr>
                <a:schemeClr val="lt1"/>
              </a:buClr>
              <a:buSzPts val="2000"/>
              <a:buNone/>
            </a:pPr>
            <a:endParaRPr sz="2000"/>
          </a:p>
          <a:p>
            <a:pPr marL="0" lvl="0" indent="0" algn="l" rtl="0">
              <a:lnSpc>
                <a:spcPct val="90000"/>
              </a:lnSpc>
              <a:spcBef>
                <a:spcPts val="2000"/>
              </a:spcBef>
              <a:spcAft>
                <a:spcPts val="0"/>
              </a:spcAft>
              <a:buClr>
                <a:schemeClr val="lt1"/>
              </a:buClr>
              <a:buSzPts val="2000"/>
              <a:buNone/>
            </a:pPr>
            <a:r>
              <a:rPr lang="en-US" sz="2000"/>
              <a:t>Example problem: p254 Sample Problem 1</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8"/>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Practice Problems</a:t>
            </a:r>
            <a:endParaRPr/>
          </a:p>
        </p:txBody>
      </p:sp>
      <p:sp>
        <p:nvSpPr>
          <p:cNvPr id="295" name="Google Shape;295;p38"/>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lt1"/>
              </a:buClr>
              <a:buSzPts val="2400"/>
              <a:buAutoNum type="arabicPeriod"/>
            </a:pPr>
            <a:r>
              <a:rPr lang="en-US"/>
              <a:t>It is 10 meters from the back of the pool hall to the front door. If you travel that distance in 30 seconds, how fast are you traveling?</a:t>
            </a:r>
            <a:endParaRPr/>
          </a:p>
          <a:p>
            <a:pPr marL="457200" lvl="0" indent="-304800" algn="l" rtl="0">
              <a:spcBef>
                <a:spcPts val="2000"/>
              </a:spcBef>
              <a:spcAft>
                <a:spcPts val="0"/>
              </a:spcAft>
              <a:buClr>
                <a:schemeClr val="lt1"/>
              </a:buClr>
              <a:buSzPts val="2400"/>
              <a:buNone/>
            </a:pPr>
            <a:endParaRPr/>
          </a:p>
          <a:p>
            <a:pPr marL="457200" lvl="0" indent="-457200" algn="l" rtl="0">
              <a:spcBef>
                <a:spcPts val="2000"/>
              </a:spcBef>
              <a:spcAft>
                <a:spcPts val="0"/>
              </a:spcAft>
              <a:buClr>
                <a:schemeClr val="lt1"/>
              </a:buClr>
              <a:buSzPts val="2400"/>
              <a:buAutoNum type="arabicPeriod"/>
            </a:pPr>
            <a:r>
              <a:rPr lang="en-US"/>
              <a:t>In a long shot to finish the game, the cue ball is two meters from the 8 ball. It takes half a second (0.5 seconds) for the cue ball to travel that distance. What is the speed?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14.2 - Focus Question</a:t>
            </a:r>
            <a:endParaRPr/>
          </a:p>
        </p:txBody>
      </p:sp>
      <p:sp>
        <p:nvSpPr>
          <p:cNvPr id="301" name="Google Shape;301;p39"/>
          <p:cNvSpPr txBox="1">
            <a:spLocks noGrp="1"/>
          </p:cNvSpPr>
          <p:nvPr>
            <p:ph type="body" idx="1"/>
          </p:nvPr>
        </p:nvSpPr>
        <p:spPr>
          <a:xfrm>
            <a:off x="426196" y="1872370"/>
            <a:ext cx="8435415" cy="1556630"/>
          </a:xfrm>
          <a:prstGeom prst="rect">
            <a:avLst/>
          </a:prstGeom>
          <a:noFill/>
          <a:ln>
            <a:noFill/>
          </a:ln>
        </p:spPr>
        <p:txBody>
          <a:bodyPr spcFirstLastPara="1" wrap="square" lIns="91425" tIns="45700" rIns="91425" bIns="45700" anchor="t" anchorCtr="0">
            <a:noAutofit/>
          </a:bodyPr>
          <a:lstStyle/>
          <a:p>
            <a:pPr marL="349250" lvl="0" indent="-349250" algn="l" rtl="0">
              <a:lnSpc>
                <a:spcPct val="80000"/>
              </a:lnSpc>
              <a:spcBef>
                <a:spcPts val="0"/>
              </a:spcBef>
              <a:spcAft>
                <a:spcPts val="0"/>
              </a:spcAft>
              <a:buClr>
                <a:schemeClr val="lt1"/>
              </a:buClr>
              <a:buSzPts val="2380"/>
              <a:buNone/>
            </a:pPr>
            <a:r>
              <a:rPr lang="en-US" sz="2380"/>
              <a:t>How is velocity graphed?</a:t>
            </a:r>
            <a:endParaRPr/>
          </a:p>
          <a:p>
            <a:pPr marL="349250" lvl="0" indent="-349250" algn="l" rtl="0">
              <a:lnSpc>
                <a:spcPct val="80000"/>
              </a:lnSpc>
              <a:spcBef>
                <a:spcPts val="2000"/>
              </a:spcBef>
              <a:spcAft>
                <a:spcPts val="0"/>
              </a:spcAft>
              <a:buClr>
                <a:schemeClr val="lt1"/>
              </a:buClr>
              <a:buSzPts val="595"/>
              <a:buNone/>
            </a:pPr>
            <a:endParaRPr sz="595"/>
          </a:p>
          <a:p>
            <a:pPr marL="349250" lvl="0" indent="-349250" algn="l" rtl="0">
              <a:lnSpc>
                <a:spcPct val="80000"/>
              </a:lnSpc>
              <a:spcBef>
                <a:spcPts val="2000"/>
              </a:spcBef>
              <a:spcAft>
                <a:spcPts val="0"/>
              </a:spcAft>
              <a:buClr>
                <a:schemeClr val="lt1"/>
              </a:buClr>
              <a:buSzPts val="2380"/>
              <a:buNone/>
            </a:pPr>
            <a:r>
              <a:rPr lang="en-US" sz="2380"/>
              <a:t>Analyze the following graphs.  What do they say about the object’s motion ?</a:t>
            </a:r>
            <a:endParaRPr sz="2380"/>
          </a:p>
        </p:txBody>
      </p:sp>
      <p:pic>
        <p:nvPicPr>
          <p:cNvPr id="302" name="Google Shape;302;p39"/>
          <p:cNvPicPr preferRelativeResize="0"/>
          <p:nvPr/>
        </p:nvPicPr>
        <p:blipFill rotWithShape="1">
          <a:blip r:embed="rId3">
            <a:alphaModFix/>
          </a:blip>
          <a:srcRect/>
          <a:stretch/>
        </p:blipFill>
        <p:spPr>
          <a:xfrm>
            <a:off x="426195" y="3387507"/>
            <a:ext cx="3242693" cy="2060659"/>
          </a:xfrm>
          <a:prstGeom prst="rect">
            <a:avLst/>
          </a:prstGeom>
          <a:noFill/>
          <a:ln>
            <a:noFill/>
          </a:ln>
        </p:spPr>
      </p:pic>
      <p:pic>
        <p:nvPicPr>
          <p:cNvPr id="303" name="Google Shape;303;p39"/>
          <p:cNvPicPr preferRelativeResize="0"/>
          <p:nvPr/>
        </p:nvPicPr>
        <p:blipFill rotWithShape="1">
          <a:blip r:embed="rId4">
            <a:alphaModFix/>
          </a:blip>
          <a:srcRect/>
          <a:stretch/>
        </p:blipFill>
        <p:spPr>
          <a:xfrm>
            <a:off x="2325511" y="4581464"/>
            <a:ext cx="3613193" cy="2306035"/>
          </a:xfrm>
          <a:prstGeom prst="rect">
            <a:avLst/>
          </a:prstGeom>
          <a:noFill/>
          <a:ln>
            <a:noFill/>
          </a:ln>
        </p:spPr>
      </p:pic>
      <p:pic>
        <p:nvPicPr>
          <p:cNvPr id="304" name="Google Shape;304;p39"/>
          <p:cNvPicPr preferRelativeResize="0"/>
          <p:nvPr/>
        </p:nvPicPr>
        <p:blipFill rotWithShape="1">
          <a:blip r:embed="rId5">
            <a:alphaModFix/>
          </a:blip>
          <a:srcRect/>
          <a:stretch/>
        </p:blipFill>
        <p:spPr>
          <a:xfrm>
            <a:off x="5298141" y="3183467"/>
            <a:ext cx="3636388" cy="238195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0"/>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000"/>
              <a:buFont typeface="Corbel"/>
              <a:buNone/>
            </a:pPr>
            <a:r>
              <a:rPr lang="en-US" sz="4000"/>
              <a:t>Vocabulary</a:t>
            </a:r>
            <a:endParaRPr sz="4000"/>
          </a:p>
        </p:txBody>
      </p:sp>
      <p:sp>
        <p:nvSpPr>
          <p:cNvPr id="310" name="Google Shape;310;p40"/>
          <p:cNvSpPr txBox="1">
            <a:spLocks noGrp="1"/>
          </p:cNvSpPr>
          <p:nvPr>
            <p:ph type="body" idx="1"/>
          </p:nvPr>
        </p:nvSpPr>
        <p:spPr>
          <a:xfrm>
            <a:off x="251840" y="1551300"/>
            <a:ext cx="5513400" cy="4974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accent2"/>
              </a:buClr>
              <a:buSzPts val="2040"/>
              <a:buNone/>
            </a:pPr>
            <a:r>
              <a:rPr lang="en-US" sz="2040">
                <a:solidFill>
                  <a:schemeClr val="accent2"/>
                </a:solidFill>
              </a:rPr>
              <a:t>Variable</a:t>
            </a:r>
            <a:r>
              <a:rPr lang="en-US" sz="2040"/>
              <a:t> = </a:t>
            </a:r>
            <a:r>
              <a:rPr lang="en-US" sz="1700"/>
              <a:t>parts of an investigation that change because they are manipulated.</a:t>
            </a:r>
            <a:endParaRPr sz="1700"/>
          </a:p>
          <a:p>
            <a:pPr marL="0" lvl="0" indent="0" algn="l" rtl="0">
              <a:lnSpc>
                <a:spcPct val="80000"/>
              </a:lnSpc>
              <a:spcBef>
                <a:spcPts val="2000"/>
              </a:spcBef>
              <a:spcAft>
                <a:spcPts val="0"/>
              </a:spcAft>
              <a:buClr>
                <a:schemeClr val="accent2"/>
              </a:buClr>
              <a:buSzPts val="2040"/>
              <a:buNone/>
            </a:pPr>
            <a:r>
              <a:rPr lang="en-US" sz="2040">
                <a:solidFill>
                  <a:schemeClr val="accent2"/>
                </a:solidFill>
              </a:rPr>
              <a:t>Manipulated Variable (MV) </a:t>
            </a:r>
            <a:r>
              <a:rPr lang="en-US" sz="1700"/>
              <a:t>= Is the variable that is changed by the experimenter.</a:t>
            </a:r>
            <a:endParaRPr/>
          </a:p>
          <a:p>
            <a:pPr marL="0" lvl="0" indent="0" algn="l" rtl="0">
              <a:lnSpc>
                <a:spcPct val="80000"/>
              </a:lnSpc>
              <a:spcBef>
                <a:spcPts val="2000"/>
              </a:spcBef>
              <a:spcAft>
                <a:spcPts val="0"/>
              </a:spcAft>
              <a:buClr>
                <a:schemeClr val="lt1"/>
              </a:buClr>
              <a:buSzPts val="1530"/>
              <a:buNone/>
            </a:pPr>
            <a:r>
              <a:rPr lang="en-US" sz="1530"/>
              <a:t>	Is usually graphed on the X-axis</a:t>
            </a:r>
            <a:endParaRPr/>
          </a:p>
          <a:p>
            <a:pPr marL="0" lvl="0" indent="0" algn="l" rtl="0">
              <a:lnSpc>
                <a:spcPct val="80000"/>
              </a:lnSpc>
              <a:spcBef>
                <a:spcPts val="2000"/>
              </a:spcBef>
              <a:spcAft>
                <a:spcPts val="0"/>
              </a:spcAft>
              <a:buClr>
                <a:schemeClr val="lt1"/>
              </a:buClr>
              <a:buSzPts val="1530"/>
              <a:buNone/>
            </a:pPr>
            <a:r>
              <a:rPr lang="en-US" sz="1530"/>
              <a:t>		</a:t>
            </a:r>
            <a:r>
              <a:rPr lang="en-US" sz="1530">
                <a:solidFill>
                  <a:srgbClr val="FFFF00"/>
                </a:solidFill>
              </a:rPr>
              <a:t>Usually “time”</a:t>
            </a:r>
            <a:endParaRPr/>
          </a:p>
          <a:p>
            <a:pPr marL="0" lvl="0" indent="0" algn="l" rtl="0">
              <a:lnSpc>
                <a:spcPct val="80000"/>
              </a:lnSpc>
              <a:spcBef>
                <a:spcPts val="2000"/>
              </a:spcBef>
              <a:spcAft>
                <a:spcPts val="0"/>
              </a:spcAft>
              <a:buClr>
                <a:schemeClr val="accent2"/>
              </a:buClr>
              <a:buSzPts val="2040"/>
              <a:buNone/>
            </a:pPr>
            <a:r>
              <a:rPr lang="en-US" sz="2040">
                <a:solidFill>
                  <a:schemeClr val="accent2"/>
                </a:solidFill>
              </a:rPr>
              <a:t>Responding Variable (RV) </a:t>
            </a:r>
            <a:r>
              <a:rPr lang="en-US" sz="1700"/>
              <a:t>= Is the variable that is measured by the experimenter.</a:t>
            </a:r>
            <a:endParaRPr/>
          </a:p>
          <a:p>
            <a:pPr marL="0" lvl="0" indent="0" algn="l" rtl="0">
              <a:lnSpc>
                <a:spcPct val="80000"/>
              </a:lnSpc>
              <a:spcBef>
                <a:spcPts val="2000"/>
              </a:spcBef>
              <a:spcAft>
                <a:spcPts val="0"/>
              </a:spcAft>
              <a:buClr>
                <a:schemeClr val="lt1"/>
              </a:buClr>
              <a:buSzPts val="1530"/>
              <a:buNone/>
            </a:pPr>
            <a:r>
              <a:rPr lang="en-US" sz="1530"/>
              <a:t>	Is usually graphed on the Y-axis</a:t>
            </a:r>
            <a:endParaRPr/>
          </a:p>
          <a:p>
            <a:pPr marL="0" lvl="0" indent="0" algn="l" rtl="0">
              <a:lnSpc>
                <a:spcPct val="80000"/>
              </a:lnSpc>
              <a:spcBef>
                <a:spcPts val="2000"/>
              </a:spcBef>
              <a:spcAft>
                <a:spcPts val="0"/>
              </a:spcAft>
              <a:buClr>
                <a:schemeClr val="lt1"/>
              </a:buClr>
              <a:buSzPts val="1530"/>
              <a:buNone/>
            </a:pPr>
            <a:r>
              <a:rPr lang="en-US" sz="1530"/>
              <a:t>		</a:t>
            </a:r>
            <a:r>
              <a:rPr lang="en-US" sz="1530">
                <a:solidFill>
                  <a:srgbClr val="FFFF00"/>
                </a:solidFill>
              </a:rPr>
              <a:t>Usually “distance”</a:t>
            </a:r>
            <a:endParaRPr sz="1530">
              <a:solidFill>
                <a:srgbClr val="FFFF00"/>
              </a:solidFill>
            </a:endParaRPr>
          </a:p>
        </p:txBody>
      </p:sp>
      <p:pic>
        <p:nvPicPr>
          <p:cNvPr id="311" name="Google Shape;311;p40"/>
          <p:cNvPicPr preferRelativeResize="0"/>
          <p:nvPr/>
        </p:nvPicPr>
        <p:blipFill rotWithShape="1">
          <a:blip r:embed="rId3">
            <a:alphaModFix/>
          </a:blip>
          <a:srcRect r="38591"/>
          <a:stretch/>
        </p:blipFill>
        <p:spPr>
          <a:xfrm>
            <a:off x="6468035" y="2958353"/>
            <a:ext cx="2294951" cy="2666734"/>
          </a:xfrm>
          <a:prstGeom prst="rect">
            <a:avLst/>
          </a:prstGeom>
          <a:noFill/>
          <a:ln>
            <a:noFill/>
          </a:ln>
        </p:spPr>
      </p:pic>
      <p:sp>
        <p:nvSpPr>
          <p:cNvPr id="312" name="Google Shape;312;p40"/>
          <p:cNvSpPr txBox="1"/>
          <p:nvPr/>
        </p:nvSpPr>
        <p:spPr>
          <a:xfrm rot="5400000">
            <a:off x="5602158" y="3944292"/>
            <a:ext cx="1178045"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orbel"/>
                <a:ea typeface="Corbel"/>
                <a:cs typeface="Corbel"/>
                <a:sym typeface="Corbel"/>
              </a:rPr>
              <a:t>Y-axis</a:t>
            </a:r>
            <a:endParaRPr sz="2000">
              <a:solidFill>
                <a:schemeClr val="lt1"/>
              </a:solidFill>
              <a:latin typeface="Corbel"/>
              <a:ea typeface="Corbel"/>
              <a:cs typeface="Corbel"/>
              <a:sym typeface="Corbel"/>
            </a:endParaRPr>
          </a:p>
        </p:txBody>
      </p:sp>
      <p:sp>
        <p:nvSpPr>
          <p:cNvPr id="313" name="Google Shape;313;p40"/>
          <p:cNvSpPr txBox="1"/>
          <p:nvPr/>
        </p:nvSpPr>
        <p:spPr>
          <a:xfrm>
            <a:off x="7052020" y="5596590"/>
            <a:ext cx="921759"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Corbel"/>
                <a:ea typeface="Corbel"/>
                <a:cs typeface="Corbel"/>
                <a:sym typeface="Corbel"/>
              </a:rPr>
              <a:t>x-axis</a:t>
            </a:r>
            <a:endParaRPr sz="2000">
              <a:solidFill>
                <a:schemeClr val="lt1"/>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Experimental Variables</a:t>
            </a:r>
            <a:endParaRPr/>
          </a:p>
        </p:txBody>
      </p:sp>
      <p:sp>
        <p:nvSpPr>
          <p:cNvPr id="319" name="Google Shape;319;p41"/>
          <p:cNvSpPr txBox="1">
            <a:spLocks noGrp="1"/>
          </p:cNvSpPr>
          <p:nvPr>
            <p:ph type="body" idx="1"/>
          </p:nvPr>
        </p:nvSpPr>
        <p:spPr>
          <a:xfrm>
            <a:off x="618564" y="1600200"/>
            <a:ext cx="7784655"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Example:</a:t>
            </a:r>
            <a:endParaRPr/>
          </a:p>
          <a:p>
            <a:pPr marL="0" lvl="0" indent="0" algn="l" rtl="0">
              <a:lnSpc>
                <a:spcPct val="90000"/>
              </a:lnSpc>
              <a:spcBef>
                <a:spcPts val="2000"/>
              </a:spcBef>
              <a:spcAft>
                <a:spcPts val="0"/>
              </a:spcAft>
              <a:buClr>
                <a:schemeClr val="lt1"/>
              </a:buClr>
              <a:buSzPts val="2800"/>
              <a:buNone/>
            </a:pPr>
            <a:r>
              <a:rPr lang="en-US" sz="2800"/>
              <a:t>A drag racer’s speed is calculated by measuring the time that it takes to travel 100m.</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lt1"/>
              </a:buClr>
              <a:buSzPts val="2800"/>
              <a:buNone/>
            </a:pPr>
            <a:r>
              <a:rPr lang="en-US" sz="2800"/>
              <a:t>What is the manipulated variable?</a:t>
            </a:r>
            <a:endParaRPr/>
          </a:p>
          <a:p>
            <a:pPr marL="0" lvl="0" indent="0" algn="l" rtl="0">
              <a:lnSpc>
                <a:spcPct val="90000"/>
              </a:lnSpc>
              <a:spcBef>
                <a:spcPts val="2000"/>
              </a:spcBef>
              <a:spcAft>
                <a:spcPts val="0"/>
              </a:spcAft>
              <a:buClr>
                <a:schemeClr val="lt1"/>
              </a:buClr>
              <a:buSzPts val="2800"/>
              <a:buNone/>
            </a:pPr>
            <a:r>
              <a:rPr lang="en-US" sz="2800"/>
              <a:t>What is the responding variable?</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lt1"/>
              </a:buClr>
              <a:buSzPts val="2400"/>
              <a:buNone/>
            </a:pPr>
            <a:r>
              <a:rPr lang="en-US" b="1"/>
              <a:t>**</a:t>
            </a:r>
            <a:r>
              <a:rPr lang="en-US"/>
              <a:t>Note: </a:t>
            </a:r>
            <a:r>
              <a:rPr lang="en-US" b="1" u="sng">
                <a:solidFill>
                  <a:srgbClr val="FFFF00"/>
                </a:solidFill>
              </a:rPr>
              <a:t>Time is ALWAYS</a:t>
            </a:r>
            <a:r>
              <a:rPr lang="en-US" b="1"/>
              <a:t> </a:t>
            </a:r>
            <a:r>
              <a:rPr lang="en-US"/>
              <a:t>plotted on the x-axis of a graph </a:t>
            </a:r>
            <a:r>
              <a:rPr lang="en-US" b="1"/>
              <a:t>**</a:t>
            </a:r>
            <a:endParaRPr b="1"/>
          </a:p>
        </p:txBody>
      </p:sp>
      <p:pic>
        <p:nvPicPr>
          <p:cNvPr id="320" name="Google Shape;320;p41"/>
          <p:cNvPicPr preferRelativeResize="0"/>
          <p:nvPr/>
        </p:nvPicPr>
        <p:blipFill rotWithShape="1">
          <a:blip r:embed="rId3">
            <a:alphaModFix/>
          </a:blip>
          <a:srcRect/>
          <a:stretch/>
        </p:blipFill>
        <p:spPr>
          <a:xfrm>
            <a:off x="5921594" y="3447014"/>
            <a:ext cx="2898577" cy="21738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320"/>
              <a:buFont typeface="Corbel"/>
              <a:buNone/>
            </a:pPr>
            <a:r>
              <a:rPr lang="en-US" sz="4320"/>
              <a:t>Constant vs. Changing velocity</a:t>
            </a:r>
            <a:endParaRPr sz="4320"/>
          </a:p>
        </p:txBody>
      </p:sp>
      <p:sp>
        <p:nvSpPr>
          <p:cNvPr id="326" name="Google Shape;326;p42"/>
          <p:cNvSpPr txBox="1">
            <a:spLocks noGrp="1"/>
          </p:cNvSpPr>
          <p:nvPr>
            <p:ph type="body" idx="1"/>
          </p:nvPr>
        </p:nvSpPr>
        <p:spPr>
          <a:xfrm>
            <a:off x="344113" y="1707776"/>
            <a:ext cx="4200994" cy="16881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None/>
            </a:pPr>
            <a:r>
              <a:rPr lang="en-US" sz="2800"/>
              <a:t>Constant Speed 		</a:t>
            </a:r>
            <a:endParaRPr/>
          </a:p>
          <a:p>
            <a:pPr marL="0" lvl="0" indent="0" algn="l" rtl="0">
              <a:spcBef>
                <a:spcPts val="2000"/>
              </a:spcBef>
              <a:spcAft>
                <a:spcPts val="0"/>
              </a:spcAft>
              <a:buClr>
                <a:schemeClr val="lt1"/>
              </a:buClr>
              <a:buSzPts val="2400"/>
              <a:buNone/>
            </a:pPr>
            <a:r>
              <a:rPr lang="en-US"/>
              <a:t>If the distance traveled in each second of the time interval is the same as the others.		</a:t>
            </a:r>
            <a:endParaRPr/>
          </a:p>
        </p:txBody>
      </p:sp>
      <p:pic>
        <p:nvPicPr>
          <p:cNvPr id="327" name="Google Shape;327;p42"/>
          <p:cNvPicPr preferRelativeResize="0"/>
          <p:nvPr/>
        </p:nvPicPr>
        <p:blipFill rotWithShape="1">
          <a:blip r:embed="rId3">
            <a:alphaModFix/>
          </a:blip>
          <a:srcRect/>
          <a:stretch/>
        </p:blipFill>
        <p:spPr>
          <a:xfrm>
            <a:off x="344113" y="3637989"/>
            <a:ext cx="4009465" cy="2547658"/>
          </a:xfrm>
          <a:prstGeom prst="rect">
            <a:avLst/>
          </a:prstGeom>
          <a:noFill/>
          <a:ln>
            <a:noFill/>
          </a:ln>
        </p:spPr>
      </p:pic>
      <p:pic>
        <p:nvPicPr>
          <p:cNvPr id="328" name="Google Shape;328;p42"/>
          <p:cNvPicPr preferRelativeResize="0"/>
          <p:nvPr/>
        </p:nvPicPr>
        <p:blipFill rotWithShape="1">
          <a:blip r:embed="rId4">
            <a:alphaModFix/>
          </a:blip>
          <a:srcRect/>
          <a:stretch/>
        </p:blipFill>
        <p:spPr>
          <a:xfrm>
            <a:off x="4545107" y="3637989"/>
            <a:ext cx="4305485" cy="2547658"/>
          </a:xfrm>
          <a:prstGeom prst="rect">
            <a:avLst/>
          </a:prstGeom>
          <a:noFill/>
          <a:ln>
            <a:noFill/>
          </a:ln>
        </p:spPr>
      </p:pic>
      <p:sp>
        <p:nvSpPr>
          <p:cNvPr id="329" name="Google Shape;329;p42"/>
          <p:cNvSpPr txBox="1"/>
          <p:nvPr/>
        </p:nvSpPr>
        <p:spPr>
          <a:xfrm>
            <a:off x="4785281" y="1707776"/>
            <a:ext cx="4065311" cy="16747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800"/>
              <a:buFont typeface="Noto Sans Symbols"/>
              <a:buNone/>
            </a:pPr>
            <a:r>
              <a:rPr lang="en-US" sz="2800">
                <a:solidFill>
                  <a:schemeClr val="lt1"/>
                </a:solidFill>
                <a:latin typeface="Corbel"/>
                <a:ea typeface="Corbel"/>
                <a:cs typeface="Corbel"/>
                <a:sym typeface="Corbel"/>
              </a:rPr>
              <a:t>Changing Speed 	</a:t>
            </a:r>
            <a:r>
              <a:rPr lang="en-US" sz="2400">
                <a:solidFill>
                  <a:schemeClr val="lt1"/>
                </a:solidFill>
                <a:latin typeface="Corbel"/>
                <a:ea typeface="Corbel"/>
                <a:cs typeface="Corbel"/>
                <a:sym typeface="Corbel"/>
              </a:rPr>
              <a:t>	</a:t>
            </a:r>
            <a:endParaRPr/>
          </a:p>
          <a:p>
            <a:pPr marL="0" marR="0" lvl="0" indent="0" algn="l" rtl="0">
              <a:spcBef>
                <a:spcPts val="2000"/>
              </a:spcBef>
              <a:spcAft>
                <a:spcPts val="0"/>
              </a:spcAft>
              <a:buClr>
                <a:schemeClr val="lt1"/>
              </a:buClr>
              <a:buSzPts val="2400"/>
              <a:buFont typeface="Noto Sans Symbols"/>
              <a:buNone/>
            </a:pPr>
            <a:r>
              <a:rPr lang="en-US" sz="2400">
                <a:solidFill>
                  <a:schemeClr val="lt1"/>
                </a:solidFill>
                <a:latin typeface="Corbel"/>
                <a:ea typeface="Corbel"/>
                <a:cs typeface="Corbel"/>
                <a:sym typeface="Corbel"/>
              </a:rPr>
              <a:t> If the distance traveled in one second in the time interval is different than the others .</a:t>
            </a:r>
            <a:endParaRPr sz="2400">
              <a:solidFill>
                <a:schemeClr val="lt1"/>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Example Problem</a:t>
            </a:r>
            <a:endParaRPr/>
          </a:p>
        </p:txBody>
      </p:sp>
      <p:pic>
        <p:nvPicPr>
          <p:cNvPr id="335" name="Google Shape;335;p43"/>
          <p:cNvPicPr preferRelativeResize="0">
            <a:picLocks noGrp="1"/>
          </p:cNvPicPr>
          <p:nvPr>
            <p:ph type="body" idx="1"/>
          </p:nvPr>
        </p:nvPicPr>
        <p:blipFill rotWithShape="1">
          <a:blip r:embed="rId3">
            <a:alphaModFix/>
          </a:blip>
          <a:srcRect l="1" r="925"/>
          <a:stretch/>
        </p:blipFill>
        <p:spPr>
          <a:xfrm>
            <a:off x="2005455" y="1756387"/>
            <a:ext cx="6194165" cy="446290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4"/>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200"/>
              <a:buFont typeface="Corbel"/>
              <a:buNone/>
            </a:pPr>
            <a:r>
              <a:rPr lang="en-US" sz="3200"/>
              <a:t>Using a distance-time graph </a:t>
            </a:r>
            <a:br>
              <a:rPr lang="en-US" sz="3200"/>
            </a:br>
            <a:r>
              <a:rPr lang="en-US" sz="3200"/>
              <a:t>to calculate velocity – page 7 (workbook)</a:t>
            </a:r>
            <a:endParaRPr sz="3200"/>
          </a:p>
        </p:txBody>
      </p:sp>
      <p:sp>
        <p:nvSpPr>
          <p:cNvPr id="341" name="Google Shape;341;p44"/>
          <p:cNvSpPr txBox="1">
            <a:spLocks noGrp="1"/>
          </p:cNvSpPr>
          <p:nvPr>
            <p:ph type="body" idx="1"/>
          </p:nvPr>
        </p:nvSpPr>
        <p:spPr>
          <a:xfrm>
            <a:off x="201707" y="1680883"/>
            <a:ext cx="8592669" cy="107576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Velocity can be obtained on a distance-time graph by calculating the slope of the graph.</a:t>
            </a:r>
            <a:endParaRPr/>
          </a:p>
        </p:txBody>
      </p:sp>
      <p:sp>
        <p:nvSpPr>
          <p:cNvPr id="342" name="Google Shape;342;p44"/>
          <p:cNvSpPr txBox="1"/>
          <p:nvPr/>
        </p:nvSpPr>
        <p:spPr>
          <a:xfrm>
            <a:off x="201707" y="2770094"/>
            <a:ext cx="3662370" cy="3473390"/>
          </a:xfrm>
          <a:prstGeom prst="rect">
            <a:avLst/>
          </a:prstGeom>
          <a:noFill/>
          <a:ln>
            <a:noFill/>
          </a:ln>
        </p:spPr>
        <p:txBody>
          <a:bodyPr spcFirstLastPara="1" wrap="square" lIns="91425" tIns="45700" rIns="91425" bIns="45700" anchor="t" anchorCtr="0">
            <a:noAutofit/>
          </a:bodyPr>
          <a:lstStyle/>
          <a:p>
            <a:pPr marL="457200" marR="0" lvl="0" indent="-457200" algn="l" rtl="0">
              <a:lnSpc>
                <a:spcPct val="80000"/>
              </a:lnSpc>
              <a:spcBef>
                <a:spcPts val="0"/>
              </a:spcBef>
              <a:spcAft>
                <a:spcPts val="0"/>
              </a:spcAft>
              <a:buClr>
                <a:schemeClr val="lt1"/>
              </a:buClr>
              <a:buSzPts val="1850"/>
              <a:buFont typeface="Noto Sans Symbols"/>
              <a:buAutoNum type="arabicPeriod"/>
            </a:pPr>
            <a:r>
              <a:rPr lang="en-US" sz="1850">
                <a:solidFill>
                  <a:schemeClr val="lt1"/>
                </a:solidFill>
                <a:latin typeface="Corbel"/>
                <a:ea typeface="Corbel"/>
                <a:cs typeface="Corbel"/>
                <a:sym typeface="Corbel"/>
              </a:rPr>
              <a:t>Determine the rise of the y-axis</a:t>
            </a:r>
            <a:endParaRPr/>
          </a:p>
          <a:p>
            <a:pPr marL="457200" marR="0" lvl="0" indent="-457200" algn="l" rtl="0">
              <a:lnSpc>
                <a:spcPct val="80000"/>
              </a:lnSpc>
              <a:spcBef>
                <a:spcPts val="2000"/>
              </a:spcBef>
              <a:spcAft>
                <a:spcPts val="0"/>
              </a:spcAft>
              <a:buClr>
                <a:schemeClr val="lt1"/>
              </a:buClr>
              <a:buSzPts val="1850"/>
              <a:buFont typeface="Noto Sans Symbols"/>
              <a:buAutoNum type="arabicPeriod"/>
            </a:pPr>
            <a:r>
              <a:rPr lang="en-US" sz="1850">
                <a:solidFill>
                  <a:schemeClr val="lt1"/>
                </a:solidFill>
                <a:latin typeface="Corbel"/>
                <a:ea typeface="Corbel"/>
                <a:cs typeface="Corbel"/>
                <a:sym typeface="Corbel"/>
              </a:rPr>
              <a:t>Determine the run of the x-axis</a:t>
            </a:r>
            <a:endParaRPr/>
          </a:p>
          <a:p>
            <a:pPr marL="457200" marR="0" lvl="0" indent="-457200" algn="l" rtl="0">
              <a:lnSpc>
                <a:spcPct val="80000"/>
              </a:lnSpc>
              <a:spcBef>
                <a:spcPts val="2000"/>
              </a:spcBef>
              <a:spcAft>
                <a:spcPts val="0"/>
              </a:spcAft>
              <a:buClr>
                <a:schemeClr val="lt1"/>
              </a:buClr>
              <a:buSzPts val="1850"/>
              <a:buFont typeface="Noto Sans Symbols"/>
              <a:buAutoNum type="arabicPeriod"/>
            </a:pPr>
            <a:r>
              <a:rPr lang="en-US" sz="1850">
                <a:solidFill>
                  <a:schemeClr val="lt1"/>
                </a:solidFill>
                <a:latin typeface="Corbel"/>
                <a:ea typeface="Corbel"/>
                <a:cs typeface="Corbel"/>
                <a:sym typeface="Corbel"/>
              </a:rPr>
              <a:t>Use the formula slope=rise/run</a:t>
            </a:r>
            <a:endParaRPr/>
          </a:p>
          <a:p>
            <a:pPr marL="457200" marR="0" lvl="0" indent="-457200" algn="l" rtl="0">
              <a:lnSpc>
                <a:spcPct val="80000"/>
              </a:lnSpc>
              <a:spcBef>
                <a:spcPts val="2000"/>
              </a:spcBef>
              <a:spcAft>
                <a:spcPts val="0"/>
              </a:spcAft>
              <a:buClr>
                <a:schemeClr val="lt1"/>
              </a:buClr>
              <a:buSzPts val="1850"/>
              <a:buFont typeface="Noto Sans Symbols"/>
              <a:buAutoNum type="arabicPeriod"/>
            </a:pPr>
            <a:r>
              <a:rPr lang="en-US" sz="1850">
                <a:solidFill>
                  <a:schemeClr val="lt1"/>
                </a:solidFill>
                <a:latin typeface="Corbel"/>
                <a:ea typeface="Corbel"/>
                <a:cs typeface="Corbel"/>
                <a:sym typeface="Corbel"/>
              </a:rPr>
              <a:t>Substitute the values obtained from steps 1&amp;2 into the formula</a:t>
            </a:r>
            <a:endParaRPr/>
          </a:p>
          <a:p>
            <a:pPr marL="457200" marR="0" lvl="0" indent="-457200" algn="l" rtl="0">
              <a:lnSpc>
                <a:spcPct val="80000"/>
              </a:lnSpc>
              <a:spcBef>
                <a:spcPts val="2000"/>
              </a:spcBef>
              <a:spcAft>
                <a:spcPts val="0"/>
              </a:spcAft>
              <a:buClr>
                <a:schemeClr val="lt1"/>
              </a:buClr>
              <a:buSzPts val="1850"/>
              <a:buFont typeface="Noto Sans Symbols"/>
              <a:buAutoNum type="arabicPeriod"/>
            </a:pPr>
            <a:r>
              <a:rPr lang="en-US" sz="1850">
                <a:solidFill>
                  <a:schemeClr val="lt1"/>
                </a:solidFill>
                <a:latin typeface="Corbel"/>
                <a:ea typeface="Corbel"/>
                <a:cs typeface="Corbel"/>
                <a:sym typeface="Corbel"/>
              </a:rPr>
              <a:t>Obtain an answer</a:t>
            </a:r>
            <a:endParaRPr sz="1850">
              <a:solidFill>
                <a:schemeClr val="lt1"/>
              </a:solidFill>
              <a:latin typeface="Corbel"/>
              <a:ea typeface="Corbel"/>
              <a:cs typeface="Corbel"/>
              <a:sym typeface="Corbel"/>
            </a:endParaRPr>
          </a:p>
        </p:txBody>
      </p:sp>
      <p:pic>
        <p:nvPicPr>
          <p:cNvPr id="343" name="Google Shape;343;p44"/>
          <p:cNvPicPr preferRelativeResize="0"/>
          <p:nvPr/>
        </p:nvPicPr>
        <p:blipFill rotWithShape="1">
          <a:blip r:embed="rId3">
            <a:alphaModFix/>
          </a:blip>
          <a:srcRect l="1" r="925"/>
          <a:stretch/>
        </p:blipFill>
        <p:spPr>
          <a:xfrm>
            <a:off x="4637242" y="2904131"/>
            <a:ext cx="4157134" cy="29952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5"/>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14.3 - Focus Question</a:t>
            </a:r>
            <a:endParaRPr/>
          </a:p>
        </p:txBody>
      </p:sp>
      <p:sp>
        <p:nvSpPr>
          <p:cNvPr id="349" name="Google Shape;349;p45"/>
          <p:cNvSpPr txBox="1">
            <a:spLocks noGrp="1"/>
          </p:cNvSpPr>
          <p:nvPr>
            <p:ph type="body" idx="1"/>
          </p:nvPr>
        </p:nvSpPr>
        <p:spPr>
          <a:xfrm>
            <a:off x="426196" y="1872370"/>
            <a:ext cx="8435415" cy="155663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Can the distance travelled be calculated by knowing the speed of an object?</a:t>
            </a:r>
            <a:endParaRPr sz="2800"/>
          </a:p>
        </p:txBody>
      </p:sp>
      <p:pic>
        <p:nvPicPr>
          <p:cNvPr id="350" name="Google Shape;350;p45"/>
          <p:cNvPicPr preferRelativeResize="0"/>
          <p:nvPr/>
        </p:nvPicPr>
        <p:blipFill rotWithShape="1">
          <a:blip r:embed="rId3">
            <a:alphaModFix/>
          </a:blip>
          <a:srcRect/>
          <a:stretch/>
        </p:blipFill>
        <p:spPr>
          <a:xfrm>
            <a:off x="3772279" y="3057993"/>
            <a:ext cx="4267432" cy="29530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9"/>
          <p:cNvSpPr txBox="1">
            <a:spLocks noGrp="1"/>
          </p:cNvSpPr>
          <p:nvPr>
            <p:ph type="title"/>
          </p:nvPr>
        </p:nvSpPr>
        <p:spPr>
          <a:xfrm>
            <a:off x="251375" y="193125"/>
            <a:ext cx="8246100" cy="822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100"/>
              <a:t>Motor Vehicle Accident Injuries</a:t>
            </a:r>
            <a:endParaRPr sz="4100"/>
          </a:p>
        </p:txBody>
      </p:sp>
      <p:sp>
        <p:nvSpPr>
          <p:cNvPr id="160" name="Google Shape;160;p19"/>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Injuries People can incur are</a:t>
            </a:r>
            <a:endParaRPr/>
          </a:p>
          <a:p>
            <a:pPr marL="457200" lvl="0" indent="-381000" algn="l" rtl="0">
              <a:spcBef>
                <a:spcPts val="2000"/>
              </a:spcBef>
              <a:spcAft>
                <a:spcPts val="0"/>
              </a:spcAft>
              <a:buSzPts val="2400"/>
              <a:buChar char="-"/>
            </a:pPr>
            <a:r>
              <a:rPr lang="en-US"/>
              <a:t>cuts, bruises, and broken bones</a:t>
            </a:r>
            <a:endParaRPr/>
          </a:p>
          <a:p>
            <a:pPr marL="457200" lvl="0" indent="-381000" algn="l" rtl="0">
              <a:spcBef>
                <a:spcPts val="0"/>
              </a:spcBef>
              <a:spcAft>
                <a:spcPts val="0"/>
              </a:spcAft>
              <a:buSzPts val="2400"/>
              <a:buChar char="-"/>
            </a:pPr>
            <a:r>
              <a:rPr lang="en-US"/>
              <a:t> whiplash</a:t>
            </a:r>
            <a:endParaRPr/>
          </a:p>
          <a:p>
            <a:pPr marL="457200" lvl="0" indent="-381000" algn="l" rtl="0">
              <a:spcBef>
                <a:spcPts val="0"/>
              </a:spcBef>
              <a:spcAft>
                <a:spcPts val="0"/>
              </a:spcAft>
              <a:buSzPts val="2400"/>
              <a:buChar char="-"/>
            </a:pPr>
            <a:r>
              <a:rPr lang="en-US"/>
              <a:t>serious burns</a:t>
            </a:r>
            <a:endParaRPr/>
          </a:p>
          <a:p>
            <a:pPr marL="457200" lvl="0" indent="-381000" algn="l" rtl="0">
              <a:spcBef>
                <a:spcPts val="0"/>
              </a:spcBef>
              <a:spcAft>
                <a:spcPts val="0"/>
              </a:spcAft>
              <a:buSzPts val="2400"/>
              <a:buChar char="-"/>
            </a:pPr>
            <a:r>
              <a:rPr lang="en-US"/>
              <a:t>internal injuries</a:t>
            </a:r>
            <a:endParaRPr/>
          </a:p>
          <a:p>
            <a:pPr marL="457200" lvl="0" indent="-381000" algn="l" rtl="0">
              <a:spcBef>
                <a:spcPts val="0"/>
              </a:spcBef>
              <a:spcAft>
                <a:spcPts val="0"/>
              </a:spcAft>
              <a:buSzPts val="2400"/>
              <a:buChar char="-"/>
            </a:pPr>
            <a:r>
              <a:rPr lang="en-US"/>
              <a:t>head and spinal injuries that may lead to blindness paralysis, or brain damage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200"/>
              <a:buFont typeface="Corbel"/>
              <a:buNone/>
            </a:pPr>
            <a:r>
              <a:rPr lang="en-US" sz="3200"/>
              <a:t>Solving for Distance Using the Velocity Formula – page 10 (workbook)</a:t>
            </a:r>
            <a:endParaRPr/>
          </a:p>
        </p:txBody>
      </p:sp>
      <p:sp>
        <p:nvSpPr>
          <p:cNvPr id="356" name="Google Shape;356;p46"/>
          <p:cNvSpPr txBox="1">
            <a:spLocks noGrp="1"/>
          </p:cNvSpPr>
          <p:nvPr>
            <p:ph type="body" idx="1"/>
          </p:nvPr>
        </p:nvSpPr>
        <p:spPr>
          <a:xfrm>
            <a:off x="618565" y="1600200"/>
            <a:ext cx="7974106" cy="46392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The distance travelled can be calculated if the velocity (speed) that an object is travelling at AND the time that it traveled at is known.</a:t>
            </a:r>
            <a:endParaRPr/>
          </a:p>
          <a:p>
            <a:pPr marL="0" lvl="0" indent="0" algn="l" rtl="0">
              <a:spcBef>
                <a:spcPts val="2000"/>
              </a:spcBef>
              <a:spcAft>
                <a:spcPts val="0"/>
              </a:spcAft>
              <a:buClr>
                <a:schemeClr val="lt1"/>
              </a:buClr>
              <a:buSzPts val="2400"/>
              <a:buNone/>
            </a:pPr>
            <a:endParaRPr/>
          </a:p>
          <a:p>
            <a:pPr marL="0" lvl="0" indent="0" algn="l" rtl="0">
              <a:spcBef>
                <a:spcPts val="2000"/>
              </a:spcBef>
              <a:spcAft>
                <a:spcPts val="0"/>
              </a:spcAft>
              <a:buClr>
                <a:schemeClr val="lt1"/>
              </a:buClr>
              <a:buSzPts val="2400"/>
              <a:buNone/>
            </a:pPr>
            <a:r>
              <a:rPr lang="en-US"/>
              <a:t>Use the following formula:		</a:t>
            </a:r>
            <a:r>
              <a:rPr lang="en-US" sz="3200"/>
              <a:t>d = vt   		</a:t>
            </a:r>
            <a:endParaRPr/>
          </a:p>
          <a:p>
            <a:pPr marL="0" lvl="0" indent="0" algn="l" rtl="0">
              <a:spcBef>
                <a:spcPts val="2000"/>
              </a:spcBef>
              <a:spcAft>
                <a:spcPts val="0"/>
              </a:spcAft>
              <a:buClr>
                <a:srgbClr val="FFFF00"/>
              </a:buClr>
              <a:buSzPts val="2000"/>
              <a:buNone/>
            </a:pPr>
            <a:r>
              <a:rPr lang="en-US" sz="2000">
                <a:solidFill>
                  <a:srgbClr val="FFFF00"/>
                </a:solidFill>
              </a:rPr>
              <a:t>*This formula is derived from v = d/t</a:t>
            </a:r>
            <a:endParaRPr/>
          </a:p>
          <a:p>
            <a:pPr marL="0" lvl="0" indent="0" algn="l" rtl="0">
              <a:spcBef>
                <a:spcPts val="2000"/>
              </a:spcBef>
              <a:spcAft>
                <a:spcPts val="0"/>
              </a:spcAft>
              <a:buClr>
                <a:schemeClr val="lt1"/>
              </a:buClr>
              <a:buSzPts val="2400"/>
              <a:buNone/>
            </a:pPr>
            <a:endParaRPr/>
          </a:p>
          <a:p>
            <a:pPr marL="0" lvl="0" indent="0" algn="l" rtl="0">
              <a:spcBef>
                <a:spcPts val="2000"/>
              </a:spcBef>
              <a:spcAft>
                <a:spcPts val="0"/>
              </a:spcAft>
              <a:buClr>
                <a:schemeClr val="lt1"/>
              </a:buClr>
              <a:buSzPts val="2400"/>
              <a:buNone/>
            </a:pPr>
            <a:r>
              <a:rPr lang="en-US"/>
              <a:t>Example problem: p262 Sample Problem 1</a:t>
            </a:r>
            <a:endParaRPr/>
          </a:p>
          <a:p>
            <a:pPr marL="0" lvl="0" indent="0" algn="l" rtl="0">
              <a:spcBef>
                <a:spcPts val="2000"/>
              </a:spcBef>
              <a:spcAft>
                <a:spcPts val="0"/>
              </a:spcAft>
              <a:buClr>
                <a:schemeClr val="lt1"/>
              </a:buClr>
              <a:buSzPts val="24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7"/>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2800"/>
              <a:buFont typeface="Corbel"/>
              <a:buNone/>
            </a:pPr>
            <a:r>
              <a:rPr lang="en-US" sz="2800"/>
              <a:t>Example problem: p262 Sample Problem 1</a:t>
            </a:r>
            <a:br>
              <a:rPr lang="en-US" sz="2800"/>
            </a:br>
            <a:r>
              <a:rPr lang="en-US" sz="2800"/>
              <a:t>page 10 (workbook)</a:t>
            </a:r>
            <a:br>
              <a:rPr lang="en-US" sz="2800"/>
            </a:br>
            <a:endParaRPr sz="2800"/>
          </a:p>
        </p:txBody>
      </p:sp>
      <p:graphicFrame>
        <p:nvGraphicFramePr>
          <p:cNvPr id="362" name="Google Shape;362;p47"/>
          <p:cNvGraphicFramePr/>
          <p:nvPr/>
        </p:nvGraphicFramePr>
        <p:xfrm>
          <a:off x="266700" y="1657350"/>
          <a:ext cx="3000000" cy="3000000"/>
        </p:xfrm>
        <a:graphic>
          <a:graphicData uri="http://schemas.openxmlformats.org/drawingml/2006/table">
            <a:tbl>
              <a:tblPr firstRow="1" bandRow="1">
                <a:noFill/>
                <a:tableStyleId>{1975A4FF-660A-445F-BA63-5F89715E6BFC}</a:tableStyleId>
              </a:tblPr>
              <a:tblGrid>
                <a:gridCol w="2259550">
                  <a:extLst>
                    <a:ext uri="{9D8B030D-6E8A-4147-A177-3AD203B41FA5}">
                      <a16:colId xmlns:a16="http://schemas.microsoft.com/office/drawing/2014/main" val="20000"/>
                    </a:ext>
                  </a:extLst>
                </a:gridCol>
                <a:gridCol w="1975400">
                  <a:extLst>
                    <a:ext uri="{9D8B030D-6E8A-4147-A177-3AD203B41FA5}">
                      <a16:colId xmlns:a16="http://schemas.microsoft.com/office/drawing/2014/main" val="20001"/>
                    </a:ext>
                  </a:extLst>
                </a:gridCol>
                <a:gridCol w="2783900">
                  <a:extLst>
                    <a:ext uri="{9D8B030D-6E8A-4147-A177-3AD203B41FA5}">
                      <a16:colId xmlns:a16="http://schemas.microsoft.com/office/drawing/2014/main" val="20002"/>
                    </a:ext>
                  </a:extLst>
                </a:gridCol>
                <a:gridCol w="1515550">
                  <a:extLst>
                    <a:ext uri="{9D8B030D-6E8A-4147-A177-3AD203B41FA5}">
                      <a16:colId xmlns:a16="http://schemas.microsoft.com/office/drawing/2014/main" val="20003"/>
                    </a:ext>
                  </a:extLst>
                </a:gridCol>
              </a:tblGrid>
              <a:tr h="1383050">
                <a:tc>
                  <a:txBody>
                    <a:bodyPr/>
                    <a:lstStyle/>
                    <a:p>
                      <a:pPr marL="0" marR="0" lvl="0" indent="0" algn="l" rtl="0">
                        <a:spcBef>
                          <a:spcPts val="0"/>
                        </a:spcBef>
                        <a:spcAft>
                          <a:spcPts val="0"/>
                        </a:spcAft>
                        <a:buNone/>
                      </a:pPr>
                      <a:r>
                        <a:rPr lang="en-US" sz="2000" u="none" strike="noStrike" cap="none"/>
                        <a:t>Known/unknown</a:t>
                      </a:r>
                      <a:endParaRPr sz="2000"/>
                    </a:p>
                  </a:txBody>
                  <a:tcPr marL="91450" marR="91450" marT="45725" marB="45725"/>
                </a:tc>
                <a:tc>
                  <a:txBody>
                    <a:bodyPr/>
                    <a:lstStyle/>
                    <a:p>
                      <a:pPr marL="0" marR="0" lvl="0" indent="0" algn="l" rtl="0">
                        <a:spcBef>
                          <a:spcPts val="0"/>
                        </a:spcBef>
                        <a:spcAft>
                          <a:spcPts val="0"/>
                        </a:spcAft>
                        <a:buNone/>
                      </a:pPr>
                      <a:r>
                        <a:rPr lang="en-US" sz="2000"/>
                        <a:t>Formula</a:t>
                      </a:r>
                      <a:endParaRPr sz="2000"/>
                    </a:p>
                  </a:txBody>
                  <a:tcPr marL="91450" marR="91450" marT="45725" marB="45725"/>
                </a:tc>
                <a:tc>
                  <a:txBody>
                    <a:bodyPr/>
                    <a:lstStyle/>
                    <a:p>
                      <a:pPr marL="0" marR="0" lvl="0" indent="0" algn="l" rtl="0">
                        <a:spcBef>
                          <a:spcPts val="0"/>
                        </a:spcBef>
                        <a:spcAft>
                          <a:spcPts val="0"/>
                        </a:spcAft>
                        <a:buNone/>
                      </a:pPr>
                      <a:r>
                        <a:rPr lang="en-US" sz="2000"/>
                        <a:t>Substitution</a:t>
                      </a:r>
                      <a:endParaRPr sz="2000"/>
                    </a:p>
                  </a:txBody>
                  <a:tcPr marL="91450" marR="91450" marT="45725" marB="45725"/>
                </a:tc>
                <a:tc>
                  <a:txBody>
                    <a:bodyPr/>
                    <a:lstStyle/>
                    <a:p>
                      <a:pPr marL="0" marR="0" lvl="0" indent="0" algn="l" rtl="0">
                        <a:spcBef>
                          <a:spcPts val="0"/>
                        </a:spcBef>
                        <a:spcAft>
                          <a:spcPts val="0"/>
                        </a:spcAft>
                        <a:buNone/>
                      </a:pPr>
                      <a:r>
                        <a:rPr lang="en-US" sz="2000"/>
                        <a:t>Answer</a:t>
                      </a:r>
                      <a:endParaRPr sz="2000"/>
                    </a:p>
                  </a:txBody>
                  <a:tcPr marL="91450" marR="91450" marT="45725" marB="45725"/>
                </a:tc>
                <a:extLst>
                  <a:ext uri="{0D108BD9-81ED-4DB2-BD59-A6C34878D82A}">
                    <a16:rowId xmlns:a16="http://schemas.microsoft.com/office/drawing/2014/main" val="10000"/>
                  </a:ext>
                </a:extLst>
              </a:tr>
              <a:tr h="1446425">
                <a:tc>
                  <a:txBody>
                    <a:bodyPr/>
                    <a:lstStyle/>
                    <a:p>
                      <a:pPr marL="0" marR="0" lvl="0" indent="0" algn="l" rtl="0">
                        <a:spcBef>
                          <a:spcPts val="0"/>
                        </a:spcBef>
                        <a:spcAft>
                          <a:spcPts val="0"/>
                        </a:spcAft>
                        <a:buNone/>
                      </a:pPr>
                      <a:r>
                        <a:rPr lang="en-US" sz="2000"/>
                        <a:t>V = 15km/h</a:t>
                      </a:r>
                      <a:endParaRPr/>
                    </a:p>
                    <a:p>
                      <a:pPr marL="0" marR="0" lvl="0" indent="0" algn="l" rtl="0">
                        <a:spcBef>
                          <a:spcPts val="0"/>
                        </a:spcBef>
                        <a:spcAft>
                          <a:spcPts val="0"/>
                        </a:spcAft>
                        <a:buNone/>
                      </a:pPr>
                      <a:r>
                        <a:rPr lang="en-US" sz="2000"/>
                        <a:t>T = 0.5 h</a:t>
                      </a:r>
                      <a:endParaRPr/>
                    </a:p>
                    <a:p>
                      <a:pPr marL="0" marR="0" lvl="0" indent="0" algn="l" rtl="0">
                        <a:spcBef>
                          <a:spcPts val="0"/>
                        </a:spcBef>
                        <a:spcAft>
                          <a:spcPts val="0"/>
                        </a:spcAft>
                        <a:buNone/>
                      </a:pPr>
                      <a:endParaRPr sz="2000"/>
                    </a:p>
                    <a:p>
                      <a:pPr marL="0" marR="0" lvl="0" indent="0" algn="l" rtl="0">
                        <a:spcBef>
                          <a:spcPts val="0"/>
                        </a:spcBef>
                        <a:spcAft>
                          <a:spcPts val="0"/>
                        </a:spcAft>
                        <a:buNone/>
                      </a:pPr>
                      <a:r>
                        <a:rPr lang="en-US" sz="2000"/>
                        <a:t>D ?</a:t>
                      </a:r>
                      <a:endParaRPr sz="2000"/>
                    </a:p>
                  </a:txBody>
                  <a:tcPr marL="91450" marR="91450" marT="45725" marB="45725"/>
                </a:tc>
                <a:tc>
                  <a:txBody>
                    <a:bodyPr/>
                    <a:lstStyle/>
                    <a:p>
                      <a:pPr marL="0" marR="0" lvl="0" indent="0" algn="l" rtl="0">
                        <a:spcBef>
                          <a:spcPts val="0"/>
                        </a:spcBef>
                        <a:spcAft>
                          <a:spcPts val="0"/>
                        </a:spcAft>
                        <a:buNone/>
                      </a:pPr>
                      <a:r>
                        <a:rPr lang="en-US" sz="2000"/>
                        <a:t>V = d / t</a:t>
                      </a:r>
                      <a:endParaRPr/>
                    </a:p>
                    <a:p>
                      <a:pPr marL="0" marR="0" lvl="0" indent="0" algn="l" rtl="0">
                        <a:spcBef>
                          <a:spcPts val="0"/>
                        </a:spcBef>
                        <a:spcAft>
                          <a:spcPts val="0"/>
                        </a:spcAft>
                        <a:buNone/>
                      </a:pPr>
                      <a:endParaRPr sz="2000"/>
                    </a:p>
                    <a:p>
                      <a:pPr marL="0" marR="0" lvl="0" indent="0" algn="l" rtl="0">
                        <a:spcBef>
                          <a:spcPts val="0"/>
                        </a:spcBef>
                        <a:spcAft>
                          <a:spcPts val="0"/>
                        </a:spcAft>
                        <a:buNone/>
                      </a:pPr>
                      <a:r>
                        <a:rPr lang="en-US" sz="2000"/>
                        <a:t>D= v*t</a:t>
                      </a:r>
                      <a:endParaRPr/>
                    </a:p>
                  </a:txBody>
                  <a:tcPr marL="91450" marR="91450" marT="45725" marB="45725"/>
                </a:tc>
                <a:tc>
                  <a:txBody>
                    <a:bodyPr/>
                    <a:lstStyle/>
                    <a:p>
                      <a:pPr marL="0" marR="0" lvl="0" indent="0" algn="l" rtl="0">
                        <a:spcBef>
                          <a:spcPts val="0"/>
                        </a:spcBef>
                        <a:spcAft>
                          <a:spcPts val="0"/>
                        </a:spcAft>
                        <a:buNone/>
                      </a:pPr>
                      <a:r>
                        <a:rPr lang="en-US" sz="2000"/>
                        <a:t>D = v*t</a:t>
                      </a:r>
                      <a:endParaRPr/>
                    </a:p>
                    <a:p>
                      <a:pPr marL="0" marR="0" lvl="0" indent="0" algn="l" rtl="0">
                        <a:spcBef>
                          <a:spcPts val="0"/>
                        </a:spcBef>
                        <a:spcAft>
                          <a:spcPts val="0"/>
                        </a:spcAft>
                        <a:buNone/>
                      </a:pPr>
                      <a:r>
                        <a:rPr lang="en-US" sz="2000"/>
                        <a:t>D = 15km/h * 0.5 h</a:t>
                      </a:r>
                      <a:endParaRPr/>
                    </a:p>
                    <a:p>
                      <a:pPr marL="0" marR="0" lvl="0" indent="0" algn="l" rtl="0">
                        <a:spcBef>
                          <a:spcPts val="0"/>
                        </a:spcBef>
                        <a:spcAft>
                          <a:spcPts val="0"/>
                        </a:spcAft>
                        <a:buNone/>
                      </a:pPr>
                      <a:endParaRPr sz="2000"/>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orbel"/>
                        <a:buNone/>
                      </a:pPr>
                      <a:r>
                        <a:rPr lang="en-US" sz="2000"/>
                        <a:t>D = 7.5 km</a:t>
                      </a:r>
                      <a:endParaRPr sz="2000"/>
                    </a:p>
                    <a:p>
                      <a:pPr marL="0" marR="0" lvl="0" indent="0" algn="l" rtl="0">
                        <a:spcBef>
                          <a:spcPts val="0"/>
                        </a:spcBef>
                        <a:spcAft>
                          <a:spcPts val="0"/>
                        </a:spcAft>
                        <a:buNone/>
                      </a:pPr>
                      <a:endParaRPr sz="2000"/>
                    </a:p>
                  </a:txBody>
                  <a:tcPr marL="91450" marR="91450" marT="45725" marB="45725"/>
                </a:tc>
                <a:extLst>
                  <a:ext uri="{0D108BD9-81ED-4DB2-BD59-A6C34878D82A}">
                    <a16:rowId xmlns:a16="http://schemas.microsoft.com/office/drawing/2014/main" val="10001"/>
                  </a:ext>
                </a:extLst>
              </a:tr>
              <a:tr h="2114000">
                <a:tc>
                  <a:txBody>
                    <a:bodyPr/>
                    <a:lstStyle/>
                    <a:p>
                      <a:pPr marL="285750" marR="0" lvl="0" indent="-285750" algn="l" rtl="0">
                        <a:spcBef>
                          <a:spcPts val="0"/>
                        </a:spcBef>
                        <a:spcAft>
                          <a:spcPts val="0"/>
                        </a:spcAft>
                        <a:buClr>
                          <a:schemeClr val="lt1"/>
                        </a:buClr>
                        <a:buSzPts val="2000"/>
                        <a:buFont typeface="Arial"/>
                        <a:buChar char="•"/>
                      </a:pPr>
                      <a:r>
                        <a:rPr lang="en-US" sz="2000"/>
                        <a:t>Note – question must be in </a:t>
                      </a:r>
                      <a:r>
                        <a:rPr lang="en-US" sz="2000" b="1" i="1"/>
                        <a:t>hours</a:t>
                      </a:r>
                      <a:endParaRPr sz="2000"/>
                    </a:p>
                    <a:p>
                      <a:pPr marL="0" marR="0" lvl="0" indent="0" algn="l" rtl="0">
                        <a:spcBef>
                          <a:spcPts val="0"/>
                        </a:spcBef>
                        <a:spcAft>
                          <a:spcPts val="0"/>
                        </a:spcAft>
                        <a:buClr>
                          <a:schemeClr val="lt1"/>
                        </a:buClr>
                        <a:buSzPts val="2000"/>
                        <a:buFont typeface="Arial"/>
                        <a:buNone/>
                      </a:pPr>
                      <a:endParaRPr sz="2000"/>
                    </a:p>
                    <a:p>
                      <a:pPr marL="0" marR="0" lvl="0" indent="0" algn="l" rtl="0">
                        <a:spcBef>
                          <a:spcPts val="0"/>
                        </a:spcBef>
                        <a:spcAft>
                          <a:spcPts val="0"/>
                        </a:spcAft>
                        <a:buNone/>
                      </a:pPr>
                      <a:r>
                        <a:rPr lang="en-US" sz="2000"/>
                        <a:t>30 minutes = 0.5 hours</a:t>
                      </a:r>
                      <a:endParaRPr sz="2000"/>
                    </a:p>
                  </a:txBody>
                  <a:tcPr marL="91450" marR="91450" marT="45725" marB="45725"/>
                </a:tc>
                <a:tc>
                  <a:txBody>
                    <a:bodyPr/>
                    <a:lstStyle/>
                    <a:p>
                      <a:pPr marL="285750" marR="0" lvl="0" indent="-285750" algn="l" rtl="0">
                        <a:spcBef>
                          <a:spcPts val="0"/>
                        </a:spcBef>
                        <a:spcAft>
                          <a:spcPts val="0"/>
                        </a:spcAft>
                        <a:buClr>
                          <a:schemeClr val="lt1"/>
                        </a:buClr>
                        <a:buSzPts val="2000"/>
                        <a:buFont typeface="Arial"/>
                        <a:buChar char="•"/>
                      </a:pPr>
                      <a:r>
                        <a:rPr lang="en-US" sz="2000"/>
                        <a:t>Remember to rearrange the formula</a:t>
                      </a:r>
                      <a:endParaRPr sz="2000"/>
                    </a:p>
                  </a:txBody>
                  <a:tcPr marL="91450" marR="91450" marT="45725" marB="45725"/>
                </a:tc>
                <a:tc>
                  <a:txBody>
                    <a:bodyPr/>
                    <a:lstStyle/>
                    <a:p>
                      <a:pPr marL="0" marR="0" lvl="0" indent="0" algn="l" rtl="0">
                        <a:spcBef>
                          <a:spcPts val="0"/>
                        </a:spcBef>
                        <a:spcAft>
                          <a:spcPts val="0"/>
                        </a:spcAft>
                        <a:buNone/>
                      </a:pPr>
                      <a:endParaRPr sz="2000"/>
                    </a:p>
                  </a:txBody>
                  <a:tcPr marL="91450" marR="91450" marT="45725" marB="45725"/>
                </a:tc>
                <a:tc>
                  <a:txBody>
                    <a:bodyPr/>
                    <a:lstStyle/>
                    <a:p>
                      <a:pPr marL="0" marR="0" lvl="0" indent="0" algn="l" rtl="0">
                        <a:spcBef>
                          <a:spcPts val="0"/>
                        </a:spcBef>
                        <a:spcAft>
                          <a:spcPts val="0"/>
                        </a:spcAft>
                        <a:buNone/>
                      </a:pPr>
                      <a:r>
                        <a:rPr lang="en-US" sz="2000"/>
                        <a:t>You would have travelled 7.5km.</a:t>
                      </a:r>
                      <a:endParaRPr sz="2000"/>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8"/>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2800"/>
              <a:buFont typeface="Corbel"/>
              <a:buNone/>
            </a:pPr>
            <a:r>
              <a:rPr lang="en-US" sz="2800"/>
              <a:t>Example problem: p263 “solve these” Q 1</a:t>
            </a:r>
            <a:br>
              <a:rPr lang="en-US" sz="2800"/>
            </a:br>
            <a:endParaRPr sz="2800"/>
          </a:p>
        </p:txBody>
      </p:sp>
      <p:graphicFrame>
        <p:nvGraphicFramePr>
          <p:cNvPr id="368" name="Google Shape;368;p48"/>
          <p:cNvGraphicFramePr/>
          <p:nvPr/>
        </p:nvGraphicFramePr>
        <p:xfrm>
          <a:off x="302419" y="1524000"/>
          <a:ext cx="3000000" cy="3000000"/>
        </p:xfrm>
        <a:graphic>
          <a:graphicData uri="http://schemas.openxmlformats.org/drawingml/2006/table">
            <a:tbl>
              <a:tblPr firstRow="1" bandRow="1">
                <a:noFill/>
                <a:tableStyleId>{1975A4FF-660A-445F-BA63-5F89715E6BFC}</a:tableStyleId>
              </a:tblPr>
              <a:tblGrid>
                <a:gridCol w="2259550">
                  <a:extLst>
                    <a:ext uri="{9D8B030D-6E8A-4147-A177-3AD203B41FA5}">
                      <a16:colId xmlns:a16="http://schemas.microsoft.com/office/drawing/2014/main" val="20000"/>
                    </a:ext>
                  </a:extLst>
                </a:gridCol>
                <a:gridCol w="1975400">
                  <a:extLst>
                    <a:ext uri="{9D8B030D-6E8A-4147-A177-3AD203B41FA5}">
                      <a16:colId xmlns:a16="http://schemas.microsoft.com/office/drawing/2014/main" val="20001"/>
                    </a:ext>
                  </a:extLst>
                </a:gridCol>
                <a:gridCol w="2783900">
                  <a:extLst>
                    <a:ext uri="{9D8B030D-6E8A-4147-A177-3AD203B41FA5}">
                      <a16:colId xmlns:a16="http://schemas.microsoft.com/office/drawing/2014/main" val="20002"/>
                    </a:ext>
                  </a:extLst>
                </a:gridCol>
                <a:gridCol w="1515550">
                  <a:extLst>
                    <a:ext uri="{9D8B030D-6E8A-4147-A177-3AD203B41FA5}">
                      <a16:colId xmlns:a16="http://schemas.microsoft.com/office/drawing/2014/main" val="20003"/>
                    </a:ext>
                  </a:extLst>
                </a:gridCol>
              </a:tblGrid>
              <a:tr h="1089925">
                <a:tc>
                  <a:txBody>
                    <a:bodyPr/>
                    <a:lstStyle/>
                    <a:p>
                      <a:pPr marL="0" marR="0" lvl="0" indent="0" algn="l" rtl="0">
                        <a:spcBef>
                          <a:spcPts val="0"/>
                        </a:spcBef>
                        <a:spcAft>
                          <a:spcPts val="0"/>
                        </a:spcAft>
                        <a:buNone/>
                      </a:pPr>
                      <a:r>
                        <a:rPr lang="en-US" sz="2000"/>
                        <a:t>Known/unknown</a:t>
                      </a:r>
                      <a:endParaRPr sz="2000"/>
                    </a:p>
                  </a:txBody>
                  <a:tcPr marL="91450" marR="91450" marT="45725" marB="45725"/>
                </a:tc>
                <a:tc>
                  <a:txBody>
                    <a:bodyPr/>
                    <a:lstStyle/>
                    <a:p>
                      <a:pPr marL="0" marR="0" lvl="0" indent="0" algn="l" rtl="0">
                        <a:spcBef>
                          <a:spcPts val="0"/>
                        </a:spcBef>
                        <a:spcAft>
                          <a:spcPts val="0"/>
                        </a:spcAft>
                        <a:buNone/>
                      </a:pPr>
                      <a:r>
                        <a:rPr lang="en-US" sz="2000"/>
                        <a:t>Formula</a:t>
                      </a:r>
                      <a:endParaRPr sz="2000"/>
                    </a:p>
                  </a:txBody>
                  <a:tcPr marL="91450" marR="91450" marT="45725" marB="45725"/>
                </a:tc>
                <a:tc>
                  <a:txBody>
                    <a:bodyPr/>
                    <a:lstStyle/>
                    <a:p>
                      <a:pPr marL="0" marR="0" lvl="0" indent="0" algn="l" rtl="0">
                        <a:spcBef>
                          <a:spcPts val="0"/>
                        </a:spcBef>
                        <a:spcAft>
                          <a:spcPts val="0"/>
                        </a:spcAft>
                        <a:buNone/>
                      </a:pPr>
                      <a:r>
                        <a:rPr lang="en-US" sz="2000"/>
                        <a:t>Substitution</a:t>
                      </a:r>
                      <a:endParaRPr sz="2000"/>
                    </a:p>
                  </a:txBody>
                  <a:tcPr marL="91450" marR="91450" marT="45725" marB="45725"/>
                </a:tc>
                <a:tc>
                  <a:txBody>
                    <a:bodyPr/>
                    <a:lstStyle/>
                    <a:p>
                      <a:pPr marL="0" marR="0" lvl="0" indent="0" algn="l" rtl="0">
                        <a:spcBef>
                          <a:spcPts val="0"/>
                        </a:spcBef>
                        <a:spcAft>
                          <a:spcPts val="0"/>
                        </a:spcAft>
                        <a:buNone/>
                      </a:pPr>
                      <a:r>
                        <a:rPr lang="en-US" sz="2000"/>
                        <a:t>Answer</a:t>
                      </a:r>
                      <a:endParaRPr sz="2000"/>
                    </a:p>
                  </a:txBody>
                  <a:tcPr marL="91450" marR="91450" marT="45725" marB="45725"/>
                </a:tc>
                <a:extLst>
                  <a:ext uri="{0D108BD9-81ED-4DB2-BD59-A6C34878D82A}">
                    <a16:rowId xmlns:a16="http://schemas.microsoft.com/office/drawing/2014/main" val="10000"/>
                  </a:ext>
                </a:extLst>
              </a:tr>
              <a:tr h="1139850">
                <a:tc>
                  <a:txBody>
                    <a:bodyPr/>
                    <a:lstStyle/>
                    <a:p>
                      <a:pPr marL="0" marR="0" lvl="0" indent="0" algn="l" rtl="0">
                        <a:spcBef>
                          <a:spcPts val="0"/>
                        </a:spcBef>
                        <a:spcAft>
                          <a:spcPts val="0"/>
                        </a:spcAft>
                        <a:buNone/>
                      </a:pPr>
                      <a:r>
                        <a:rPr lang="en-US" sz="2000"/>
                        <a:t>V = 56km/h</a:t>
                      </a:r>
                      <a:endParaRPr/>
                    </a:p>
                    <a:p>
                      <a:pPr marL="0" marR="0" lvl="0" indent="0" algn="l" rtl="0">
                        <a:spcBef>
                          <a:spcPts val="0"/>
                        </a:spcBef>
                        <a:spcAft>
                          <a:spcPts val="0"/>
                        </a:spcAft>
                        <a:buNone/>
                      </a:pPr>
                      <a:r>
                        <a:rPr lang="en-US" sz="2000"/>
                        <a:t>T = 2.3 h</a:t>
                      </a:r>
                      <a:endParaRPr/>
                    </a:p>
                    <a:p>
                      <a:pPr marL="0" marR="0" lvl="0" indent="0" algn="l" rtl="0">
                        <a:spcBef>
                          <a:spcPts val="0"/>
                        </a:spcBef>
                        <a:spcAft>
                          <a:spcPts val="0"/>
                        </a:spcAft>
                        <a:buNone/>
                      </a:pPr>
                      <a:endParaRPr sz="2000"/>
                    </a:p>
                    <a:p>
                      <a:pPr marL="0" marR="0" lvl="0" indent="0" algn="l" rtl="0">
                        <a:spcBef>
                          <a:spcPts val="0"/>
                        </a:spcBef>
                        <a:spcAft>
                          <a:spcPts val="0"/>
                        </a:spcAft>
                        <a:buNone/>
                      </a:pPr>
                      <a:r>
                        <a:rPr lang="en-US" sz="2000"/>
                        <a:t>D ?</a:t>
                      </a:r>
                      <a:endParaRPr sz="2000"/>
                    </a:p>
                  </a:txBody>
                  <a:tcPr marL="91450" marR="91450" marT="45725" marB="45725"/>
                </a:tc>
                <a:tc>
                  <a:txBody>
                    <a:bodyPr/>
                    <a:lstStyle/>
                    <a:p>
                      <a:pPr marL="0" marR="0" lvl="0" indent="0" algn="l" rtl="0">
                        <a:spcBef>
                          <a:spcPts val="0"/>
                        </a:spcBef>
                        <a:spcAft>
                          <a:spcPts val="0"/>
                        </a:spcAft>
                        <a:buNone/>
                      </a:pPr>
                      <a:r>
                        <a:rPr lang="en-US" sz="2000"/>
                        <a:t>V = d / t</a:t>
                      </a:r>
                      <a:endParaRPr/>
                    </a:p>
                    <a:p>
                      <a:pPr marL="0" marR="0" lvl="0" indent="0" algn="l" rtl="0">
                        <a:spcBef>
                          <a:spcPts val="0"/>
                        </a:spcBef>
                        <a:spcAft>
                          <a:spcPts val="0"/>
                        </a:spcAft>
                        <a:buNone/>
                      </a:pPr>
                      <a:endParaRPr sz="2000"/>
                    </a:p>
                    <a:p>
                      <a:pPr marL="0" marR="0" lvl="0" indent="0" algn="l" rtl="0">
                        <a:spcBef>
                          <a:spcPts val="0"/>
                        </a:spcBef>
                        <a:spcAft>
                          <a:spcPts val="0"/>
                        </a:spcAft>
                        <a:buNone/>
                      </a:pPr>
                      <a:r>
                        <a:rPr lang="en-US" sz="2000"/>
                        <a:t>D= v*t</a:t>
                      </a:r>
                      <a:endParaRPr/>
                    </a:p>
                  </a:txBody>
                  <a:tcPr marL="91450" marR="91450" marT="45725" marB="45725"/>
                </a:tc>
                <a:tc>
                  <a:txBody>
                    <a:bodyPr/>
                    <a:lstStyle/>
                    <a:p>
                      <a:pPr marL="0" marR="0" lvl="0" indent="0" algn="l" rtl="0">
                        <a:spcBef>
                          <a:spcPts val="0"/>
                        </a:spcBef>
                        <a:spcAft>
                          <a:spcPts val="0"/>
                        </a:spcAft>
                        <a:buNone/>
                      </a:pPr>
                      <a:r>
                        <a:rPr lang="en-US" sz="2000"/>
                        <a:t>D = v*t</a:t>
                      </a:r>
                      <a:endParaRPr/>
                    </a:p>
                    <a:p>
                      <a:pPr marL="0" marR="0" lvl="0" indent="0" algn="l" rtl="0">
                        <a:spcBef>
                          <a:spcPts val="0"/>
                        </a:spcBef>
                        <a:spcAft>
                          <a:spcPts val="0"/>
                        </a:spcAft>
                        <a:buNone/>
                      </a:pPr>
                      <a:r>
                        <a:rPr lang="en-US" sz="2000"/>
                        <a:t>D = 56km/h * 2.3 h</a:t>
                      </a:r>
                      <a:endParaRPr/>
                    </a:p>
                    <a:p>
                      <a:pPr marL="0" marR="0" lvl="0" indent="0" algn="l" rtl="0">
                        <a:spcBef>
                          <a:spcPts val="0"/>
                        </a:spcBef>
                        <a:spcAft>
                          <a:spcPts val="0"/>
                        </a:spcAft>
                        <a:buNone/>
                      </a:pPr>
                      <a:endParaRPr sz="2000"/>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orbel"/>
                        <a:buNone/>
                      </a:pPr>
                      <a:r>
                        <a:rPr lang="en-US" sz="2000"/>
                        <a:t>D = 128.8 km</a:t>
                      </a:r>
                      <a:endParaRPr sz="2000"/>
                    </a:p>
                    <a:p>
                      <a:pPr marL="0" marR="0" lvl="0" indent="0" algn="l" rtl="0">
                        <a:spcBef>
                          <a:spcPts val="0"/>
                        </a:spcBef>
                        <a:spcAft>
                          <a:spcPts val="0"/>
                        </a:spcAft>
                        <a:buNone/>
                      </a:pPr>
                      <a:endParaRPr sz="2000"/>
                    </a:p>
                  </a:txBody>
                  <a:tcPr marL="91450" marR="91450" marT="45725" marB="45725"/>
                </a:tc>
                <a:extLst>
                  <a:ext uri="{0D108BD9-81ED-4DB2-BD59-A6C34878D82A}">
                    <a16:rowId xmlns:a16="http://schemas.microsoft.com/office/drawing/2014/main" val="10001"/>
                  </a:ext>
                </a:extLst>
              </a:tr>
              <a:tr h="1665950">
                <a:tc>
                  <a:txBody>
                    <a:bodyPr/>
                    <a:lstStyle/>
                    <a:p>
                      <a:pPr marL="0" marR="0" lvl="0" indent="0" algn="l" rtl="0">
                        <a:spcBef>
                          <a:spcPts val="0"/>
                        </a:spcBef>
                        <a:spcAft>
                          <a:spcPts val="0"/>
                        </a:spcAft>
                        <a:buClr>
                          <a:schemeClr val="lt1"/>
                        </a:buClr>
                        <a:buSzPts val="2000"/>
                        <a:buFont typeface="Arial"/>
                        <a:buNone/>
                      </a:pPr>
                      <a:endParaRPr sz="2000"/>
                    </a:p>
                  </a:txBody>
                  <a:tcPr marL="91450" marR="91450" marT="45725" marB="45725"/>
                </a:tc>
                <a:tc>
                  <a:txBody>
                    <a:bodyPr/>
                    <a:lstStyle/>
                    <a:p>
                      <a:pPr marL="285750" marR="0" lvl="0" indent="-285750" algn="l" rtl="0">
                        <a:spcBef>
                          <a:spcPts val="0"/>
                        </a:spcBef>
                        <a:spcAft>
                          <a:spcPts val="0"/>
                        </a:spcAft>
                        <a:buClr>
                          <a:schemeClr val="lt1"/>
                        </a:buClr>
                        <a:buSzPts val="2000"/>
                        <a:buFont typeface="Arial"/>
                        <a:buChar char="•"/>
                      </a:pPr>
                      <a:r>
                        <a:rPr lang="en-US" sz="2000"/>
                        <a:t>Remember to rearrange the formula</a:t>
                      </a:r>
                      <a:endParaRPr sz="2000"/>
                    </a:p>
                  </a:txBody>
                  <a:tcPr marL="91450" marR="91450" marT="45725" marB="45725"/>
                </a:tc>
                <a:tc>
                  <a:txBody>
                    <a:bodyPr/>
                    <a:lstStyle/>
                    <a:p>
                      <a:pPr marL="0" marR="0" lvl="0" indent="0" algn="l" rtl="0">
                        <a:spcBef>
                          <a:spcPts val="0"/>
                        </a:spcBef>
                        <a:spcAft>
                          <a:spcPts val="0"/>
                        </a:spcAft>
                        <a:buNone/>
                      </a:pPr>
                      <a:endParaRPr sz="2000"/>
                    </a:p>
                  </a:txBody>
                  <a:tcPr marL="91450" marR="91450" marT="45725" marB="45725"/>
                </a:tc>
                <a:tc>
                  <a:txBody>
                    <a:bodyPr/>
                    <a:lstStyle/>
                    <a:p>
                      <a:pPr marL="0" marR="0" lvl="0" indent="0" algn="l" rtl="0">
                        <a:spcBef>
                          <a:spcPts val="0"/>
                        </a:spcBef>
                        <a:spcAft>
                          <a:spcPts val="0"/>
                        </a:spcAft>
                        <a:buNone/>
                      </a:pPr>
                      <a:r>
                        <a:rPr lang="en-US" sz="2000"/>
                        <a:t>You would have travelled 128.8 km.</a:t>
                      </a:r>
                      <a:endParaRPr sz="2000"/>
                    </a:p>
                  </a:txBody>
                  <a:tcPr marL="91450" marR="91450" marT="45725" marB="45725"/>
                </a:tc>
                <a:extLst>
                  <a:ext uri="{0D108BD9-81ED-4DB2-BD59-A6C34878D82A}">
                    <a16:rowId xmlns:a16="http://schemas.microsoft.com/office/drawing/2014/main" val="10002"/>
                  </a:ext>
                </a:extLst>
              </a:tr>
            </a:tbl>
          </a:graphicData>
        </a:graphic>
      </p:graphicFrame>
      <p:sp>
        <p:nvSpPr>
          <p:cNvPr id="369" name="Google Shape;369;p48"/>
          <p:cNvSpPr txBox="1"/>
          <p:nvPr/>
        </p:nvSpPr>
        <p:spPr>
          <a:xfrm>
            <a:off x="714375" y="5590510"/>
            <a:ext cx="740092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FFFF00"/>
                </a:solidFill>
                <a:latin typeface="Corbel"/>
                <a:ea typeface="Corbel"/>
                <a:cs typeface="Corbel"/>
                <a:sym typeface="Corbel"/>
              </a:rPr>
              <a:t>So let me ask you this… what kind of roads would you be travelling 56km/h on? </a:t>
            </a:r>
            <a:endParaRPr sz="2400">
              <a:solidFill>
                <a:srgbClr val="FFFF00"/>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9"/>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14.4 - Focus Question</a:t>
            </a:r>
            <a:endParaRPr/>
          </a:p>
        </p:txBody>
      </p:sp>
      <p:sp>
        <p:nvSpPr>
          <p:cNvPr id="375" name="Google Shape;375;p49"/>
          <p:cNvSpPr txBox="1">
            <a:spLocks noGrp="1"/>
          </p:cNvSpPr>
          <p:nvPr>
            <p:ph type="body" idx="1"/>
          </p:nvPr>
        </p:nvSpPr>
        <p:spPr>
          <a:xfrm>
            <a:off x="426196" y="1872370"/>
            <a:ext cx="8435415" cy="155663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How much space is really needed for safety when we are following other vehicles?</a:t>
            </a:r>
            <a:endParaRPr sz="2800"/>
          </a:p>
        </p:txBody>
      </p:sp>
      <p:pic>
        <p:nvPicPr>
          <p:cNvPr id="376" name="Google Shape;376;p49"/>
          <p:cNvPicPr preferRelativeResize="0"/>
          <p:nvPr/>
        </p:nvPicPr>
        <p:blipFill rotWithShape="1">
          <a:blip r:embed="rId3">
            <a:alphaModFix/>
          </a:blip>
          <a:srcRect/>
          <a:stretch/>
        </p:blipFill>
        <p:spPr>
          <a:xfrm>
            <a:off x="775820" y="2927807"/>
            <a:ext cx="7418294" cy="33469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0"/>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Vocabulary</a:t>
            </a:r>
            <a:endParaRPr/>
          </a:p>
        </p:txBody>
      </p:sp>
      <p:sp>
        <p:nvSpPr>
          <p:cNvPr id="383" name="Google Shape;383;p50"/>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braking distance:  </a:t>
            </a:r>
            <a:r>
              <a:rPr lang="en-US"/>
              <a:t>distance a vehicle travels between when the driver applies the brakes and when the vehicle comes to a stop</a:t>
            </a:r>
            <a:endParaRPr/>
          </a:p>
          <a:p>
            <a:pPr marL="0" lvl="0" indent="0" algn="l" rtl="0">
              <a:spcBef>
                <a:spcPts val="2000"/>
              </a:spcBef>
              <a:spcAft>
                <a:spcPts val="0"/>
              </a:spcAft>
              <a:buNone/>
            </a:pPr>
            <a:r>
              <a:rPr lang="en-US" b="1"/>
              <a:t>stopping distance:   </a:t>
            </a:r>
            <a:r>
              <a:rPr lang="en-US"/>
              <a:t>distance that a vehicle travels during reaction time (thinking time) + braking distance time</a:t>
            </a:r>
            <a:endParaRPr/>
          </a:p>
          <a:p>
            <a:pPr marL="0" lvl="0" indent="0" algn="l" rtl="0">
              <a:spcBef>
                <a:spcPts val="2000"/>
              </a:spcBef>
              <a:spcAft>
                <a:spcPts val="0"/>
              </a:spcAft>
              <a:buNone/>
            </a:pPr>
            <a:r>
              <a:rPr lang="en-US" b="1"/>
              <a:t>following distance: </a:t>
            </a:r>
            <a:r>
              <a:rPr lang="en-US"/>
              <a:t>distance (measured in seconds) at which it is considered safe to follow another vehicle under GOOD</a:t>
            </a:r>
            <a:r>
              <a:rPr lang="en-US" b="1"/>
              <a:t> </a:t>
            </a:r>
            <a:r>
              <a:rPr lang="en-US"/>
              <a:t>driving conditions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1"/>
          <p:cNvSpPr txBox="1">
            <a:spLocks noGrp="1"/>
          </p:cNvSpPr>
          <p:nvPr>
            <p:ph type="title"/>
          </p:nvPr>
        </p:nvSpPr>
        <p:spPr>
          <a:xfrm>
            <a:off x="641350" y="107576"/>
            <a:ext cx="4949825"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200"/>
              <a:buFont typeface="Corbel"/>
              <a:buNone/>
            </a:pPr>
            <a:r>
              <a:rPr lang="en-US" sz="3200"/>
              <a:t>Stopping Distance </a:t>
            </a:r>
            <a:endParaRPr/>
          </a:p>
        </p:txBody>
      </p:sp>
      <p:sp>
        <p:nvSpPr>
          <p:cNvPr id="389" name="Google Shape;389;p51"/>
          <p:cNvSpPr txBox="1">
            <a:spLocks noGrp="1"/>
          </p:cNvSpPr>
          <p:nvPr>
            <p:ph type="body" idx="1"/>
          </p:nvPr>
        </p:nvSpPr>
        <p:spPr>
          <a:xfrm>
            <a:off x="255493" y="1832768"/>
            <a:ext cx="6935882" cy="8394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850"/>
              <a:buNone/>
            </a:pPr>
            <a:r>
              <a:rPr lang="en-US" sz="1850"/>
              <a:t>Stopping Distance =  </a:t>
            </a:r>
            <a:br>
              <a:rPr lang="en-US" sz="1850"/>
            </a:br>
            <a:r>
              <a:rPr lang="en-US" sz="1850"/>
              <a:t>		  Reaction Distance (thinking)  +  Braking Distance </a:t>
            </a:r>
            <a:endParaRPr/>
          </a:p>
          <a:p>
            <a:pPr marL="0" lvl="0" indent="0" algn="l" rtl="0">
              <a:spcBef>
                <a:spcPts val="2000"/>
              </a:spcBef>
              <a:spcAft>
                <a:spcPts val="0"/>
              </a:spcAft>
              <a:buClr>
                <a:schemeClr val="lt1"/>
              </a:buClr>
              <a:buSzPts val="2220"/>
              <a:buNone/>
            </a:pPr>
            <a:endParaRPr sz="2220"/>
          </a:p>
          <a:p>
            <a:pPr marL="0" lvl="0" indent="0" algn="l" rtl="0">
              <a:spcBef>
                <a:spcPts val="2000"/>
              </a:spcBef>
              <a:spcAft>
                <a:spcPts val="0"/>
              </a:spcAft>
              <a:buClr>
                <a:schemeClr val="lt1"/>
              </a:buClr>
              <a:buSzPts val="2220"/>
              <a:buNone/>
            </a:pPr>
            <a:endParaRPr sz="2220"/>
          </a:p>
        </p:txBody>
      </p:sp>
      <p:sp>
        <p:nvSpPr>
          <p:cNvPr id="390" name="Google Shape;390;p51"/>
          <p:cNvSpPr txBox="1"/>
          <p:nvPr/>
        </p:nvSpPr>
        <p:spPr>
          <a:xfrm>
            <a:off x="5430838" y="3307229"/>
            <a:ext cx="3067050" cy="26776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Corbel"/>
                <a:ea typeface="Corbel"/>
                <a:cs typeface="Corbel"/>
                <a:sym typeface="Corbel"/>
              </a:rPr>
              <a:t>Reaction time does not usually change based on speed, BUT it will lead to differences in stopping time.</a:t>
            </a:r>
            <a:endParaRPr sz="2800">
              <a:solidFill>
                <a:schemeClr val="lt1"/>
              </a:solidFill>
              <a:latin typeface="Corbel"/>
              <a:ea typeface="Corbel"/>
              <a:cs typeface="Corbel"/>
              <a:sym typeface="Corbel"/>
            </a:endParaRPr>
          </a:p>
        </p:txBody>
      </p:sp>
      <p:pic>
        <p:nvPicPr>
          <p:cNvPr id="391" name="Google Shape;391;p51"/>
          <p:cNvPicPr preferRelativeResize="0"/>
          <p:nvPr/>
        </p:nvPicPr>
        <p:blipFill rotWithShape="1">
          <a:blip r:embed="rId3">
            <a:alphaModFix/>
          </a:blip>
          <a:srcRect/>
          <a:stretch/>
        </p:blipFill>
        <p:spPr>
          <a:xfrm>
            <a:off x="6049963" y="309562"/>
            <a:ext cx="2628900" cy="1743075"/>
          </a:xfrm>
          <a:prstGeom prst="rect">
            <a:avLst/>
          </a:prstGeom>
          <a:noFill/>
          <a:ln>
            <a:noFill/>
          </a:ln>
        </p:spPr>
      </p:pic>
      <p:pic>
        <p:nvPicPr>
          <p:cNvPr id="392" name="Google Shape;392;p51"/>
          <p:cNvPicPr preferRelativeResize="0"/>
          <p:nvPr/>
        </p:nvPicPr>
        <p:blipFill rotWithShape="1">
          <a:blip r:embed="rId4">
            <a:alphaModFix/>
          </a:blip>
          <a:srcRect/>
          <a:stretch/>
        </p:blipFill>
        <p:spPr>
          <a:xfrm>
            <a:off x="255493" y="2876550"/>
            <a:ext cx="4821331" cy="382961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2"/>
          <p:cNvSpPr txBox="1">
            <a:spLocks noGrp="1"/>
          </p:cNvSpPr>
          <p:nvPr>
            <p:ph type="title"/>
          </p:nvPr>
        </p:nvSpPr>
        <p:spPr>
          <a:xfrm>
            <a:off x="641350" y="107576"/>
            <a:ext cx="7856538" cy="104494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200"/>
              <a:buFont typeface="Corbel"/>
              <a:buNone/>
            </a:pPr>
            <a:r>
              <a:rPr lang="en-US" sz="3200"/>
              <a:t>Following Distance – page 14 (workbook)</a:t>
            </a:r>
            <a:endParaRPr/>
          </a:p>
        </p:txBody>
      </p:sp>
      <p:sp>
        <p:nvSpPr>
          <p:cNvPr id="398" name="Google Shape;398;p52"/>
          <p:cNvSpPr txBox="1">
            <a:spLocks noGrp="1"/>
          </p:cNvSpPr>
          <p:nvPr>
            <p:ph type="body" idx="1"/>
          </p:nvPr>
        </p:nvSpPr>
        <p:spPr>
          <a:xfrm>
            <a:off x="618565" y="1600201"/>
            <a:ext cx="7878788" cy="12909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For safety, keep a following distance of 2 seconds behind the car in front of you.</a:t>
            </a:r>
            <a:endParaRPr/>
          </a:p>
          <a:p>
            <a:pPr marL="0" lvl="0" indent="0" algn="l" rtl="0">
              <a:spcBef>
                <a:spcPts val="2000"/>
              </a:spcBef>
              <a:spcAft>
                <a:spcPts val="0"/>
              </a:spcAft>
              <a:buClr>
                <a:schemeClr val="lt1"/>
              </a:buClr>
              <a:buSzPts val="2400"/>
              <a:buNone/>
            </a:pPr>
            <a:endParaRPr/>
          </a:p>
          <a:p>
            <a:pPr marL="0" lvl="0" indent="0" algn="l" rtl="0">
              <a:spcBef>
                <a:spcPts val="2000"/>
              </a:spcBef>
              <a:spcAft>
                <a:spcPts val="0"/>
              </a:spcAft>
              <a:buClr>
                <a:schemeClr val="lt1"/>
              </a:buClr>
              <a:buSzPts val="2400"/>
              <a:buNone/>
            </a:pPr>
            <a:endParaRPr/>
          </a:p>
        </p:txBody>
      </p:sp>
      <p:pic>
        <p:nvPicPr>
          <p:cNvPr id="399" name="Google Shape;399;p52"/>
          <p:cNvPicPr preferRelativeResize="0"/>
          <p:nvPr/>
        </p:nvPicPr>
        <p:blipFill rotWithShape="1">
          <a:blip r:embed="rId3">
            <a:alphaModFix/>
          </a:blip>
          <a:srcRect/>
          <a:stretch/>
        </p:blipFill>
        <p:spPr>
          <a:xfrm>
            <a:off x="2216727" y="2780281"/>
            <a:ext cx="5979383" cy="3363176"/>
          </a:xfrm>
          <a:prstGeom prst="rect">
            <a:avLst/>
          </a:prstGeom>
          <a:noFill/>
          <a:ln>
            <a:noFill/>
          </a:ln>
        </p:spPr>
      </p:pic>
      <p:sp>
        <p:nvSpPr>
          <p:cNvPr id="400" name="Google Shape;400;p52"/>
          <p:cNvSpPr txBox="1"/>
          <p:nvPr/>
        </p:nvSpPr>
        <p:spPr>
          <a:xfrm>
            <a:off x="304800" y="3209925"/>
            <a:ext cx="2057400"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C183FF"/>
                </a:solidFill>
                <a:latin typeface="Corbel"/>
                <a:ea typeface="Corbel"/>
                <a:cs typeface="Corbel"/>
                <a:sym typeface="Corbel"/>
              </a:rPr>
              <a:t>Why is proper following distance important when driving a vehicle?</a:t>
            </a:r>
            <a:endParaRPr sz="2400" b="1">
              <a:solidFill>
                <a:srgbClr val="C183FF"/>
              </a:solidFill>
              <a:latin typeface="Corbel"/>
              <a:ea typeface="Corbel"/>
              <a:cs typeface="Corbel"/>
              <a:sym typeface="Corbe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3"/>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15.1 - Focus Question</a:t>
            </a:r>
            <a:endParaRPr/>
          </a:p>
        </p:txBody>
      </p:sp>
      <p:sp>
        <p:nvSpPr>
          <p:cNvPr id="406" name="Google Shape;406;p53"/>
          <p:cNvSpPr txBox="1">
            <a:spLocks noGrp="1"/>
          </p:cNvSpPr>
          <p:nvPr>
            <p:ph type="body" idx="1"/>
          </p:nvPr>
        </p:nvSpPr>
        <p:spPr>
          <a:xfrm>
            <a:off x="426196" y="1872370"/>
            <a:ext cx="8435415" cy="155663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What is momentum?</a:t>
            </a:r>
            <a:endParaRPr sz="2800"/>
          </a:p>
        </p:txBody>
      </p:sp>
      <p:pic>
        <p:nvPicPr>
          <p:cNvPr id="407" name="Google Shape;407;p53"/>
          <p:cNvPicPr preferRelativeResize="0"/>
          <p:nvPr/>
        </p:nvPicPr>
        <p:blipFill rotWithShape="1">
          <a:blip r:embed="rId3">
            <a:alphaModFix/>
          </a:blip>
          <a:srcRect/>
          <a:stretch/>
        </p:blipFill>
        <p:spPr>
          <a:xfrm>
            <a:off x="510551" y="2660005"/>
            <a:ext cx="5913398" cy="323136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4"/>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Some vocabulary to start…</a:t>
            </a:r>
            <a:endParaRPr/>
          </a:p>
        </p:txBody>
      </p:sp>
      <p:sp>
        <p:nvSpPr>
          <p:cNvPr id="413" name="Google Shape;413;p54"/>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2"/>
              </a:buClr>
              <a:buSzPts val="2400"/>
              <a:buNone/>
            </a:pPr>
            <a:r>
              <a:rPr lang="en-US">
                <a:solidFill>
                  <a:schemeClr val="accent2"/>
                </a:solidFill>
              </a:rPr>
              <a:t>Momentum</a:t>
            </a:r>
            <a:r>
              <a:rPr lang="en-US"/>
              <a:t> – measures an object’s motion and likelihood that the object will remain in motion.</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accent2"/>
              </a:buClr>
              <a:buSzPts val="2400"/>
              <a:buNone/>
            </a:pPr>
            <a:r>
              <a:rPr lang="en-US">
                <a:solidFill>
                  <a:schemeClr val="accent2"/>
                </a:solidFill>
              </a:rPr>
              <a:t>Braking</a:t>
            </a:r>
            <a:r>
              <a:rPr lang="en-US"/>
              <a:t> – force applied by brakes to stop a vehicle</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accent2"/>
              </a:buClr>
              <a:buSzPts val="2400"/>
              <a:buNone/>
            </a:pPr>
            <a:r>
              <a:rPr lang="en-US">
                <a:solidFill>
                  <a:schemeClr val="accent2"/>
                </a:solidFill>
              </a:rPr>
              <a:t>Friction</a:t>
            </a:r>
            <a:r>
              <a:rPr lang="en-US"/>
              <a:t> – force resisting motion, caused by objects rubbing together</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accent2"/>
              </a:buClr>
              <a:buSzPts val="2400"/>
              <a:buNone/>
            </a:pPr>
            <a:r>
              <a:rPr lang="en-US">
                <a:solidFill>
                  <a:schemeClr val="accent2"/>
                </a:solidFill>
              </a:rPr>
              <a:t>Force</a:t>
            </a:r>
            <a:r>
              <a:rPr lang="en-US"/>
              <a:t> – any push or pull on an object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5"/>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Momentum &amp; Force</a:t>
            </a:r>
            <a:endParaRPr/>
          </a:p>
        </p:txBody>
      </p:sp>
      <p:sp>
        <p:nvSpPr>
          <p:cNvPr id="419" name="Google Shape;419;p55"/>
          <p:cNvSpPr txBox="1">
            <a:spLocks noGrp="1"/>
          </p:cNvSpPr>
          <p:nvPr>
            <p:ph type="body" idx="1"/>
          </p:nvPr>
        </p:nvSpPr>
        <p:spPr>
          <a:xfrm>
            <a:off x="618565" y="1600200"/>
            <a:ext cx="4728939" cy="4429249"/>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2220"/>
              <a:buNone/>
            </a:pPr>
            <a:r>
              <a:rPr lang="en-US" sz="2220"/>
              <a:t>When an object is in motion it will tend to stay in motion, therefore it is said to have momentum.</a:t>
            </a:r>
            <a:endParaRPr/>
          </a:p>
          <a:p>
            <a:pPr marL="0" lvl="0" indent="0" algn="l" rtl="0">
              <a:lnSpc>
                <a:spcPct val="80000"/>
              </a:lnSpc>
              <a:spcBef>
                <a:spcPts val="2000"/>
              </a:spcBef>
              <a:spcAft>
                <a:spcPts val="0"/>
              </a:spcAft>
              <a:buClr>
                <a:schemeClr val="lt1"/>
              </a:buClr>
              <a:buSzPts val="2220"/>
              <a:buNone/>
            </a:pPr>
            <a:r>
              <a:rPr lang="en-US" sz="2220"/>
              <a:t>An object gains momentum when a force is applied to it.</a:t>
            </a:r>
            <a:endParaRPr/>
          </a:p>
          <a:p>
            <a:pPr marL="0" lvl="0" indent="0" algn="l" rtl="0">
              <a:lnSpc>
                <a:spcPct val="80000"/>
              </a:lnSpc>
              <a:spcBef>
                <a:spcPts val="2000"/>
              </a:spcBef>
              <a:spcAft>
                <a:spcPts val="0"/>
              </a:spcAft>
              <a:buClr>
                <a:schemeClr val="lt1"/>
              </a:buClr>
              <a:buSzPts val="1850"/>
              <a:buNone/>
            </a:pPr>
            <a:endParaRPr sz="1850" b="1" u="sng"/>
          </a:p>
          <a:p>
            <a:pPr marL="0" lvl="0" indent="0" algn="l" rtl="0">
              <a:lnSpc>
                <a:spcPct val="80000"/>
              </a:lnSpc>
              <a:spcBef>
                <a:spcPts val="2000"/>
              </a:spcBef>
              <a:spcAft>
                <a:spcPts val="0"/>
              </a:spcAft>
              <a:buClr>
                <a:schemeClr val="lt1"/>
              </a:buClr>
              <a:buSzPts val="1850"/>
              <a:buNone/>
            </a:pPr>
            <a:r>
              <a:rPr lang="en-US" sz="1850" b="1" u="sng"/>
              <a:t>Newton’s First Law of motion </a:t>
            </a:r>
            <a:endParaRPr sz="1850" b="1" u="sng"/>
          </a:p>
          <a:p>
            <a:pPr marL="0" lvl="0" indent="0" algn="l" rtl="0">
              <a:lnSpc>
                <a:spcPct val="80000"/>
              </a:lnSpc>
              <a:spcBef>
                <a:spcPts val="2000"/>
              </a:spcBef>
              <a:spcAft>
                <a:spcPts val="0"/>
              </a:spcAft>
              <a:buClr>
                <a:schemeClr val="lt1"/>
              </a:buClr>
              <a:buSzPts val="1850"/>
              <a:buNone/>
            </a:pPr>
            <a:r>
              <a:rPr lang="en-US" sz="1850"/>
              <a:t>	An object at rest will stay at rest 	unless a force acts on that object.</a:t>
            </a:r>
            <a:endParaRPr/>
          </a:p>
          <a:p>
            <a:pPr marL="0" lvl="0" indent="0" algn="l" rtl="0">
              <a:lnSpc>
                <a:spcPct val="80000"/>
              </a:lnSpc>
              <a:spcBef>
                <a:spcPts val="2000"/>
              </a:spcBef>
              <a:spcAft>
                <a:spcPts val="0"/>
              </a:spcAft>
              <a:buClr>
                <a:schemeClr val="lt1"/>
              </a:buClr>
              <a:buSzPts val="1850"/>
              <a:buNone/>
            </a:pPr>
            <a:r>
              <a:rPr lang="en-US" sz="1850"/>
              <a:t>	An object in motion will stay in 	motion unless an opposite force 	acts on that object.</a:t>
            </a:r>
            <a:endParaRPr/>
          </a:p>
        </p:txBody>
      </p:sp>
      <p:pic>
        <p:nvPicPr>
          <p:cNvPr id="420" name="Google Shape;420;p55"/>
          <p:cNvPicPr preferRelativeResize="0"/>
          <p:nvPr/>
        </p:nvPicPr>
        <p:blipFill rotWithShape="1">
          <a:blip r:embed="rId3">
            <a:alphaModFix/>
          </a:blip>
          <a:srcRect/>
          <a:stretch/>
        </p:blipFill>
        <p:spPr>
          <a:xfrm>
            <a:off x="6539696" y="1828799"/>
            <a:ext cx="1840375" cy="2169331"/>
          </a:xfrm>
          <a:prstGeom prst="rect">
            <a:avLst/>
          </a:prstGeom>
          <a:noFill/>
          <a:ln>
            <a:noFill/>
          </a:ln>
        </p:spPr>
      </p:pic>
      <p:pic>
        <p:nvPicPr>
          <p:cNvPr id="421" name="Google Shape;421;p55"/>
          <p:cNvPicPr preferRelativeResize="0"/>
          <p:nvPr/>
        </p:nvPicPr>
        <p:blipFill rotWithShape="1">
          <a:blip r:embed="rId4">
            <a:alphaModFix/>
          </a:blip>
          <a:srcRect/>
          <a:stretch/>
        </p:blipFill>
        <p:spPr>
          <a:xfrm>
            <a:off x="5522571" y="4229100"/>
            <a:ext cx="2857500" cy="1600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13.2 - Focus Question</a:t>
            </a:r>
            <a:endParaRPr/>
          </a:p>
        </p:txBody>
      </p:sp>
      <p:sp>
        <p:nvSpPr>
          <p:cNvPr id="166" name="Google Shape;166;p20"/>
          <p:cNvSpPr txBox="1">
            <a:spLocks noGrp="1"/>
          </p:cNvSpPr>
          <p:nvPr>
            <p:ph type="body" idx="1"/>
          </p:nvPr>
        </p:nvSpPr>
        <p:spPr>
          <a:xfrm>
            <a:off x="618565" y="1600200"/>
            <a:ext cx="7878788" cy="924597"/>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400"/>
              <a:buNone/>
            </a:pPr>
            <a:r>
              <a:rPr lang="en-US"/>
              <a:t>What is reaction time and what factors can reduce reaction time?</a:t>
            </a:r>
            <a:endParaRPr/>
          </a:p>
        </p:txBody>
      </p:sp>
      <p:pic>
        <p:nvPicPr>
          <p:cNvPr id="167" name="Google Shape;167;p20"/>
          <p:cNvPicPr preferRelativeResize="0"/>
          <p:nvPr/>
        </p:nvPicPr>
        <p:blipFill rotWithShape="1">
          <a:blip r:embed="rId3">
            <a:alphaModFix/>
          </a:blip>
          <a:srcRect/>
          <a:stretch/>
        </p:blipFill>
        <p:spPr>
          <a:xfrm>
            <a:off x="2168546" y="2256405"/>
            <a:ext cx="5792522" cy="386168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6"/>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Momentum and Mass</a:t>
            </a:r>
            <a:endParaRPr/>
          </a:p>
        </p:txBody>
      </p:sp>
      <p:sp>
        <p:nvSpPr>
          <p:cNvPr id="427" name="Google Shape;427;p56"/>
          <p:cNvSpPr txBox="1">
            <a:spLocks noGrp="1"/>
          </p:cNvSpPr>
          <p:nvPr>
            <p:ph type="body" idx="1"/>
          </p:nvPr>
        </p:nvSpPr>
        <p:spPr>
          <a:xfrm>
            <a:off x="618565" y="1551008"/>
            <a:ext cx="7878788" cy="468842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Which object will be more difficult to stop:</a:t>
            </a:r>
            <a:br>
              <a:rPr lang="en-US"/>
            </a:br>
            <a:br>
              <a:rPr lang="en-US"/>
            </a:br>
            <a:r>
              <a:rPr lang="en-US"/>
              <a:t>	A large boat or a canoe moving at the same speed?</a:t>
            </a:r>
            <a:endParaRPr/>
          </a:p>
          <a:p>
            <a:pPr marL="0" lvl="0" indent="0" algn="l" rtl="0">
              <a:spcBef>
                <a:spcPts val="2000"/>
              </a:spcBef>
              <a:spcAft>
                <a:spcPts val="0"/>
              </a:spcAft>
              <a:buClr>
                <a:schemeClr val="lt1"/>
              </a:buClr>
              <a:buSzPts val="2400"/>
              <a:buNone/>
            </a:pPr>
            <a:endParaRPr/>
          </a:p>
          <a:p>
            <a:pPr marL="0" lvl="0" indent="0" algn="l" rtl="0">
              <a:spcBef>
                <a:spcPts val="2000"/>
              </a:spcBef>
              <a:spcAft>
                <a:spcPts val="0"/>
              </a:spcAft>
              <a:buClr>
                <a:schemeClr val="lt1"/>
              </a:buClr>
              <a:buSzPts val="2400"/>
              <a:buNone/>
            </a:pPr>
            <a:endParaRPr/>
          </a:p>
          <a:p>
            <a:pPr marL="0" lvl="0" indent="0" algn="l" rtl="0">
              <a:spcBef>
                <a:spcPts val="2000"/>
              </a:spcBef>
              <a:spcAft>
                <a:spcPts val="0"/>
              </a:spcAft>
              <a:buClr>
                <a:schemeClr val="lt1"/>
              </a:buClr>
              <a:buSzPts val="2400"/>
              <a:buNone/>
            </a:pPr>
            <a:r>
              <a:rPr lang="en-US"/>
              <a:t>	A bullet shot from a rifle or a car moving at walking 	speed?</a:t>
            </a:r>
            <a:endParaRPr/>
          </a:p>
        </p:txBody>
      </p:sp>
      <p:pic>
        <p:nvPicPr>
          <p:cNvPr id="428" name="Google Shape;428;p56"/>
          <p:cNvPicPr preferRelativeResize="0"/>
          <p:nvPr/>
        </p:nvPicPr>
        <p:blipFill rotWithShape="1">
          <a:blip r:embed="rId3">
            <a:alphaModFix/>
          </a:blip>
          <a:srcRect/>
          <a:stretch/>
        </p:blipFill>
        <p:spPr>
          <a:xfrm>
            <a:off x="2569580" y="2696901"/>
            <a:ext cx="2465407" cy="1451899"/>
          </a:xfrm>
          <a:prstGeom prst="rect">
            <a:avLst/>
          </a:prstGeom>
          <a:noFill/>
          <a:ln>
            <a:noFill/>
          </a:ln>
        </p:spPr>
      </p:pic>
      <p:pic>
        <p:nvPicPr>
          <p:cNvPr id="429" name="Google Shape;429;p56"/>
          <p:cNvPicPr preferRelativeResize="0"/>
          <p:nvPr/>
        </p:nvPicPr>
        <p:blipFill rotWithShape="1">
          <a:blip r:embed="rId4">
            <a:alphaModFix/>
          </a:blip>
          <a:srcRect/>
          <a:stretch/>
        </p:blipFill>
        <p:spPr>
          <a:xfrm>
            <a:off x="5278056" y="2696901"/>
            <a:ext cx="2338086" cy="1451899"/>
          </a:xfrm>
          <a:prstGeom prst="rect">
            <a:avLst/>
          </a:prstGeom>
          <a:noFill/>
          <a:ln>
            <a:noFill/>
          </a:ln>
        </p:spPr>
      </p:pic>
      <p:pic>
        <p:nvPicPr>
          <p:cNvPr id="430" name="Google Shape;430;p56"/>
          <p:cNvPicPr preferRelativeResize="0"/>
          <p:nvPr/>
        </p:nvPicPr>
        <p:blipFill rotWithShape="1">
          <a:blip r:embed="rId5">
            <a:alphaModFix/>
          </a:blip>
          <a:srcRect/>
          <a:stretch/>
        </p:blipFill>
        <p:spPr>
          <a:xfrm>
            <a:off x="3090441" y="4629873"/>
            <a:ext cx="2187615" cy="1424367"/>
          </a:xfrm>
          <a:prstGeom prst="rect">
            <a:avLst/>
          </a:prstGeom>
          <a:noFill/>
          <a:ln>
            <a:noFill/>
          </a:ln>
        </p:spPr>
      </p:pic>
      <p:pic>
        <p:nvPicPr>
          <p:cNvPr id="431" name="Google Shape;431;p56"/>
          <p:cNvPicPr preferRelativeResize="0"/>
          <p:nvPr/>
        </p:nvPicPr>
        <p:blipFill rotWithShape="1">
          <a:blip r:embed="rId6">
            <a:alphaModFix/>
          </a:blip>
          <a:srcRect/>
          <a:stretch/>
        </p:blipFill>
        <p:spPr>
          <a:xfrm>
            <a:off x="5600881" y="4629873"/>
            <a:ext cx="2617144" cy="1424367"/>
          </a:xfrm>
          <a:prstGeom prst="rect">
            <a:avLst/>
          </a:prstGeom>
          <a:noFill/>
          <a:ln>
            <a:noFill/>
          </a:ln>
        </p:spPr>
      </p:pic>
      <p:sp>
        <p:nvSpPr>
          <p:cNvPr id="432" name="Google Shape;432;p56"/>
          <p:cNvSpPr txBox="1"/>
          <p:nvPr/>
        </p:nvSpPr>
        <p:spPr>
          <a:xfrm>
            <a:off x="81023" y="5315576"/>
            <a:ext cx="3009418"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u="sng">
                <a:solidFill>
                  <a:schemeClr val="accent2"/>
                </a:solidFill>
                <a:latin typeface="Corbel"/>
                <a:ea typeface="Corbel"/>
                <a:cs typeface="Corbel"/>
                <a:sym typeface="Corbel"/>
              </a:rPr>
              <a:t>Did you know? – page 270</a:t>
            </a:r>
            <a:endParaRPr/>
          </a:p>
          <a:p>
            <a:pPr marL="0" marR="0" lvl="0" indent="0" algn="l" rtl="0">
              <a:spcBef>
                <a:spcPts val="0"/>
              </a:spcBef>
              <a:spcAft>
                <a:spcPts val="0"/>
              </a:spcAft>
              <a:buNone/>
            </a:pPr>
            <a:r>
              <a:rPr lang="en-US" sz="1800">
                <a:solidFill>
                  <a:schemeClr val="accent2"/>
                </a:solidFill>
                <a:latin typeface="Corbel"/>
                <a:ea typeface="Corbel"/>
                <a:cs typeface="Corbel"/>
                <a:sym typeface="Corbel"/>
              </a:rPr>
              <a:t>A supertanker moving at 30km/h may take </a:t>
            </a:r>
            <a:r>
              <a:rPr lang="en-US" sz="1800" b="1" u="sng">
                <a:solidFill>
                  <a:srgbClr val="FFFF00"/>
                </a:solidFill>
                <a:latin typeface="Corbel"/>
                <a:ea typeface="Corbel"/>
                <a:cs typeface="Corbel"/>
                <a:sym typeface="Corbel"/>
              </a:rPr>
              <a:t>20 minutes and 5 km</a:t>
            </a:r>
            <a:r>
              <a:rPr lang="en-US" sz="1800">
                <a:solidFill>
                  <a:srgbClr val="FFFF00"/>
                </a:solidFill>
                <a:latin typeface="Corbel"/>
                <a:ea typeface="Corbel"/>
                <a:cs typeface="Corbel"/>
                <a:sym typeface="Corbel"/>
              </a:rPr>
              <a:t> </a:t>
            </a:r>
            <a:r>
              <a:rPr lang="en-US" sz="1800">
                <a:solidFill>
                  <a:schemeClr val="accent2"/>
                </a:solidFill>
                <a:latin typeface="Corbel"/>
                <a:ea typeface="Corbel"/>
                <a:cs typeface="Corbel"/>
                <a:sym typeface="Corbel"/>
              </a:rPr>
              <a:t>to come to a stop after the engine shuts off!</a:t>
            </a:r>
            <a:endParaRPr sz="1800">
              <a:solidFill>
                <a:schemeClr val="lt1"/>
              </a:solidFill>
              <a:latin typeface="Corbel"/>
              <a:ea typeface="Corbel"/>
              <a:cs typeface="Corbel"/>
              <a:sym typeface="Corbe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7"/>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Calculating Momentum</a:t>
            </a:r>
            <a:endParaRPr/>
          </a:p>
        </p:txBody>
      </p:sp>
      <p:sp>
        <p:nvSpPr>
          <p:cNvPr id="438" name="Google Shape;438;p57"/>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Since the momentum of an object depends on it’s mass and the velocity in which it is travelling:</a:t>
            </a:r>
            <a:endParaRPr/>
          </a:p>
          <a:p>
            <a:pPr marL="0" lvl="0" indent="0" algn="ctr" rtl="0">
              <a:lnSpc>
                <a:spcPct val="90000"/>
              </a:lnSpc>
              <a:spcBef>
                <a:spcPts val="2000"/>
              </a:spcBef>
              <a:spcAft>
                <a:spcPts val="0"/>
              </a:spcAft>
              <a:buClr>
                <a:srgbClr val="CCFF33"/>
              </a:buClr>
              <a:buSzPts val="3200"/>
              <a:buNone/>
            </a:pPr>
            <a:r>
              <a:rPr lang="en-US" sz="3200">
                <a:solidFill>
                  <a:srgbClr val="CCFF33"/>
                </a:solidFill>
              </a:rPr>
              <a:t>momentum  =  mass  x  velocity</a:t>
            </a:r>
            <a:endParaRPr/>
          </a:p>
          <a:p>
            <a:pPr marL="0" lvl="0" indent="0" algn="l" rtl="0">
              <a:lnSpc>
                <a:spcPct val="90000"/>
              </a:lnSpc>
              <a:spcBef>
                <a:spcPts val="2000"/>
              </a:spcBef>
              <a:spcAft>
                <a:spcPts val="0"/>
              </a:spcAft>
              <a:buClr>
                <a:srgbClr val="CCFF33"/>
              </a:buClr>
              <a:buSzPts val="3200"/>
              <a:buNone/>
            </a:pPr>
            <a:r>
              <a:rPr lang="en-US" sz="3200">
                <a:solidFill>
                  <a:srgbClr val="CCFF33"/>
                </a:solidFill>
              </a:rPr>
              <a:t>			p = m v </a:t>
            </a:r>
            <a:endParaRPr/>
          </a:p>
          <a:p>
            <a:pPr marL="0" lvl="0" indent="0" algn="l" rtl="0">
              <a:lnSpc>
                <a:spcPct val="90000"/>
              </a:lnSpc>
              <a:spcBef>
                <a:spcPts val="2000"/>
              </a:spcBef>
              <a:spcAft>
                <a:spcPts val="0"/>
              </a:spcAft>
              <a:buClr>
                <a:srgbClr val="CCFF33"/>
              </a:buClr>
              <a:buSzPts val="3200"/>
              <a:buNone/>
            </a:pPr>
            <a:r>
              <a:rPr lang="en-US" sz="3200">
                <a:solidFill>
                  <a:srgbClr val="CCFF33"/>
                </a:solidFill>
              </a:rPr>
              <a:t>	</a:t>
            </a:r>
            <a:r>
              <a:rPr lang="en-US">
                <a:solidFill>
                  <a:srgbClr val="CCFF33"/>
                </a:solidFill>
              </a:rPr>
              <a:t>where	  p =   kg</a:t>
            </a:r>
            <a:r>
              <a:rPr lang="en-US" b="1">
                <a:solidFill>
                  <a:srgbClr val="CCFF33"/>
                </a:solidFill>
              </a:rPr>
              <a:t>∙</a:t>
            </a:r>
            <a:r>
              <a:rPr lang="en-US">
                <a:solidFill>
                  <a:srgbClr val="CCFF33"/>
                </a:solidFill>
              </a:rPr>
              <a:t>m/s   	</a:t>
            </a:r>
            <a:br>
              <a:rPr lang="en-US">
                <a:solidFill>
                  <a:srgbClr val="CCFF33"/>
                </a:solidFill>
              </a:rPr>
            </a:br>
            <a:r>
              <a:rPr lang="en-US">
                <a:solidFill>
                  <a:srgbClr val="CCFF33"/>
                </a:solidFill>
              </a:rPr>
              <a:t>          	  	  m =   kg   	              	  </a:t>
            </a:r>
            <a:br>
              <a:rPr lang="en-US">
                <a:solidFill>
                  <a:srgbClr val="CCFF33"/>
                </a:solidFill>
              </a:rPr>
            </a:br>
            <a:r>
              <a:rPr lang="en-US">
                <a:solidFill>
                  <a:srgbClr val="CCFF33"/>
                </a:solidFill>
              </a:rPr>
              <a:t>		  v =   m/s</a:t>
            </a:r>
            <a:endParaRPr/>
          </a:p>
          <a:p>
            <a:pPr marL="0" lvl="0" indent="0" algn="l" rtl="0">
              <a:lnSpc>
                <a:spcPct val="90000"/>
              </a:lnSpc>
              <a:spcBef>
                <a:spcPts val="2000"/>
              </a:spcBef>
              <a:spcAft>
                <a:spcPts val="0"/>
              </a:spcAft>
              <a:buClr>
                <a:schemeClr val="lt1"/>
              </a:buClr>
              <a:buSzPts val="2400"/>
              <a:buNone/>
            </a:pPr>
            <a:br>
              <a:rPr lang="en-US"/>
            </a:br>
            <a:r>
              <a:rPr lang="en-US"/>
              <a:t>Example problem: p271   Sample Problem 1</a:t>
            </a:r>
            <a:endParaRPr/>
          </a:p>
          <a:p>
            <a:pPr marL="0" lvl="0" indent="0" algn="l" rtl="0">
              <a:lnSpc>
                <a:spcPct val="90000"/>
              </a:lnSpc>
              <a:spcBef>
                <a:spcPts val="2000"/>
              </a:spcBef>
              <a:spcAft>
                <a:spcPts val="0"/>
              </a:spcAft>
              <a:buClr>
                <a:schemeClr val="lt1"/>
              </a:buClr>
              <a:buSzPts val="2400"/>
              <a:buNone/>
            </a:pPr>
            <a:endParaRPr/>
          </a:p>
          <a:p>
            <a:pPr marL="0" lvl="0" indent="0" algn="l" rtl="0">
              <a:lnSpc>
                <a:spcPct val="90000"/>
              </a:lnSpc>
              <a:spcBef>
                <a:spcPts val="2000"/>
              </a:spcBef>
              <a:spcAft>
                <a:spcPts val="0"/>
              </a:spcAft>
              <a:buClr>
                <a:schemeClr val="lt1"/>
              </a:buClr>
              <a:buSzPts val="24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8"/>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Slowing Momentum</a:t>
            </a:r>
            <a:endParaRPr/>
          </a:p>
        </p:txBody>
      </p:sp>
      <p:sp>
        <p:nvSpPr>
          <p:cNvPr id="444" name="Google Shape;444;p58"/>
          <p:cNvSpPr txBox="1">
            <a:spLocks noGrp="1"/>
          </p:cNvSpPr>
          <p:nvPr>
            <p:ph type="body" idx="1"/>
          </p:nvPr>
        </p:nvSpPr>
        <p:spPr>
          <a:xfrm>
            <a:off x="462987" y="1600200"/>
            <a:ext cx="8034366" cy="234676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To reduce momentum in a vehicle the brakes must be applied.</a:t>
            </a:r>
            <a:endParaRPr/>
          </a:p>
          <a:p>
            <a:pPr marL="0" lvl="0" indent="0" algn="l" rtl="0">
              <a:spcBef>
                <a:spcPts val="2000"/>
              </a:spcBef>
              <a:spcAft>
                <a:spcPts val="0"/>
              </a:spcAft>
              <a:buClr>
                <a:schemeClr val="lt1"/>
              </a:buClr>
              <a:buSzPts val="2400"/>
              <a:buNone/>
            </a:pPr>
            <a:r>
              <a:rPr lang="en-US"/>
              <a:t>Braking slows momentum by using friction that applies a force that is opposite of the direction of momentum.  This slows down the vehicle, thus reducing momentum.</a:t>
            </a:r>
            <a:endParaRPr/>
          </a:p>
        </p:txBody>
      </p:sp>
      <p:pic>
        <p:nvPicPr>
          <p:cNvPr id="445" name="Google Shape;445;p58"/>
          <p:cNvPicPr preferRelativeResize="0"/>
          <p:nvPr/>
        </p:nvPicPr>
        <p:blipFill rotWithShape="1">
          <a:blip r:embed="rId3">
            <a:alphaModFix/>
          </a:blip>
          <a:srcRect/>
          <a:stretch/>
        </p:blipFill>
        <p:spPr>
          <a:xfrm>
            <a:off x="6354502" y="4369944"/>
            <a:ext cx="2303362" cy="1936918"/>
          </a:xfrm>
          <a:prstGeom prst="rect">
            <a:avLst/>
          </a:prstGeom>
          <a:noFill/>
          <a:ln>
            <a:noFill/>
          </a:ln>
        </p:spPr>
      </p:pic>
      <p:pic>
        <p:nvPicPr>
          <p:cNvPr id="446" name="Google Shape;446;p58"/>
          <p:cNvPicPr preferRelativeResize="0"/>
          <p:nvPr/>
        </p:nvPicPr>
        <p:blipFill rotWithShape="1">
          <a:blip r:embed="rId4">
            <a:alphaModFix/>
          </a:blip>
          <a:srcRect/>
          <a:stretch/>
        </p:blipFill>
        <p:spPr>
          <a:xfrm>
            <a:off x="5023413" y="3710187"/>
            <a:ext cx="2222340" cy="1666755"/>
          </a:xfrm>
          <a:prstGeom prst="rect">
            <a:avLst/>
          </a:prstGeom>
          <a:noFill/>
          <a:ln>
            <a:noFill/>
          </a:ln>
        </p:spPr>
      </p:pic>
      <p:pic>
        <p:nvPicPr>
          <p:cNvPr id="447" name="Google Shape;447;p58"/>
          <p:cNvPicPr preferRelativeResize="0"/>
          <p:nvPr/>
        </p:nvPicPr>
        <p:blipFill rotWithShape="1">
          <a:blip r:embed="rId5">
            <a:alphaModFix/>
          </a:blip>
          <a:srcRect/>
          <a:stretch/>
        </p:blipFill>
        <p:spPr>
          <a:xfrm>
            <a:off x="847844" y="3646025"/>
            <a:ext cx="3528181" cy="266083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9"/>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15.2 - Focus Question</a:t>
            </a:r>
            <a:endParaRPr/>
          </a:p>
        </p:txBody>
      </p:sp>
      <p:sp>
        <p:nvSpPr>
          <p:cNvPr id="453" name="Google Shape;453;p59"/>
          <p:cNvSpPr txBox="1">
            <a:spLocks noGrp="1"/>
          </p:cNvSpPr>
          <p:nvPr>
            <p:ph type="body" idx="1"/>
          </p:nvPr>
        </p:nvSpPr>
        <p:spPr>
          <a:xfrm>
            <a:off x="426196" y="1872370"/>
            <a:ext cx="8435415" cy="155663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How do forces affect the momentum of an object?</a:t>
            </a:r>
            <a:endParaRPr sz="2800"/>
          </a:p>
        </p:txBody>
      </p:sp>
      <p:pic>
        <p:nvPicPr>
          <p:cNvPr id="454" name="Google Shape;454;p59"/>
          <p:cNvPicPr preferRelativeResize="0"/>
          <p:nvPr/>
        </p:nvPicPr>
        <p:blipFill rotWithShape="1">
          <a:blip r:embed="rId3">
            <a:alphaModFix/>
          </a:blip>
          <a:srcRect/>
          <a:stretch/>
        </p:blipFill>
        <p:spPr>
          <a:xfrm>
            <a:off x="641350" y="2955401"/>
            <a:ext cx="4846563" cy="274431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0"/>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Vocabulary</a:t>
            </a:r>
            <a:endParaRPr/>
          </a:p>
        </p:txBody>
      </p:sp>
      <p:sp>
        <p:nvSpPr>
          <p:cNvPr id="461" name="Google Shape;461;p60"/>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impulse: </a:t>
            </a:r>
            <a:r>
              <a:rPr lang="en-US"/>
              <a:t>force that changes momentum; force applied over time.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1"/>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Impulse</a:t>
            </a:r>
            <a:endParaRPr/>
          </a:p>
        </p:txBody>
      </p:sp>
      <p:sp>
        <p:nvSpPr>
          <p:cNvPr id="467" name="Google Shape;467;p61"/>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349250" lvl="0" indent="-349250" algn="l" rtl="0">
              <a:lnSpc>
                <a:spcPct val="80000"/>
              </a:lnSpc>
              <a:spcBef>
                <a:spcPts val="0"/>
              </a:spcBef>
              <a:spcAft>
                <a:spcPts val="0"/>
              </a:spcAft>
              <a:buClr>
                <a:schemeClr val="lt1"/>
              </a:buClr>
              <a:buSzPts val="1679"/>
              <a:buNone/>
            </a:pPr>
            <a:r>
              <a:rPr lang="en-US" sz="1679"/>
              <a:t>To change the momentum of a vehicle in motion you need to apply a force opposite to that of the direction of the motion.</a:t>
            </a:r>
            <a:endParaRPr/>
          </a:p>
          <a:p>
            <a:pPr marL="349250" lvl="0" indent="-349250" algn="l" rtl="0">
              <a:lnSpc>
                <a:spcPct val="80000"/>
              </a:lnSpc>
              <a:spcBef>
                <a:spcPts val="2000"/>
              </a:spcBef>
              <a:spcAft>
                <a:spcPts val="0"/>
              </a:spcAft>
              <a:buClr>
                <a:schemeClr val="lt1"/>
              </a:buClr>
              <a:buSzPts val="1820"/>
              <a:buNone/>
            </a:pPr>
            <a:r>
              <a:rPr lang="en-US" sz="1820"/>
              <a:t>	</a:t>
            </a:r>
            <a:r>
              <a:rPr lang="en-US" sz="1610"/>
              <a:t>* A small force can be applied over a long period of time</a:t>
            </a:r>
            <a:endParaRPr/>
          </a:p>
          <a:p>
            <a:pPr marL="349250" lvl="0" indent="-349250" algn="l" rtl="0">
              <a:lnSpc>
                <a:spcPct val="80000"/>
              </a:lnSpc>
              <a:spcBef>
                <a:spcPts val="2000"/>
              </a:spcBef>
              <a:spcAft>
                <a:spcPts val="0"/>
              </a:spcAft>
              <a:buClr>
                <a:schemeClr val="lt1"/>
              </a:buClr>
              <a:buSzPts val="1610"/>
              <a:buNone/>
            </a:pPr>
            <a:r>
              <a:rPr lang="en-US" sz="1610"/>
              <a:t>	* A large force can be applied over a short period of time</a:t>
            </a:r>
            <a:endParaRPr/>
          </a:p>
          <a:p>
            <a:pPr marL="349250" lvl="0" indent="-349250" algn="l" rtl="0">
              <a:lnSpc>
                <a:spcPct val="80000"/>
              </a:lnSpc>
              <a:spcBef>
                <a:spcPts val="2000"/>
              </a:spcBef>
              <a:spcAft>
                <a:spcPts val="0"/>
              </a:spcAft>
              <a:buClr>
                <a:schemeClr val="lt1"/>
              </a:buClr>
              <a:buSzPts val="1680"/>
              <a:buNone/>
            </a:pPr>
            <a:endParaRPr sz="1679"/>
          </a:p>
          <a:p>
            <a:pPr marL="349250" lvl="0" indent="-349250" algn="l" rtl="0">
              <a:lnSpc>
                <a:spcPct val="80000"/>
              </a:lnSpc>
              <a:spcBef>
                <a:spcPts val="2000"/>
              </a:spcBef>
              <a:spcAft>
                <a:spcPts val="0"/>
              </a:spcAft>
              <a:buClr>
                <a:schemeClr val="lt1"/>
              </a:buClr>
              <a:buSzPts val="1679"/>
              <a:buNone/>
            </a:pPr>
            <a:r>
              <a:rPr lang="en-US" sz="1679"/>
              <a:t>Impulses change the momentum of an object and can be calculated using:</a:t>
            </a:r>
            <a:endParaRPr/>
          </a:p>
          <a:p>
            <a:pPr marL="349250" lvl="0" indent="-349250" algn="l" rtl="0">
              <a:lnSpc>
                <a:spcPct val="80000"/>
              </a:lnSpc>
              <a:spcBef>
                <a:spcPts val="2000"/>
              </a:spcBef>
              <a:spcAft>
                <a:spcPts val="0"/>
              </a:spcAft>
              <a:buClr>
                <a:schemeClr val="accent3"/>
              </a:buClr>
              <a:buSzPts val="1679"/>
              <a:buNone/>
            </a:pPr>
            <a:r>
              <a:rPr lang="en-US" sz="1679">
                <a:solidFill>
                  <a:schemeClr val="accent3"/>
                </a:solidFill>
              </a:rPr>
              <a:t>				</a:t>
            </a:r>
            <a:r>
              <a:rPr lang="en-US" sz="1960">
                <a:solidFill>
                  <a:schemeClr val="accent3"/>
                </a:solidFill>
              </a:rPr>
              <a:t>Impulse  =  Force  x  Time</a:t>
            </a:r>
            <a:endParaRPr/>
          </a:p>
          <a:p>
            <a:pPr marL="349250" lvl="0" indent="-349250" algn="l" rtl="0">
              <a:lnSpc>
                <a:spcPct val="80000"/>
              </a:lnSpc>
              <a:spcBef>
                <a:spcPts val="2000"/>
              </a:spcBef>
              <a:spcAft>
                <a:spcPts val="0"/>
              </a:spcAft>
              <a:buClr>
                <a:schemeClr val="lt1"/>
              </a:buClr>
              <a:buSzPts val="1960"/>
              <a:buNone/>
            </a:pPr>
            <a:endParaRPr sz="1960">
              <a:solidFill>
                <a:schemeClr val="accent3"/>
              </a:solidFill>
            </a:endParaRPr>
          </a:p>
          <a:p>
            <a:pPr marL="349250" lvl="0" indent="-349250" algn="l" rtl="0">
              <a:lnSpc>
                <a:spcPct val="80000"/>
              </a:lnSpc>
              <a:spcBef>
                <a:spcPts val="2000"/>
              </a:spcBef>
              <a:spcAft>
                <a:spcPts val="0"/>
              </a:spcAft>
              <a:buClr>
                <a:schemeClr val="accent3"/>
              </a:buClr>
              <a:buSzPts val="1960"/>
              <a:buNone/>
            </a:pPr>
            <a:r>
              <a:rPr lang="en-US" sz="1960">
                <a:solidFill>
                  <a:schemeClr val="accent3"/>
                </a:solidFill>
              </a:rPr>
              <a:t>		   Where:		I =      kg </a:t>
            </a:r>
            <a:r>
              <a:rPr lang="en-US" sz="1960" b="1">
                <a:solidFill>
                  <a:schemeClr val="accent3"/>
                </a:solidFill>
              </a:rPr>
              <a:t>∙ </a:t>
            </a:r>
            <a:r>
              <a:rPr lang="en-US" sz="1960">
                <a:solidFill>
                  <a:schemeClr val="accent3"/>
                </a:solidFill>
              </a:rPr>
              <a:t>m/s    </a:t>
            </a:r>
            <a:r>
              <a:rPr lang="en-US" sz="1960" b="1">
                <a:solidFill>
                  <a:schemeClr val="accent3"/>
                </a:solidFill>
              </a:rPr>
              <a:t>			</a:t>
            </a:r>
            <a:br>
              <a:rPr lang="en-US" sz="1960" b="1">
                <a:solidFill>
                  <a:schemeClr val="accent3"/>
                </a:solidFill>
              </a:rPr>
            </a:br>
            <a:r>
              <a:rPr lang="en-US" sz="1960" b="1">
                <a:solidFill>
                  <a:schemeClr val="accent3"/>
                </a:solidFill>
              </a:rPr>
              <a:t>			</a:t>
            </a:r>
            <a:r>
              <a:rPr lang="en-US" sz="1960">
                <a:solidFill>
                  <a:schemeClr val="accent3"/>
                </a:solidFill>
              </a:rPr>
              <a:t>F =     kg</a:t>
            </a:r>
            <a:r>
              <a:rPr lang="en-US" sz="1960" b="1">
                <a:solidFill>
                  <a:schemeClr val="accent3"/>
                </a:solidFill>
              </a:rPr>
              <a:t> ∙ </a:t>
            </a:r>
            <a:r>
              <a:rPr lang="en-US" sz="1960">
                <a:solidFill>
                  <a:schemeClr val="accent3"/>
                </a:solidFill>
              </a:rPr>
              <a:t>m/s</a:t>
            </a:r>
            <a:r>
              <a:rPr lang="en-US" sz="1330">
                <a:solidFill>
                  <a:schemeClr val="accent3"/>
                </a:solidFill>
              </a:rPr>
              <a:t>2     </a:t>
            </a:r>
            <a:r>
              <a:rPr lang="en-US" sz="1960">
                <a:solidFill>
                  <a:schemeClr val="accent3"/>
                </a:solidFill>
              </a:rPr>
              <a:t>or  </a:t>
            </a:r>
            <a:r>
              <a:rPr lang="en-US" sz="1960" u="sng">
                <a:solidFill>
                  <a:schemeClr val="accent3"/>
                </a:solidFill>
              </a:rPr>
              <a:t>N</a:t>
            </a:r>
            <a:r>
              <a:rPr lang="en-US" sz="1960">
                <a:solidFill>
                  <a:schemeClr val="accent3"/>
                </a:solidFill>
              </a:rPr>
              <a:t>   (Newton)  </a:t>
            </a:r>
            <a:r>
              <a:rPr lang="en-US" sz="1330" b="1">
                <a:solidFill>
                  <a:schemeClr val="accent3"/>
                </a:solidFill>
              </a:rPr>
              <a:t>			</a:t>
            </a:r>
            <a:br>
              <a:rPr lang="en-US" sz="1330" b="1">
                <a:solidFill>
                  <a:schemeClr val="accent3"/>
                </a:solidFill>
              </a:rPr>
            </a:br>
            <a:r>
              <a:rPr lang="en-US" sz="1330" b="1">
                <a:solidFill>
                  <a:schemeClr val="accent3"/>
                </a:solidFill>
              </a:rPr>
              <a:t>			</a:t>
            </a:r>
            <a:r>
              <a:rPr lang="en-US" sz="1960">
                <a:solidFill>
                  <a:schemeClr val="accent3"/>
                </a:solidFill>
              </a:rPr>
              <a:t>T =     s</a:t>
            </a:r>
            <a:endParaRPr sz="1960" b="1">
              <a:solidFill>
                <a:schemeClr val="accent3"/>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Impulse</a:t>
            </a:r>
            <a:endParaRPr/>
          </a:p>
        </p:txBody>
      </p:sp>
      <p:sp>
        <p:nvSpPr>
          <p:cNvPr id="474" name="Google Shape;474;p62"/>
          <p:cNvSpPr txBox="1">
            <a:spLocks noGrp="1"/>
          </p:cNvSpPr>
          <p:nvPr>
            <p:ph type="body" idx="1"/>
          </p:nvPr>
        </p:nvSpPr>
        <p:spPr>
          <a:xfrm>
            <a:off x="618565" y="4276127"/>
            <a:ext cx="7878788" cy="196330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Example problem: p275   Sample Problem </a:t>
            </a:r>
            <a:endParaRPr/>
          </a:p>
          <a:p>
            <a:pPr marL="0" lvl="0" indent="0" algn="l" rtl="0">
              <a:spcBef>
                <a:spcPts val="2000"/>
              </a:spcBef>
              <a:spcAft>
                <a:spcPts val="0"/>
              </a:spcAft>
              <a:buClr>
                <a:schemeClr val="lt1"/>
              </a:buClr>
              <a:buSzPts val="2400"/>
              <a:buNone/>
            </a:pPr>
            <a:r>
              <a:rPr lang="en-US"/>
              <a:t>Try: Solve These  p275  1-4</a:t>
            </a:r>
            <a:endParaRPr/>
          </a:p>
          <a:p>
            <a:pPr marL="349250" lvl="0" indent="-349250" algn="l" rtl="0">
              <a:spcBef>
                <a:spcPts val="2000"/>
              </a:spcBef>
              <a:spcAft>
                <a:spcPts val="0"/>
              </a:spcAft>
              <a:buClr>
                <a:schemeClr val="lt1"/>
              </a:buClr>
              <a:buSzPts val="2400"/>
              <a:buNone/>
            </a:pPr>
            <a:endParaRPr/>
          </a:p>
        </p:txBody>
      </p:sp>
      <p:pic>
        <p:nvPicPr>
          <p:cNvPr id="475" name="Google Shape;475;p62"/>
          <p:cNvPicPr preferRelativeResize="0"/>
          <p:nvPr/>
        </p:nvPicPr>
        <p:blipFill rotWithShape="1">
          <a:blip r:embed="rId3">
            <a:alphaModFix/>
          </a:blip>
          <a:srcRect/>
          <a:stretch/>
        </p:blipFill>
        <p:spPr>
          <a:xfrm>
            <a:off x="618564" y="1654509"/>
            <a:ext cx="7879323" cy="2349500"/>
          </a:xfrm>
          <a:prstGeom prst="rect">
            <a:avLst/>
          </a:prstGeom>
          <a:solidFill>
            <a:schemeClr val="lt1"/>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15.3 - Focus Question</a:t>
            </a:r>
            <a:endParaRPr/>
          </a:p>
        </p:txBody>
      </p:sp>
      <p:sp>
        <p:nvSpPr>
          <p:cNvPr id="481" name="Google Shape;481;p63"/>
          <p:cNvSpPr txBox="1">
            <a:spLocks noGrp="1"/>
          </p:cNvSpPr>
          <p:nvPr>
            <p:ph type="body" idx="1"/>
          </p:nvPr>
        </p:nvSpPr>
        <p:spPr>
          <a:xfrm>
            <a:off x="426196" y="1872369"/>
            <a:ext cx="8717804" cy="1418953"/>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How is the force of a collision related to the time it takes for a change in momentum?</a:t>
            </a:r>
            <a:endParaRPr/>
          </a:p>
          <a:p>
            <a:pPr marL="349250" lvl="0" indent="-349250" algn="l" rtl="0">
              <a:spcBef>
                <a:spcPts val="2000"/>
              </a:spcBef>
              <a:spcAft>
                <a:spcPts val="0"/>
              </a:spcAft>
              <a:buClr>
                <a:schemeClr val="lt1"/>
              </a:buClr>
              <a:buSzPts val="2800"/>
              <a:buNone/>
            </a:pPr>
            <a:endParaRPr sz="2800"/>
          </a:p>
          <a:p>
            <a:pPr marL="349250" lvl="0" indent="-349250" algn="l" rtl="0">
              <a:spcBef>
                <a:spcPts val="2000"/>
              </a:spcBef>
              <a:spcAft>
                <a:spcPts val="0"/>
              </a:spcAft>
              <a:buClr>
                <a:schemeClr val="lt1"/>
              </a:buClr>
              <a:buSzPts val="2400"/>
              <a:buNone/>
            </a:pPr>
            <a:endParaRPr/>
          </a:p>
          <a:p>
            <a:pPr marL="349250" lvl="0" indent="-349250" algn="l" rtl="0">
              <a:spcBef>
                <a:spcPts val="2000"/>
              </a:spcBef>
              <a:spcAft>
                <a:spcPts val="0"/>
              </a:spcAft>
              <a:buClr>
                <a:schemeClr val="lt1"/>
              </a:buClr>
              <a:buSzPts val="2800"/>
              <a:buNone/>
            </a:pPr>
            <a:endParaRPr sz="2800"/>
          </a:p>
        </p:txBody>
      </p:sp>
      <p:pic>
        <p:nvPicPr>
          <p:cNvPr id="482" name="Google Shape;482;p63"/>
          <p:cNvPicPr preferRelativeResize="0"/>
          <p:nvPr/>
        </p:nvPicPr>
        <p:blipFill rotWithShape="1">
          <a:blip r:embed="rId3">
            <a:alphaModFix/>
          </a:blip>
          <a:srcRect/>
          <a:stretch/>
        </p:blipFill>
        <p:spPr>
          <a:xfrm>
            <a:off x="1412545" y="3058079"/>
            <a:ext cx="4723562" cy="308606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Example</a:t>
            </a:r>
            <a:endParaRPr/>
          </a:p>
        </p:txBody>
      </p:sp>
      <p:sp>
        <p:nvSpPr>
          <p:cNvPr id="488" name="Google Shape;488;p64"/>
          <p:cNvSpPr txBox="1">
            <a:spLocks noGrp="1"/>
          </p:cNvSpPr>
          <p:nvPr>
            <p:ph type="body" idx="1"/>
          </p:nvPr>
        </p:nvSpPr>
        <p:spPr>
          <a:xfrm>
            <a:off x="359390" y="1600200"/>
            <a:ext cx="8138497" cy="4639235"/>
          </a:xfrm>
          <a:prstGeom prst="rect">
            <a:avLst/>
          </a:prstGeom>
          <a:noFill/>
          <a:ln>
            <a:noFill/>
          </a:ln>
        </p:spPr>
        <p:txBody>
          <a:bodyPr spcFirstLastPara="1" wrap="square" lIns="91425" tIns="45700" rIns="91425" bIns="45700" anchor="t" anchorCtr="0">
            <a:noAutofit/>
          </a:bodyPr>
          <a:lstStyle/>
          <a:p>
            <a:pPr marL="349250" lvl="0" indent="-349250" algn="l" rtl="0">
              <a:lnSpc>
                <a:spcPct val="80000"/>
              </a:lnSpc>
              <a:spcBef>
                <a:spcPts val="0"/>
              </a:spcBef>
              <a:spcAft>
                <a:spcPts val="0"/>
              </a:spcAft>
              <a:buClr>
                <a:schemeClr val="lt1"/>
              </a:buClr>
              <a:buSzPts val="2400"/>
              <a:buNone/>
            </a:pPr>
            <a:r>
              <a:rPr lang="en-US" sz="2400"/>
              <a:t>Compare the following two situations:</a:t>
            </a:r>
            <a:endParaRPr/>
          </a:p>
          <a:p>
            <a:pPr marL="349250" lvl="0" indent="-349250" algn="l" rtl="0">
              <a:lnSpc>
                <a:spcPct val="80000"/>
              </a:lnSpc>
              <a:spcBef>
                <a:spcPts val="2000"/>
              </a:spcBef>
              <a:spcAft>
                <a:spcPts val="0"/>
              </a:spcAft>
              <a:buClr>
                <a:schemeClr val="lt1"/>
              </a:buClr>
              <a:buSzPts val="2220"/>
              <a:buNone/>
            </a:pPr>
            <a:r>
              <a:rPr lang="en-US" sz="2220"/>
              <a:t>	</a:t>
            </a:r>
            <a:r>
              <a:rPr lang="en-US" sz="2400"/>
              <a:t>A.</a:t>
            </a:r>
            <a:r>
              <a:rPr lang="en-US" sz="2220"/>
              <a:t> A vehicle travelling at 100km/h gradually comes to a stop in 30 seconds</a:t>
            </a:r>
            <a:endParaRPr/>
          </a:p>
          <a:p>
            <a:pPr marL="349250" lvl="0" indent="-349250" algn="l" rtl="0">
              <a:lnSpc>
                <a:spcPct val="80000"/>
              </a:lnSpc>
              <a:spcBef>
                <a:spcPts val="2000"/>
              </a:spcBef>
              <a:spcAft>
                <a:spcPts val="0"/>
              </a:spcAft>
              <a:buClr>
                <a:schemeClr val="lt1"/>
              </a:buClr>
              <a:buSzPts val="2220"/>
              <a:buNone/>
            </a:pPr>
            <a:r>
              <a:rPr lang="en-US" sz="2220"/>
              <a:t>	</a:t>
            </a:r>
            <a:r>
              <a:rPr lang="en-US" sz="2400"/>
              <a:t>B. </a:t>
            </a:r>
            <a:r>
              <a:rPr lang="en-US" sz="2220"/>
              <a:t>A vehicle travelling at 100km/h comes to a sudden stop in 5 seconds </a:t>
            </a:r>
            <a:endParaRPr/>
          </a:p>
          <a:p>
            <a:pPr marL="349250" lvl="0" indent="-349250" algn="l" rtl="0">
              <a:lnSpc>
                <a:spcPct val="80000"/>
              </a:lnSpc>
              <a:spcBef>
                <a:spcPts val="2000"/>
              </a:spcBef>
              <a:spcAft>
                <a:spcPts val="0"/>
              </a:spcAft>
              <a:buClr>
                <a:schemeClr val="lt1"/>
              </a:buClr>
              <a:buSzPts val="2220"/>
              <a:buNone/>
            </a:pPr>
            <a:endParaRPr sz="2220"/>
          </a:p>
          <a:p>
            <a:pPr marL="349250" lvl="0" indent="-349250" algn="l" rtl="0">
              <a:lnSpc>
                <a:spcPct val="80000"/>
              </a:lnSpc>
              <a:spcBef>
                <a:spcPts val="2000"/>
              </a:spcBef>
              <a:spcAft>
                <a:spcPts val="0"/>
              </a:spcAft>
              <a:buClr>
                <a:schemeClr val="lt1"/>
              </a:buClr>
              <a:buSzPts val="2220"/>
              <a:buNone/>
            </a:pPr>
            <a:r>
              <a:rPr lang="en-US" sz="2220"/>
              <a:t>Was the change in velocity the same? </a:t>
            </a:r>
            <a:endParaRPr/>
          </a:p>
          <a:p>
            <a:pPr marL="349250" lvl="0" indent="-349250" algn="l" rtl="0">
              <a:lnSpc>
                <a:spcPct val="80000"/>
              </a:lnSpc>
              <a:spcBef>
                <a:spcPts val="2000"/>
              </a:spcBef>
              <a:spcAft>
                <a:spcPts val="0"/>
              </a:spcAft>
              <a:buClr>
                <a:schemeClr val="lt1"/>
              </a:buClr>
              <a:buSzPts val="2220"/>
              <a:buNone/>
            </a:pPr>
            <a:r>
              <a:rPr lang="en-US" sz="2220"/>
              <a:t>Was the change in momentum the same?</a:t>
            </a:r>
            <a:endParaRPr/>
          </a:p>
          <a:p>
            <a:pPr marL="349250" lvl="0" indent="-349250" algn="l" rtl="0">
              <a:lnSpc>
                <a:spcPct val="80000"/>
              </a:lnSpc>
              <a:spcBef>
                <a:spcPts val="2000"/>
              </a:spcBef>
              <a:spcAft>
                <a:spcPts val="0"/>
              </a:spcAft>
              <a:buClr>
                <a:schemeClr val="lt1"/>
              </a:buClr>
              <a:buSzPts val="2220"/>
              <a:buNone/>
            </a:pPr>
            <a:r>
              <a:rPr lang="en-US" sz="2220"/>
              <a:t>Was the impulse the same?</a:t>
            </a:r>
            <a:endParaRPr/>
          </a:p>
          <a:p>
            <a:pPr marL="349250" lvl="0" indent="-349250" algn="l" rtl="0">
              <a:lnSpc>
                <a:spcPct val="80000"/>
              </a:lnSpc>
              <a:spcBef>
                <a:spcPts val="2000"/>
              </a:spcBef>
              <a:spcAft>
                <a:spcPts val="0"/>
              </a:spcAft>
              <a:buClr>
                <a:schemeClr val="lt1"/>
              </a:buClr>
              <a:buSzPts val="2220"/>
              <a:buNone/>
            </a:pPr>
            <a:r>
              <a:rPr lang="en-US" sz="2220"/>
              <a:t>What then makes the two situations different?</a:t>
            </a:r>
            <a:endParaRPr sz="222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5"/>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Impulse is related to force </a:t>
            </a:r>
            <a:endParaRPr/>
          </a:p>
        </p:txBody>
      </p:sp>
      <p:sp>
        <p:nvSpPr>
          <p:cNvPr id="494" name="Google Shape;494;p65"/>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400"/>
              <a:buNone/>
            </a:pPr>
            <a:r>
              <a:rPr lang="en-US"/>
              <a:t>When an impulse occurs, momentum changes.  The mass of the car does not change, but the velocity changes.</a:t>
            </a:r>
            <a:endParaRPr/>
          </a:p>
          <a:p>
            <a:pPr marL="349250" lvl="0" indent="-349250" algn="l" rtl="0">
              <a:spcBef>
                <a:spcPts val="2000"/>
              </a:spcBef>
              <a:spcAft>
                <a:spcPts val="0"/>
              </a:spcAft>
              <a:buClr>
                <a:schemeClr val="lt1"/>
              </a:buClr>
              <a:buSzPts val="2400"/>
              <a:buNone/>
            </a:pPr>
            <a:r>
              <a:rPr lang="en-US"/>
              <a:t>The amount of time it takes to change velocity is dependent on the force involved.</a:t>
            </a:r>
            <a:endParaRPr/>
          </a:p>
          <a:p>
            <a:pPr marL="349250" lvl="0" indent="-349250" algn="l" rtl="0">
              <a:spcBef>
                <a:spcPts val="2000"/>
              </a:spcBef>
              <a:spcAft>
                <a:spcPts val="0"/>
              </a:spcAft>
              <a:buClr>
                <a:schemeClr val="lt1"/>
              </a:buClr>
              <a:buSzPts val="2400"/>
              <a:buNone/>
            </a:pPr>
            <a:r>
              <a:rPr lang="en-US"/>
              <a:t>	It takes more force to stop the car in one second than it takes to stop the car in 25 seconds</a:t>
            </a:r>
            <a:endParaRPr/>
          </a:p>
          <a:p>
            <a:pPr marL="349250" lvl="0" indent="-349250" algn="l" rtl="0">
              <a:spcBef>
                <a:spcPts val="2000"/>
              </a:spcBef>
              <a:spcAft>
                <a:spcPts val="0"/>
              </a:spcAft>
              <a:buClr>
                <a:schemeClr val="lt1"/>
              </a:buClr>
              <a:buSzPts val="2400"/>
              <a:buNone/>
            </a:pPr>
            <a:endParaRPr/>
          </a:p>
          <a:p>
            <a:pPr marL="349250" lvl="0" indent="-349250" algn="l" rtl="0">
              <a:spcBef>
                <a:spcPts val="2000"/>
              </a:spcBef>
              <a:spcAft>
                <a:spcPts val="0"/>
              </a:spcAft>
              <a:buClr>
                <a:schemeClr val="lt1"/>
              </a:buClr>
              <a:buSzPts val="2400"/>
              <a:buNone/>
            </a:pPr>
            <a:r>
              <a:rPr lang="en-US"/>
              <a:t>The greater the force involved, the greater the chance of being injured in a vehicle collision.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600"/>
              <a:t>Vocabulary</a:t>
            </a:r>
            <a:endParaRPr sz="3600"/>
          </a:p>
        </p:txBody>
      </p:sp>
      <p:sp>
        <p:nvSpPr>
          <p:cNvPr id="174" name="Google Shape;174;p21"/>
          <p:cNvSpPr txBox="1">
            <a:spLocks noGrp="1"/>
          </p:cNvSpPr>
          <p:nvPr>
            <p:ph type="body" idx="1"/>
          </p:nvPr>
        </p:nvSpPr>
        <p:spPr>
          <a:xfrm>
            <a:off x="215150" y="1246525"/>
            <a:ext cx="8488800" cy="51354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reaction time: </a:t>
            </a:r>
            <a:r>
              <a:rPr lang="en-US"/>
              <a:t>time it takes to recognize a situation and act on it</a:t>
            </a:r>
            <a:endParaRPr/>
          </a:p>
          <a:p>
            <a:pPr marL="0" lvl="0" indent="0" algn="l" rtl="0">
              <a:spcBef>
                <a:spcPts val="2000"/>
              </a:spcBef>
              <a:spcAft>
                <a:spcPts val="0"/>
              </a:spcAft>
              <a:buNone/>
            </a:pPr>
            <a:r>
              <a:rPr lang="en-US" b="1"/>
              <a:t>distraction: </a:t>
            </a:r>
            <a:r>
              <a:rPr lang="en-US"/>
              <a:t>anything that takes attention away from a task</a:t>
            </a:r>
            <a:endParaRPr/>
          </a:p>
          <a:p>
            <a:pPr marL="0" lvl="0" indent="0" algn="l" rtl="0">
              <a:spcBef>
                <a:spcPts val="2000"/>
              </a:spcBef>
              <a:spcAft>
                <a:spcPts val="0"/>
              </a:spcAft>
              <a:buNone/>
            </a:pPr>
            <a:r>
              <a:rPr lang="en-US" b="1"/>
              <a:t>impaired: </a:t>
            </a:r>
            <a:r>
              <a:rPr lang="en-US"/>
              <a:t>unable to function normally</a:t>
            </a:r>
            <a:endParaRPr/>
          </a:p>
          <a:p>
            <a:pPr marL="0" lvl="0" indent="0" algn="l" rtl="0">
              <a:spcBef>
                <a:spcPts val="2000"/>
              </a:spcBef>
              <a:spcAft>
                <a:spcPts val="0"/>
              </a:spcAft>
              <a:buNone/>
            </a:pPr>
            <a:r>
              <a:rPr lang="en-US" b="1"/>
              <a:t>depressant: </a:t>
            </a:r>
            <a:r>
              <a:rPr lang="en-US"/>
              <a:t>substance that slows reactions, lowers co-ordination, and increases drowsiness</a:t>
            </a:r>
            <a:endParaRPr/>
          </a:p>
          <a:p>
            <a:pPr marL="0" lvl="0" indent="0" algn="l" rtl="0">
              <a:spcBef>
                <a:spcPts val="2000"/>
              </a:spcBef>
              <a:spcAft>
                <a:spcPts val="0"/>
              </a:spcAft>
              <a:buNone/>
            </a:pPr>
            <a:r>
              <a:rPr lang="en-US" b="1"/>
              <a:t>BAC: </a:t>
            </a:r>
            <a:r>
              <a:rPr lang="en-US"/>
              <a:t>Blood Alcohol Concentration; the measure of the amount of alcohol in the bloodstream. Usually measured in milligrams of alcohol per millilitre of blood</a:t>
            </a:r>
            <a:endParaRPr/>
          </a:p>
          <a:p>
            <a:pPr marL="0" lvl="0" indent="0" algn="l" rtl="0">
              <a:spcBef>
                <a:spcPts val="2000"/>
              </a:spcBef>
              <a:spcAft>
                <a:spcPts val="0"/>
              </a:spcAft>
              <a:buNone/>
            </a:pPr>
            <a:r>
              <a:rPr lang="en-US" b="1"/>
              <a:t>impaired driving: </a:t>
            </a:r>
            <a:r>
              <a:rPr lang="en-US"/>
              <a:t>legal term for the offence of driving with a blood alcohol concentration of more than 0.08</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6"/>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Calculating Force</a:t>
            </a:r>
            <a:endParaRPr/>
          </a:p>
        </p:txBody>
      </p:sp>
      <p:sp>
        <p:nvSpPr>
          <p:cNvPr id="500" name="Google Shape;500;p66"/>
          <p:cNvSpPr txBox="1">
            <a:spLocks noGrp="1"/>
          </p:cNvSpPr>
          <p:nvPr>
            <p:ph type="body" idx="1"/>
          </p:nvPr>
        </p:nvSpPr>
        <p:spPr>
          <a:xfrm>
            <a:off x="618564" y="1600200"/>
            <a:ext cx="8525435" cy="4878780"/>
          </a:xfrm>
          <a:prstGeom prst="rect">
            <a:avLst/>
          </a:prstGeom>
          <a:noFill/>
          <a:ln>
            <a:noFill/>
          </a:ln>
        </p:spPr>
        <p:txBody>
          <a:bodyPr spcFirstLastPara="1" wrap="square" lIns="91425" tIns="45700" rIns="91425" bIns="45700" anchor="t" anchorCtr="0">
            <a:noAutofit/>
          </a:bodyPr>
          <a:lstStyle/>
          <a:p>
            <a:pPr marL="349250" lvl="0" indent="-349250" algn="l" rtl="0">
              <a:lnSpc>
                <a:spcPct val="90000"/>
              </a:lnSpc>
              <a:spcBef>
                <a:spcPts val="0"/>
              </a:spcBef>
              <a:spcAft>
                <a:spcPts val="0"/>
              </a:spcAft>
              <a:buClr>
                <a:schemeClr val="lt1"/>
              </a:buClr>
              <a:buSzPts val="2220"/>
              <a:buNone/>
            </a:pPr>
            <a:r>
              <a:rPr lang="en-US" sz="2220"/>
              <a:t>To calculate the force involved in stopping a vehicle use the following formula:</a:t>
            </a:r>
            <a:endParaRPr/>
          </a:p>
          <a:p>
            <a:pPr marL="349250" lvl="0" indent="-349250" algn="l" rtl="0">
              <a:lnSpc>
                <a:spcPct val="90000"/>
              </a:lnSpc>
              <a:spcBef>
                <a:spcPts val="2000"/>
              </a:spcBef>
              <a:spcAft>
                <a:spcPts val="0"/>
              </a:spcAft>
              <a:buClr>
                <a:schemeClr val="lt1"/>
              </a:buClr>
              <a:buSzPts val="2220"/>
              <a:buNone/>
            </a:pPr>
            <a:endParaRPr sz="2220"/>
          </a:p>
          <a:p>
            <a:pPr marL="349250" lvl="0" indent="-349250" algn="l" rtl="0">
              <a:lnSpc>
                <a:spcPct val="90000"/>
              </a:lnSpc>
              <a:spcBef>
                <a:spcPts val="2000"/>
              </a:spcBef>
              <a:spcAft>
                <a:spcPts val="0"/>
              </a:spcAft>
              <a:buClr>
                <a:schemeClr val="lt1"/>
              </a:buClr>
              <a:buSzPts val="2220"/>
              <a:buNone/>
            </a:pPr>
            <a:r>
              <a:rPr lang="en-US" sz="2220"/>
              <a:t>	</a:t>
            </a:r>
            <a:r>
              <a:rPr lang="en-US" sz="2960">
                <a:solidFill>
                  <a:srgbClr val="CCFF33"/>
                </a:solidFill>
              </a:rPr>
              <a:t>F  =  </a:t>
            </a:r>
            <a:r>
              <a:rPr lang="en-US" sz="2960" u="sng">
                <a:solidFill>
                  <a:srgbClr val="CCFF33"/>
                </a:solidFill>
              </a:rPr>
              <a:t>m  x   Δv</a:t>
            </a:r>
            <a:r>
              <a:rPr lang="en-US" sz="2220">
                <a:solidFill>
                  <a:srgbClr val="CCFF33"/>
                </a:solidFill>
              </a:rPr>
              <a:t>		</a:t>
            </a:r>
            <a:r>
              <a:rPr lang="en-US" sz="2220"/>
              <a:t>Where   F = force in N (Newtons)</a:t>
            </a:r>
            <a:endParaRPr sz="2220">
              <a:solidFill>
                <a:srgbClr val="CCFF33"/>
              </a:solidFill>
            </a:endParaRPr>
          </a:p>
          <a:p>
            <a:pPr marL="349250" lvl="0" indent="-349250" algn="l" rtl="0">
              <a:lnSpc>
                <a:spcPct val="90000"/>
              </a:lnSpc>
              <a:spcBef>
                <a:spcPts val="2000"/>
              </a:spcBef>
              <a:spcAft>
                <a:spcPts val="0"/>
              </a:spcAft>
              <a:buClr>
                <a:srgbClr val="CCFF33"/>
              </a:buClr>
              <a:buSzPts val="2960"/>
              <a:buNone/>
            </a:pPr>
            <a:r>
              <a:rPr lang="en-US" sz="2960">
                <a:solidFill>
                  <a:srgbClr val="CCFF33"/>
                </a:solidFill>
              </a:rPr>
              <a:t>                      t				</a:t>
            </a:r>
            <a:r>
              <a:rPr lang="en-US" sz="2220"/>
              <a:t>m = mass in kg</a:t>
            </a:r>
            <a:endParaRPr/>
          </a:p>
          <a:p>
            <a:pPr marL="349250" lvl="0" indent="-349250" algn="l" rtl="0">
              <a:lnSpc>
                <a:spcPct val="90000"/>
              </a:lnSpc>
              <a:spcBef>
                <a:spcPts val="2000"/>
              </a:spcBef>
              <a:spcAft>
                <a:spcPts val="0"/>
              </a:spcAft>
              <a:buClr>
                <a:srgbClr val="CCFF33"/>
              </a:buClr>
              <a:buSzPts val="2960"/>
              <a:buNone/>
            </a:pPr>
            <a:r>
              <a:rPr lang="en-US" sz="2960">
                <a:solidFill>
                  <a:srgbClr val="CCFF33"/>
                </a:solidFill>
              </a:rPr>
              <a:t>						</a:t>
            </a:r>
            <a:r>
              <a:rPr lang="en-US" sz="2220">
                <a:solidFill>
                  <a:srgbClr val="FFFFFF"/>
                </a:solidFill>
              </a:rPr>
              <a:t>Δv = change in velocity in m/s</a:t>
            </a:r>
            <a:endParaRPr sz="2220">
              <a:solidFill>
                <a:srgbClr val="FFFFFF"/>
              </a:solidFill>
            </a:endParaRPr>
          </a:p>
          <a:p>
            <a:pPr marL="349250" lvl="0" indent="-349250" algn="l" rtl="0">
              <a:lnSpc>
                <a:spcPct val="90000"/>
              </a:lnSpc>
              <a:spcBef>
                <a:spcPts val="2000"/>
              </a:spcBef>
              <a:spcAft>
                <a:spcPts val="0"/>
              </a:spcAft>
              <a:buClr>
                <a:srgbClr val="FFFFFF"/>
              </a:buClr>
              <a:buSzPts val="2220"/>
              <a:buNone/>
            </a:pPr>
            <a:r>
              <a:rPr lang="en-US" sz="2220">
                <a:solidFill>
                  <a:srgbClr val="FFFFFF"/>
                </a:solidFill>
              </a:rPr>
              <a:t>						t = time in s</a:t>
            </a:r>
            <a:endParaRPr sz="2220"/>
          </a:p>
          <a:p>
            <a:pPr marL="349250" lvl="0" indent="-349250" algn="l" rtl="0">
              <a:lnSpc>
                <a:spcPct val="90000"/>
              </a:lnSpc>
              <a:spcBef>
                <a:spcPts val="2000"/>
              </a:spcBef>
              <a:spcAft>
                <a:spcPts val="0"/>
              </a:spcAft>
              <a:buClr>
                <a:schemeClr val="lt1"/>
              </a:buClr>
              <a:buSzPts val="1850"/>
              <a:buNone/>
            </a:pPr>
            <a:r>
              <a:rPr lang="en-US" sz="1850"/>
              <a:t>Example:  Sample Problem p278</a:t>
            </a:r>
            <a:endParaRPr/>
          </a:p>
          <a:p>
            <a:pPr marL="349250" lvl="0" indent="-349250" algn="l" rtl="0">
              <a:lnSpc>
                <a:spcPct val="90000"/>
              </a:lnSpc>
              <a:spcBef>
                <a:spcPts val="2000"/>
              </a:spcBef>
              <a:spcAft>
                <a:spcPts val="0"/>
              </a:spcAft>
              <a:buClr>
                <a:schemeClr val="lt1"/>
              </a:buClr>
              <a:buSzPts val="1850"/>
              <a:buNone/>
            </a:pPr>
            <a:r>
              <a:rPr lang="en-US" sz="1850"/>
              <a:t>Try:  Solve These p278 Q 1-3</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7"/>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15.4 - Focus Question</a:t>
            </a:r>
            <a:endParaRPr/>
          </a:p>
        </p:txBody>
      </p:sp>
      <p:sp>
        <p:nvSpPr>
          <p:cNvPr id="506" name="Google Shape;506;p67"/>
          <p:cNvSpPr txBox="1">
            <a:spLocks noGrp="1"/>
          </p:cNvSpPr>
          <p:nvPr>
            <p:ph type="body" idx="1"/>
          </p:nvPr>
        </p:nvSpPr>
        <p:spPr>
          <a:xfrm>
            <a:off x="426196" y="1872370"/>
            <a:ext cx="6843648" cy="99134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800"/>
              <a:buNone/>
            </a:pPr>
            <a:r>
              <a:rPr lang="en-US" sz="2800"/>
              <a:t>When a change in momentum occurs due to a collision is the total momentum lost?</a:t>
            </a:r>
            <a:endParaRPr/>
          </a:p>
          <a:p>
            <a:pPr marL="349250" lvl="0" indent="-349250" algn="l" rtl="0">
              <a:spcBef>
                <a:spcPts val="2000"/>
              </a:spcBef>
              <a:spcAft>
                <a:spcPts val="0"/>
              </a:spcAft>
              <a:buClr>
                <a:schemeClr val="lt1"/>
              </a:buClr>
              <a:buSzPts val="2800"/>
              <a:buNone/>
            </a:pPr>
            <a:endParaRPr sz="2800"/>
          </a:p>
          <a:p>
            <a:pPr marL="349250" lvl="0" indent="-349250" algn="l" rtl="0">
              <a:spcBef>
                <a:spcPts val="2000"/>
              </a:spcBef>
              <a:spcAft>
                <a:spcPts val="0"/>
              </a:spcAft>
              <a:buClr>
                <a:schemeClr val="lt1"/>
              </a:buClr>
              <a:buSzPts val="2400"/>
              <a:buNone/>
            </a:pPr>
            <a:endParaRPr/>
          </a:p>
          <a:p>
            <a:pPr marL="349250" lvl="0" indent="-349250" algn="l" rtl="0">
              <a:spcBef>
                <a:spcPts val="2000"/>
              </a:spcBef>
              <a:spcAft>
                <a:spcPts val="0"/>
              </a:spcAft>
              <a:buClr>
                <a:schemeClr val="lt1"/>
              </a:buClr>
              <a:buSzPts val="2800"/>
              <a:buNone/>
            </a:pPr>
            <a:endParaRPr sz="2800"/>
          </a:p>
        </p:txBody>
      </p:sp>
      <p:pic>
        <p:nvPicPr>
          <p:cNvPr id="507" name="Google Shape;507;p67"/>
          <p:cNvPicPr preferRelativeResize="0"/>
          <p:nvPr/>
        </p:nvPicPr>
        <p:blipFill rotWithShape="1">
          <a:blip r:embed="rId3">
            <a:alphaModFix/>
          </a:blip>
          <a:srcRect/>
          <a:stretch/>
        </p:blipFill>
        <p:spPr>
          <a:xfrm>
            <a:off x="1186405" y="3177249"/>
            <a:ext cx="3871732" cy="29037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8"/>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000"/>
              <a:buFont typeface="Corbel"/>
              <a:buNone/>
            </a:pPr>
            <a:r>
              <a:rPr lang="en-US" sz="4000"/>
              <a:t>Vocabulary</a:t>
            </a:r>
            <a:endParaRPr sz="4000"/>
          </a:p>
        </p:txBody>
      </p:sp>
      <p:sp>
        <p:nvSpPr>
          <p:cNvPr id="514" name="Google Shape;514;p68"/>
          <p:cNvSpPr txBox="1">
            <a:spLocks noGrp="1"/>
          </p:cNvSpPr>
          <p:nvPr>
            <p:ph type="body" idx="1"/>
          </p:nvPr>
        </p:nvSpPr>
        <p:spPr>
          <a:xfrm>
            <a:off x="190700" y="1814125"/>
            <a:ext cx="8464500" cy="465180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400"/>
              <a:buNone/>
            </a:pPr>
            <a:r>
              <a:rPr lang="en-US" b="1"/>
              <a:t>Law of Conservation of Momentum: </a:t>
            </a:r>
            <a:r>
              <a:rPr lang="en-US"/>
              <a:t>the total momentum of two colliding objects stays the same after their collision.</a:t>
            </a:r>
            <a:endParaRPr/>
          </a:p>
          <a:p>
            <a:pPr marL="349250" lvl="0" indent="-349250" algn="l" rtl="0">
              <a:spcBef>
                <a:spcPts val="0"/>
              </a:spcBef>
              <a:spcAft>
                <a:spcPts val="0"/>
              </a:spcAft>
              <a:buClr>
                <a:schemeClr val="lt1"/>
              </a:buClr>
              <a:buSzPts val="2400"/>
              <a:buNone/>
            </a:pPr>
            <a:endParaRPr/>
          </a:p>
          <a:p>
            <a:pPr marL="349250" lvl="0" indent="-349250" algn="l" rtl="0">
              <a:spcBef>
                <a:spcPts val="0"/>
              </a:spcBef>
              <a:spcAft>
                <a:spcPts val="0"/>
              </a:spcAft>
              <a:buClr>
                <a:schemeClr val="lt1"/>
              </a:buClr>
              <a:buSzPts val="2400"/>
              <a:buNone/>
            </a:pPr>
            <a:r>
              <a:rPr lang="en-US" b="1"/>
              <a:t>total momentum: </a:t>
            </a:r>
            <a:r>
              <a:rPr lang="en-US"/>
              <a:t>sum of momentum of colliding objects</a:t>
            </a:r>
            <a:endParaRPr/>
          </a:p>
          <a:p>
            <a:pPr marL="349250" lvl="0" indent="-349250" algn="l" rtl="0">
              <a:spcBef>
                <a:spcPts val="2000"/>
              </a:spcBef>
              <a:spcAft>
                <a:spcPts val="0"/>
              </a:spcAft>
              <a:buClr>
                <a:schemeClr val="lt1"/>
              </a:buClr>
              <a:buSzPts val="2400"/>
              <a:buNone/>
            </a:pPr>
            <a:r>
              <a:rPr lang="en-US"/>
              <a:t>	</a:t>
            </a:r>
            <a:endParaRPr/>
          </a:p>
          <a:p>
            <a:pPr marL="0" lvl="0" indent="0" algn="l" rtl="0">
              <a:spcBef>
                <a:spcPts val="2000"/>
              </a:spcBef>
              <a:spcAft>
                <a:spcPts val="0"/>
              </a:spcAft>
              <a:buClr>
                <a:schemeClr val="lt1"/>
              </a:buClr>
              <a:buSzPts val="2400"/>
              <a:buNone/>
            </a:pPr>
            <a:r>
              <a:rPr lang="en-US" sz="2000"/>
              <a:t>Note: It only stays the same if there is minimal friction between two surfaces</a:t>
            </a:r>
            <a:endParaRPr/>
          </a:p>
          <a:p>
            <a:pPr marL="349250" lvl="0" indent="-349250" algn="l" rtl="0">
              <a:spcBef>
                <a:spcPts val="2000"/>
              </a:spcBef>
              <a:spcAft>
                <a:spcPts val="0"/>
              </a:spcAft>
              <a:buClr>
                <a:schemeClr val="lt1"/>
              </a:buClr>
              <a:buSzPts val="2000"/>
              <a:buNone/>
            </a:pPr>
            <a:r>
              <a:rPr lang="en-US" sz="2000"/>
              <a:t>(like the tires and the road in icy conditions)</a:t>
            </a:r>
            <a:endParaRPr/>
          </a:p>
          <a:p>
            <a:pPr marL="349250" lvl="0" indent="-349250" algn="l" rtl="0">
              <a:spcBef>
                <a:spcPts val="2000"/>
              </a:spcBef>
              <a:spcAft>
                <a:spcPts val="0"/>
              </a:spcAft>
              <a:buClr>
                <a:schemeClr val="lt1"/>
              </a:buClr>
              <a:buSzPts val="24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9"/>
          <p:cNvPicPr preferRelativeResize="0"/>
          <p:nvPr/>
        </p:nvPicPr>
        <p:blipFill rotWithShape="1">
          <a:blip r:embed="rId3">
            <a:alphaModFix/>
          </a:blip>
          <a:srcRect/>
          <a:stretch/>
        </p:blipFill>
        <p:spPr>
          <a:xfrm>
            <a:off x="788050" y="100325"/>
            <a:ext cx="7329225" cy="665734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0"/>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400"/>
              <a:buFont typeface="Corbel"/>
              <a:buNone/>
            </a:pPr>
            <a:r>
              <a:rPr lang="en-US" sz="2400"/>
              <a:t>Explain, using diagrams, what would happen to the momentum of the vehicles during the following collisions:</a:t>
            </a:r>
            <a:endParaRPr sz="2400"/>
          </a:p>
        </p:txBody>
      </p:sp>
      <p:sp>
        <p:nvSpPr>
          <p:cNvPr id="526" name="Google Shape;526;p70"/>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lt1"/>
              </a:buClr>
              <a:buSzPts val="1800"/>
              <a:buAutoNum type="alphaUcPeriod"/>
            </a:pPr>
            <a:r>
              <a:rPr lang="en-US" sz="1800"/>
              <a:t>Car A and Car B hit head on and have the same momentum.</a:t>
            </a:r>
            <a:endParaRPr/>
          </a:p>
          <a:p>
            <a:pPr marL="0" lvl="0" indent="0" algn="l" rtl="0">
              <a:spcBef>
                <a:spcPts val="2000"/>
              </a:spcBef>
              <a:spcAft>
                <a:spcPts val="0"/>
              </a:spcAft>
              <a:buClr>
                <a:schemeClr val="accent3"/>
              </a:buClr>
              <a:buSzPts val="1600"/>
              <a:buNone/>
            </a:pPr>
            <a:r>
              <a:rPr lang="en-US" sz="1600">
                <a:solidFill>
                  <a:schemeClr val="accent3"/>
                </a:solidFill>
              </a:rPr>
              <a:t>	</a:t>
            </a:r>
            <a:endParaRPr sz="1600">
              <a:solidFill>
                <a:schemeClr val="accent3"/>
              </a:solidFill>
            </a:endParaRPr>
          </a:p>
          <a:p>
            <a:pPr marL="0" lvl="0" indent="0" algn="l" rtl="0">
              <a:spcBef>
                <a:spcPts val="2000"/>
              </a:spcBef>
              <a:spcAft>
                <a:spcPts val="0"/>
              </a:spcAft>
              <a:buClr>
                <a:schemeClr val="lt1"/>
              </a:buClr>
              <a:buSzPts val="1800"/>
              <a:buNone/>
            </a:pPr>
            <a:endParaRPr sz="1800"/>
          </a:p>
          <a:p>
            <a:pPr marL="457200" lvl="0" indent="-457200" algn="l" rtl="0">
              <a:spcBef>
                <a:spcPts val="2000"/>
              </a:spcBef>
              <a:spcAft>
                <a:spcPts val="0"/>
              </a:spcAft>
              <a:buClr>
                <a:schemeClr val="lt1"/>
              </a:buClr>
              <a:buSzPts val="1800"/>
              <a:buNone/>
            </a:pPr>
            <a:r>
              <a:rPr lang="en-US" sz="1800"/>
              <a:t>B. Car A has greater momentum than Car B and they hit head on.</a:t>
            </a:r>
            <a:endParaRPr/>
          </a:p>
          <a:p>
            <a:pPr marL="457200" lvl="0" indent="-457200" algn="l" rtl="0">
              <a:spcBef>
                <a:spcPts val="2000"/>
              </a:spcBef>
              <a:spcAft>
                <a:spcPts val="0"/>
              </a:spcAft>
              <a:buClr>
                <a:schemeClr val="accent3"/>
              </a:buClr>
              <a:buSzPts val="1600"/>
              <a:buNone/>
            </a:pPr>
            <a:r>
              <a:rPr lang="en-US" sz="1600">
                <a:solidFill>
                  <a:schemeClr val="accent3"/>
                </a:solidFill>
              </a:rPr>
              <a:t>		</a:t>
            </a:r>
            <a:endParaRPr sz="1600"/>
          </a:p>
          <a:p>
            <a:pPr marL="457200" lvl="0" indent="-457200" algn="l" rtl="0">
              <a:spcBef>
                <a:spcPts val="2000"/>
              </a:spcBef>
              <a:spcAft>
                <a:spcPts val="0"/>
              </a:spcAft>
              <a:buClr>
                <a:schemeClr val="lt1"/>
              </a:buClr>
              <a:buSzPts val="1800"/>
              <a:buNone/>
            </a:pPr>
            <a:endParaRPr sz="1800"/>
          </a:p>
          <a:p>
            <a:pPr marL="349250" lvl="0" indent="-349250" algn="l" rtl="0">
              <a:spcBef>
                <a:spcPts val="2000"/>
              </a:spcBef>
              <a:spcAft>
                <a:spcPts val="0"/>
              </a:spcAft>
              <a:buClr>
                <a:schemeClr val="lt1"/>
              </a:buClr>
              <a:buSzPts val="1800"/>
              <a:buNone/>
            </a:pPr>
            <a:r>
              <a:rPr lang="en-US" sz="1800"/>
              <a:t>C. Car A and Car B have the same velocity, but Car B has more mass.</a:t>
            </a:r>
            <a:endParaRPr/>
          </a:p>
          <a:p>
            <a:pPr marL="349250" lvl="0" indent="-349250" algn="l" rtl="0">
              <a:spcBef>
                <a:spcPts val="2000"/>
              </a:spcBef>
              <a:spcAft>
                <a:spcPts val="0"/>
              </a:spcAft>
              <a:buClr>
                <a:schemeClr val="accent3"/>
              </a:buClr>
              <a:buSzPts val="1800"/>
              <a:buNone/>
            </a:pPr>
            <a:r>
              <a:rPr lang="en-US" sz="1800">
                <a:solidFill>
                  <a:schemeClr val="accent3"/>
                </a:solidFill>
              </a:rPr>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3600"/>
              <a:buFont typeface="Corbel"/>
              <a:buNone/>
            </a:pPr>
            <a:r>
              <a:rPr lang="en-US" sz="3600"/>
              <a:t>Conservation of Momentum</a:t>
            </a:r>
            <a:endParaRPr sz="3600"/>
          </a:p>
        </p:txBody>
      </p:sp>
      <p:sp>
        <p:nvSpPr>
          <p:cNvPr id="532" name="Google Shape;532;p71"/>
          <p:cNvSpPr txBox="1">
            <a:spLocks noGrp="1"/>
          </p:cNvSpPr>
          <p:nvPr>
            <p:ph type="body" idx="1"/>
          </p:nvPr>
        </p:nvSpPr>
        <p:spPr>
          <a:xfrm>
            <a:off x="424926" y="1600200"/>
            <a:ext cx="8278009" cy="46392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220"/>
              <a:buNone/>
            </a:pPr>
            <a:r>
              <a:rPr lang="en-US" sz="2220"/>
              <a:t>The Law of Conservation of Momentum states that the total momentum of two colliding objects stays the same after the collision.</a:t>
            </a:r>
            <a:endParaRPr/>
          </a:p>
          <a:p>
            <a:pPr marL="0" lvl="0" indent="0" algn="l" rtl="0">
              <a:spcBef>
                <a:spcPts val="2000"/>
              </a:spcBef>
              <a:spcAft>
                <a:spcPts val="0"/>
              </a:spcAft>
              <a:buClr>
                <a:schemeClr val="lt1"/>
              </a:buClr>
              <a:buSzPts val="2220"/>
              <a:buNone/>
            </a:pPr>
            <a:r>
              <a:rPr lang="en-US" sz="2220"/>
              <a:t>Therefore:    </a:t>
            </a:r>
            <a:endParaRPr/>
          </a:p>
          <a:p>
            <a:pPr marL="0" lvl="0" indent="0" algn="l" rtl="0">
              <a:spcBef>
                <a:spcPts val="2000"/>
              </a:spcBef>
              <a:spcAft>
                <a:spcPts val="0"/>
              </a:spcAft>
              <a:buClr>
                <a:schemeClr val="lt1"/>
              </a:buClr>
              <a:buSzPts val="2220"/>
              <a:buNone/>
            </a:pPr>
            <a:r>
              <a:rPr lang="en-US" sz="2220" b="1"/>
              <a:t>	</a:t>
            </a:r>
            <a:r>
              <a:rPr lang="en-US" sz="2220" b="1">
                <a:solidFill>
                  <a:schemeClr val="accent2"/>
                </a:solidFill>
              </a:rPr>
              <a:t>Total Momentum = </a:t>
            </a:r>
            <a:r>
              <a:rPr lang="en-US" sz="2220">
                <a:solidFill>
                  <a:schemeClr val="accent2"/>
                </a:solidFill>
              </a:rPr>
              <a:t>Momentum A + Momentum B</a:t>
            </a:r>
            <a:endParaRPr/>
          </a:p>
          <a:p>
            <a:pPr marL="0" lvl="0" indent="0" algn="l" rtl="0">
              <a:spcBef>
                <a:spcPts val="2000"/>
              </a:spcBef>
              <a:spcAft>
                <a:spcPts val="0"/>
              </a:spcAft>
              <a:buClr>
                <a:schemeClr val="lt1"/>
              </a:buClr>
              <a:buSzPts val="1850"/>
              <a:buNone/>
            </a:pPr>
            <a:r>
              <a:rPr lang="en-US" sz="1850"/>
              <a:t>	It is important to note that in a head on collision the object moving 	to the </a:t>
            </a:r>
            <a:r>
              <a:rPr lang="en-US" sz="1850">
                <a:solidFill>
                  <a:schemeClr val="accent2"/>
                </a:solidFill>
              </a:rPr>
              <a:t>right</a:t>
            </a:r>
            <a:r>
              <a:rPr lang="en-US" sz="1850"/>
              <a:t> has a </a:t>
            </a:r>
            <a:r>
              <a:rPr lang="en-US" sz="1850" u="sng"/>
              <a:t>positive</a:t>
            </a:r>
            <a:r>
              <a:rPr lang="en-US" sz="1850"/>
              <a:t> momentum and the object moving to the 	</a:t>
            </a:r>
            <a:r>
              <a:rPr lang="en-US" sz="1850">
                <a:solidFill>
                  <a:schemeClr val="accent2"/>
                </a:solidFill>
              </a:rPr>
              <a:t>left</a:t>
            </a:r>
            <a:r>
              <a:rPr lang="en-US" sz="1850"/>
              <a:t> has a </a:t>
            </a:r>
            <a:r>
              <a:rPr lang="en-US" sz="1850" u="sng"/>
              <a:t>negative</a:t>
            </a:r>
            <a:r>
              <a:rPr lang="en-US" sz="1850"/>
              <a:t> momentum</a:t>
            </a:r>
            <a:endParaRPr sz="1850"/>
          </a:p>
          <a:p>
            <a:pPr marL="0" lvl="0" indent="0" algn="l" rtl="0">
              <a:spcBef>
                <a:spcPts val="2000"/>
              </a:spcBef>
              <a:spcAft>
                <a:spcPts val="0"/>
              </a:spcAft>
              <a:buClr>
                <a:schemeClr val="lt1"/>
              </a:buClr>
              <a:buSzPts val="2220"/>
              <a:buNone/>
            </a:pPr>
            <a:r>
              <a:rPr lang="en-US" sz="2220"/>
              <a:t> 			A -------🡪     🡨------- B</a:t>
            </a:r>
            <a:endParaRPr/>
          </a:p>
          <a:p>
            <a:pPr marL="0" lvl="0" indent="0" algn="l" rtl="0">
              <a:spcBef>
                <a:spcPts val="2000"/>
              </a:spcBef>
              <a:spcAft>
                <a:spcPts val="0"/>
              </a:spcAft>
              <a:buClr>
                <a:schemeClr val="lt1"/>
              </a:buClr>
              <a:buSzPts val="2220"/>
              <a:buNone/>
            </a:pPr>
            <a:r>
              <a:rPr lang="en-US" sz="2220"/>
              <a:t>			      +		    -</a:t>
            </a:r>
            <a:br>
              <a:rPr lang="en-US" sz="2220"/>
            </a:br>
            <a:r>
              <a:rPr lang="en-US" sz="2220"/>
              <a:t>		                  </a:t>
            </a:r>
            <a:r>
              <a:rPr lang="en-US" sz="1202"/>
              <a:t>moving East                           moving West</a:t>
            </a:r>
            <a:endParaRPr sz="1202"/>
          </a:p>
        </p:txBody>
      </p:sp>
      <p:pic>
        <p:nvPicPr>
          <p:cNvPr id="533" name="Google Shape;533;p71"/>
          <p:cNvPicPr preferRelativeResize="0"/>
          <p:nvPr/>
        </p:nvPicPr>
        <p:blipFill rotWithShape="1">
          <a:blip r:embed="rId3">
            <a:alphaModFix/>
          </a:blip>
          <a:srcRect/>
          <a:stretch/>
        </p:blipFill>
        <p:spPr>
          <a:xfrm>
            <a:off x="7035316" y="4896092"/>
            <a:ext cx="1462572" cy="14567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2"/>
          <p:cNvSpPr txBox="1"/>
          <p:nvPr/>
        </p:nvSpPr>
        <p:spPr>
          <a:xfrm>
            <a:off x="590550" y="666749"/>
            <a:ext cx="76962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solidFill>
                  <a:schemeClr val="lt1"/>
                </a:solidFill>
                <a:latin typeface="Corbel"/>
                <a:ea typeface="Corbel"/>
                <a:cs typeface="Corbel"/>
                <a:sym typeface="Corbel"/>
              </a:rPr>
              <a:t>16.1  Focus Question</a:t>
            </a:r>
            <a:endParaRPr sz="3600">
              <a:solidFill>
                <a:schemeClr val="lt1"/>
              </a:solidFill>
              <a:latin typeface="Corbel"/>
              <a:ea typeface="Corbel"/>
              <a:cs typeface="Corbel"/>
              <a:sym typeface="Corbel"/>
            </a:endParaRPr>
          </a:p>
        </p:txBody>
      </p:sp>
      <p:pic>
        <p:nvPicPr>
          <p:cNvPr id="539" name="Google Shape;539;p72"/>
          <p:cNvPicPr preferRelativeResize="0"/>
          <p:nvPr/>
        </p:nvPicPr>
        <p:blipFill rotWithShape="1">
          <a:blip r:embed="rId3">
            <a:alphaModFix/>
          </a:blip>
          <a:srcRect/>
          <a:stretch/>
        </p:blipFill>
        <p:spPr>
          <a:xfrm>
            <a:off x="6752751" y="1890704"/>
            <a:ext cx="2309812" cy="3471029"/>
          </a:xfrm>
          <a:prstGeom prst="rect">
            <a:avLst/>
          </a:prstGeom>
          <a:noFill/>
          <a:ln>
            <a:noFill/>
          </a:ln>
        </p:spPr>
      </p:pic>
      <p:pic>
        <p:nvPicPr>
          <p:cNvPr id="540" name="Google Shape;540;p72"/>
          <p:cNvPicPr preferRelativeResize="0"/>
          <p:nvPr/>
        </p:nvPicPr>
        <p:blipFill rotWithShape="1">
          <a:blip r:embed="rId4">
            <a:alphaModFix/>
          </a:blip>
          <a:srcRect/>
          <a:stretch/>
        </p:blipFill>
        <p:spPr>
          <a:xfrm>
            <a:off x="104437" y="4174744"/>
            <a:ext cx="3200401" cy="2129721"/>
          </a:xfrm>
          <a:prstGeom prst="rect">
            <a:avLst/>
          </a:prstGeom>
          <a:noFill/>
          <a:ln>
            <a:noFill/>
          </a:ln>
        </p:spPr>
      </p:pic>
      <p:pic>
        <p:nvPicPr>
          <p:cNvPr id="541" name="Google Shape;541;p72"/>
          <p:cNvPicPr preferRelativeResize="0"/>
          <p:nvPr/>
        </p:nvPicPr>
        <p:blipFill rotWithShape="1">
          <a:blip r:embed="rId5">
            <a:alphaModFix/>
          </a:blip>
          <a:srcRect/>
          <a:stretch/>
        </p:blipFill>
        <p:spPr>
          <a:xfrm>
            <a:off x="394950" y="2330787"/>
            <a:ext cx="2619375" cy="1743075"/>
          </a:xfrm>
          <a:prstGeom prst="rect">
            <a:avLst/>
          </a:prstGeom>
          <a:noFill/>
          <a:ln>
            <a:noFill/>
          </a:ln>
        </p:spPr>
      </p:pic>
      <p:pic>
        <p:nvPicPr>
          <p:cNvPr id="542" name="Google Shape;542;p72"/>
          <p:cNvPicPr preferRelativeResize="0"/>
          <p:nvPr/>
        </p:nvPicPr>
        <p:blipFill rotWithShape="1">
          <a:blip r:embed="rId6">
            <a:alphaModFix/>
          </a:blip>
          <a:srcRect/>
          <a:stretch/>
        </p:blipFill>
        <p:spPr>
          <a:xfrm>
            <a:off x="3719112" y="4073862"/>
            <a:ext cx="2619375" cy="2071688"/>
          </a:xfrm>
          <a:prstGeom prst="rect">
            <a:avLst/>
          </a:prstGeom>
          <a:noFill/>
          <a:ln>
            <a:noFill/>
          </a:ln>
        </p:spPr>
      </p:pic>
      <p:sp>
        <p:nvSpPr>
          <p:cNvPr id="543" name="Google Shape;543;p72"/>
          <p:cNvSpPr txBox="1"/>
          <p:nvPr/>
        </p:nvSpPr>
        <p:spPr>
          <a:xfrm>
            <a:off x="3215200" y="1920050"/>
            <a:ext cx="3367500" cy="17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rgbClr val="FFFFFF"/>
                </a:solidFill>
                <a:latin typeface="Corbel"/>
                <a:ea typeface="Corbel"/>
                <a:cs typeface="Corbel"/>
                <a:sym typeface="Corbel"/>
              </a:rPr>
              <a:t>How does safety equipment work to make collisions safer?</a:t>
            </a:r>
            <a:endParaRPr sz="2700">
              <a:solidFill>
                <a:srgbClr val="FFFFFF"/>
              </a:solidFill>
              <a:latin typeface="Corbel"/>
              <a:ea typeface="Corbel"/>
              <a:cs typeface="Corbel"/>
              <a:sym typeface="Corbe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3"/>
          <p:cNvSpPr txBox="1">
            <a:spLocks noGrp="1"/>
          </p:cNvSpPr>
          <p:nvPr>
            <p:ph type="title"/>
          </p:nvPr>
        </p:nvSpPr>
        <p:spPr>
          <a:xfrm>
            <a:off x="278100" y="523200"/>
            <a:ext cx="7856400" cy="981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Vocabulary</a:t>
            </a:r>
            <a:endParaRPr/>
          </a:p>
        </p:txBody>
      </p:sp>
      <p:sp>
        <p:nvSpPr>
          <p:cNvPr id="550" name="Google Shape;550;p73"/>
          <p:cNvSpPr txBox="1">
            <a:spLocks noGrp="1"/>
          </p:cNvSpPr>
          <p:nvPr>
            <p:ph type="body" idx="1"/>
          </p:nvPr>
        </p:nvSpPr>
        <p:spPr>
          <a:xfrm>
            <a:off x="108450" y="1455600"/>
            <a:ext cx="8927100" cy="4804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sz="2200" b="1"/>
              <a:t>crash test dummies: </a:t>
            </a:r>
            <a:r>
              <a:rPr lang="en-US" sz="2200"/>
              <a:t>mannequins designed to behave like the human body during a collision; fitted with sensors to record data.</a:t>
            </a:r>
            <a:endParaRPr sz="2200"/>
          </a:p>
          <a:p>
            <a:pPr marL="0" lvl="0" indent="0" algn="l" rtl="0">
              <a:spcBef>
                <a:spcPts val="2000"/>
              </a:spcBef>
              <a:spcAft>
                <a:spcPts val="0"/>
              </a:spcAft>
              <a:buNone/>
            </a:pPr>
            <a:r>
              <a:rPr lang="en-US" sz="2200" b="1"/>
              <a:t>crumple zone: </a:t>
            </a:r>
            <a:r>
              <a:rPr lang="en-US" sz="2200"/>
              <a:t>parts of a vehicle designed to crush when hit, absorbing much of the energy in a collision; hood, trunk, and fenders</a:t>
            </a:r>
            <a:endParaRPr sz="2200"/>
          </a:p>
          <a:p>
            <a:pPr marL="0" lvl="0" indent="0" algn="l" rtl="0">
              <a:spcBef>
                <a:spcPts val="2000"/>
              </a:spcBef>
              <a:spcAft>
                <a:spcPts val="0"/>
              </a:spcAft>
              <a:buNone/>
            </a:pPr>
            <a:r>
              <a:rPr lang="en-US" sz="2200" b="1"/>
              <a:t>restraining features: </a:t>
            </a:r>
            <a:r>
              <a:rPr lang="en-US" sz="2200"/>
              <a:t>hold occupant in place; prevent occupant from hitting the dashboard, windshield, sides, or roof of the car or from being thrown out of the vehicle during a collision; include air bags, seat belts, headrests and child seats. </a:t>
            </a:r>
            <a:endParaRPr sz="2200"/>
          </a:p>
          <a:p>
            <a:pPr marL="0" lvl="0" indent="0" algn="l" rtl="0">
              <a:spcBef>
                <a:spcPts val="2000"/>
              </a:spcBef>
              <a:spcAft>
                <a:spcPts val="0"/>
              </a:spcAft>
              <a:buNone/>
            </a:pPr>
            <a:r>
              <a:rPr lang="en-US" sz="2200" b="1"/>
              <a:t>operational features: </a:t>
            </a:r>
            <a:r>
              <a:rPr lang="en-US" sz="2200"/>
              <a:t>parts of a vehicle that operate all the time to keep occupants safe; include headlights, rear-view and side-view mirrors, tail and signal lights, brakes etc. </a:t>
            </a:r>
            <a:endParaRPr sz="2200"/>
          </a:p>
          <a:p>
            <a:pPr marL="0" lvl="0" indent="0" algn="l" rtl="0">
              <a:spcBef>
                <a:spcPts val="2000"/>
              </a:spcBef>
              <a:spcAft>
                <a:spcPts val="0"/>
              </a:spcAft>
              <a:buNone/>
            </a:pPr>
            <a:endParaRPr sz="2200" b="1"/>
          </a:p>
          <a:p>
            <a:pPr marL="0" lvl="0" indent="0" algn="l" rtl="0">
              <a:spcBef>
                <a:spcPts val="2000"/>
              </a:spcBef>
              <a:spcAft>
                <a:spcPts val="0"/>
              </a:spcAft>
              <a:buNone/>
            </a:pPr>
            <a:endParaRPr sz="2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4"/>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Vocabulary Continued</a:t>
            </a:r>
            <a:endParaRPr/>
          </a:p>
        </p:txBody>
      </p:sp>
      <p:sp>
        <p:nvSpPr>
          <p:cNvPr id="557" name="Google Shape;557;p74"/>
          <p:cNvSpPr txBox="1">
            <a:spLocks noGrp="1"/>
          </p:cNvSpPr>
          <p:nvPr>
            <p:ph type="body" idx="1"/>
          </p:nvPr>
        </p:nvSpPr>
        <p:spPr>
          <a:xfrm>
            <a:off x="630090" y="1319025"/>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sz="2200" b="1"/>
              <a:t>structural features: </a:t>
            </a:r>
            <a:r>
              <a:rPr lang="en-US" sz="2200"/>
              <a:t>parts of a vehicle that protect the people inside; include crumple zones and rigid features such as heavy frame, roll cage, and side-impact beams that will not crumple or break under extreme pressure. </a:t>
            </a:r>
            <a:endParaRPr sz="2200"/>
          </a:p>
          <a:p>
            <a:pPr marL="0" lvl="0" indent="0" algn="l" rtl="0">
              <a:spcBef>
                <a:spcPts val="2000"/>
              </a:spcBef>
              <a:spcAft>
                <a:spcPts val="0"/>
              </a:spcAft>
              <a:buClr>
                <a:schemeClr val="dk1"/>
              </a:buClr>
              <a:buSzPts val="1100"/>
              <a:buFont typeface="Arial"/>
              <a:buNone/>
            </a:pPr>
            <a:r>
              <a:rPr lang="en-US" sz="2200" b="1"/>
              <a:t>road safety features: </a:t>
            </a:r>
            <a:r>
              <a:rPr lang="en-US" sz="2200"/>
              <a:t>traits of a road that are designed to decrease the force of a collision by slowing the impulse; includes crash cushion and guardrails</a:t>
            </a:r>
            <a:endParaRPr sz="2200"/>
          </a:p>
          <a:p>
            <a:pPr marL="0" lvl="0" indent="0" algn="l" rtl="0">
              <a:spcBef>
                <a:spcPts val="2000"/>
              </a:spcBef>
              <a:spcAft>
                <a:spcPts val="0"/>
              </a:spcAft>
              <a:buClr>
                <a:schemeClr val="dk1"/>
              </a:buClr>
              <a:buSzPts val="1100"/>
              <a:buFont typeface="Arial"/>
              <a:buNone/>
            </a:pPr>
            <a:r>
              <a:rPr lang="en-US" sz="2200" b="1"/>
              <a:t>crash cushion: </a:t>
            </a:r>
            <a:r>
              <a:rPr lang="en-US" sz="2200"/>
              <a:t>road feature designed to decrease the force of a collision by slowing the impulse; barrels of water or sand</a:t>
            </a:r>
            <a:endParaRPr sz="2200"/>
          </a:p>
          <a:p>
            <a:pPr marL="0" lvl="0" indent="0" algn="l" rtl="0">
              <a:spcBef>
                <a:spcPts val="2000"/>
              </a:spcBef>
              <a:spcAft>
                <a:spcPts val="0"/>
              </a:spcAft>
              <a:buClr>
                <a:schemeClr val="dk1"/>
              </a:buClr>
              <a:buSzPts val="1100"/>
              <a:buFont typeface="Arial"/>
              <a:buNone/>
            </a:pPr>
            <a:r>
              <a:rPr lang="en-US" sz="2200" b="1"/>
              <a:t>guardrails: </a:t>
            </a:r>
            <a:r>
              <a:rPr lang="en-US" sz="2200"/>
              <a:t>road feature designed to keep vehicles on the road and to decrease the force of a collision by slowing the impulse by absorbing the force</a:t>
            </a:r>
            <a:endParaRPr sz="2200"/>
          </a:p>
          <a:p>
            <a:pPr marL="0" lvl="0" indent="0" algn="l" rtl="0">
              <a:spcBef>
                <a:spcPts val="200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5"/>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Types of Safety Features</a:t>
            </a:r>
            <a:endParaRPr/>
          </a:p>
        </p:txBody>
      </p:sp>
      <p:sp>
        <p:nvSpPr>
          <p:cNvPr id="564" name="Google Shape;564;p75"/>
          <p:cNvSpPr txBox="1">
            <a:spLocks noGrp="1"/>
          </p:cNvSpPr>
          <p:nvPr>
            <p:ph type="body" idx="1"/>
          </p:nvPr>
        </p:nvSpPr>
        <p:spPr>
          <a:xfrm>
            <a:off x="5195600" y="1600200"/>
            <a:ext cx="36918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Safety features on a vehicle work to reduce the force of a crash by slowing down the collision resulting in the occupants of the car experiencing less force resulting in fewer injuries. </a:t>
            </a:r>
            <a:endParaRPr/>
          </a:p>
        </p:txBody>
      </p:sp>
      <p:pic>
        <p:nvPicPr>
          <p:cNvPr id="565" name="Google Shape;565;p75"/>
          <p:cNvPicPr preferRelativeResize="0"/>
          <p:nvPr/>
        </p:nvPicPr>
        <p:blipFill>
          <a:blip r:embed="rId3">
            <a:alphaModFix/>
          </a:blip>
          <a:stretch>
            <a:fillRect/>
          </a:stretch>
        </p:blipFill>
        <p:spPr>
          <a:xfrm>
            <a:off x="54575" y="2104050"/>
            <a:ext cx="5052000" cy="378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Reaction Time</a:t>
            </a:r>
            <a:endParaRPr/>
          </a:p>
        </p:txBody>
      </p:sp>
      <p:sp>
        <p:nvSpPr>
          <p:cNvPr id="180" name="Google Shape;180;p22"/>
          <p:cNvSpPr txBox="1">
            <a:spLocks noGrp="1"/>
          </p:cNvSpPr>
          <p:nvPr>
            <p:ph type="body" idx="1"/>
          </p:nvPr>
        </p:nvSpPr>
        <p:spPr>
          <a:xfrm>
            <a:off x="618565" y="1600201"/>
            <a:ext cx="7878788" cy="185698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What is it?</a:t>
            </a:r>
            <a:endParaRPr/>
          </a:p>
          <a:p>
            <a:pPr marL="0" lvl="0" indent="0" algn="l" rtl="0">
              <a:spcBef>
                <a:spcPts val="2000"/>
              </a:spcBef>
              <a:spcAft>
                <a:spcPts val="0"/>
              </a:spcAft>
              <a:buClr>
                <a:schemeClr val="lt1"/>
              </a:buClr>
              <a:buSzPts val="2400"/>
              <a:buNone/>
            </a:pPr>
            <a:r>
              <a:rPr lang="en-US"/>
              <a:t>It is the time it takes you to react to a situation.</a:t>
            </a:r>
            <a:endParaRPr/>
          </a:p>
          <a:p>
            <a:pPr marL="0" lvl="0" indent="0" algn="l" rtl="0">
              <a:spcBef>
                <a:spcPts val="2000"/>
              </a:spcBef>
              <a:spcAft>
                <a:spcPts val="0"/>
              </a:spcAft>
              <a:buClr>
                <a:schemeClr val="lt1"/>
              </a:buClr>
              <a:buSzPts val="2400"/>
              <a:buNone/>
            </a:pPr>
            <a:r>
              <a:rPr lang="en-US"/>
              <a:t>Examples:</a:t>
            </a:r>
            <a:endParaRPr/>
          </a:p>
        </p:txBody>
      </p:sp>
      <p:pic>
        <p:nvPicPr>
          <p:cNvPr id="181" name="Google Shape;181;p22" descr="http://www.newhavenscience.org/NewCTStateScience/cmtgr5taskstudent_files/image002.jpg"/>
          <p:cNvPicPr preferRelativeResize="0"/>
          <p:nvPr/>
        </p:nvPicPr>
        <p:blipFill rotWithShape="1">
          <a:blip r:embed="rId3">
            <a:alphaModFix/>
          </a:blip>
          <a:srcRect/>
          <a:stretch/>
        </p:blipFill>
        <p:spPr>
          <a:xfrm>
            <a:off x="882084" y="3594971"/>
            <a:ext cx="3235337" cy="2162153"/>
          </a:xfrm>
          <a:prstGeom prst="rect">
            <a:avLst/>
          </a:prstGeom>
          <a:noFill/>
          <a:ln>
            <a:noFill/>
          </a:ln>
        </p:spPr>
      </p:pic>
      <p:pic>
        <p:nvPicPr>
          <p:cNvPr id="182" name="Google Shape;182;p22" descr="http://scienceinseconds.com/cmsFiles/pageImages/Usain-Bolt-FalseStart-110828R640.jpg"/>
          <p:cNvPicPr preferRelativeResize="0"/>
          <p:nvPr/>
        </p:nvPicPr>
        <p:blipFill rotWithShape="1">
          <a:blip r:embed="rId4">
            <a:alphaModFix/>
          </a:blip>
          <a:srcRect/>
          <a:stretch/>
        </p:blipFill>
        <p:spPr>
          <a:xfrm>
            <a:off x="4589788" y="3594971"/>
            <a:ext cx="3614760" cy="20333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6"/>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Crash Test Dummies</a:t>
            </a:r>
            <a:endParaRPr/>
          </a:p>
        </p:txBody>
      </p:sp>
      <p:sp>
        <p:nvSpPr>
          <p:cNvPr id="572" name="Google Shape;572;p76"/>
          <p:cNvSpPr txBox="1">
            <a:spLocks noGrp="1"/>
          </p:cNvSpPr>
          <p:nvPr>
            <p:ph type="body" idx="1"/>
          </p:nvPr>
        </p:nvSpPr>
        <p:spPr>
          <a:xfrm>
            <a:off x="288525" y="1636875"/>
            <a:ext cx="47604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Engineers use crash test dummies to determine what will happen to people during a collision.</a:t>
            </a:r>
            <a:endParaRPr/>
          </a:p>
          <a:p>
            <a:pPr marL="0" lvl="0" indent="0" algn="l" rtl="0">
              <a:spcBef>
                <a:spcPts val="2000"/>
              </a:spcBef>
              <a:spcAft>
                <a:spcPts val="0"/>
              </a:spcAft>
              <a:buNone/>
            </a:pPr>
            <a:r>
              <a:rPr lang="en-US"/>
              <a:t>Engineers use these dummies to test how well the crumple zones in cars work. </a:t>
            </a:r>
            <a:endParaRPr/>
          </a:p>
        </p:txBody>
      </p:sp>
      <p:pic>
        <p:nvPicPr>
          <p:cNvPr id="573" name="Google Shape;573;p76"/>
          <p:cNvPicPr preferRelativeResize="0"/>
          <p:nvPr/>
        </p:nvPicPr>
        <p:blipFill>
          <a:blip r:embed="rId3">
            <a:alphaModFix/>
          </a:blip>
          <a:stretch>
            <a:fillRect/>
          </a:stretch>
        </p:blipFill>
        <p:spPr>
          <a:xfrm>
            <a:off x="5396900" y="1388714"/>
            <a:ext cx="3307407" cy="5135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77"/>
          <p:cNvSpPr txBox="1">
            <a:spLocks noGrp="1"/>
          </p:cNvSpPr>
          <p:nvPr>
            <p:ph type="title"/>
          </p:nvPr>
        </p:nvSpPr>
        <p:spPr>
          <a:xfrm>
            <a:off x="110150" y="75000"/>
            <a:ext cx="7856400" cy="8283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Safety Features in Vehicles</a:t>
            </a:r>
            <a:endParaRPr/>
          </a:p>
        </p:txBody>
      </p:sp>
      <p:sp>
        <p:nvSpPr>
          <p:cNvPr id="580" name="Google Shape;580;p77"/>
          <p:cNvSpPr txBox="1">
            <a:spLocks noGrp="1"/>
          </p:cNvSpPr>
          <p:nvPr>
            <p:ph type="body" idx="1"/>
          </p:nvPr>
        </p:nvSpPr>
        <p:spPr>
          <a:xfrm>
            <a:off x="110150" y="821425"/>
            <a:ext cx="90951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Restraining:</a:t>
            </a:r>
            <a:r>
              <a:rPr lang="en-US"/>
              <a:t> </a:t>
            </a:r>
            <a:endParaRPr/>
          </a:p>
          <a:p>
            <a:pPr marL="0" lvl="0" indent="0" algn="l" rtl="0">
              <a:spcBef>
                <a:spcPts val="2000"/>
              </a:spcBef>
              <a:spcAft>
                <a:spcPts val="0"/>
              </a:spcAft>
              <a:buNone/>
            </a:pPr>
            <a:r>
              <a:rPr lang="en-US" sz="2200"/>
              <a:t>-seat belts, air bags, headrests, child seats</a:t>
            </a:r>
            <a:endParaRPr sz="2200"/>
          </a:p>
          <a:p>
            <a:pPr marL="0" lvl="0" indent="0" algn="l" rtl="0">
              <a:spcBef>
                <a:spcPts val="2000"/>
              </a:spcBef>
              <a:spcAft>
                <a:spcPts val="0"/>
              </a:spcAft>
              <a:buNone/>
            </a:pPr>
            <a:r>
              <a:rPr lang="en-US" b="1"/>
              <a:t>Operational: </a:t>
            </a:r>
            <a:endParaRPr b="1"/>
          </a:p>
          <a:p>
            <a:pPr marL="0" lvl="0" indent="0" algn="l" rtl="0">
              <a:spcBef>
                <a:spcPts val="2000"/>
              </a:spcBef>
              <a:spcAft>
                <a:spcPts val="0"/>
              </a:spcAft>
              <a:buNone/>
            </a:pPr>
            <a:r>
              <a:rPr lang="en-US" sz="2200"/>
              <a:t>-Rear-view and side-view mirrors assist the driver in seeing all parts of the road</a:t>
            </a:r>
            <a:endParaRPr sz="2200"/>
          </a:p>
          <a:p>
            <a:pPr marL="0" lvl="0" indent="0" algn="l" rtl="0">
              <a:spcBef>
                <a:spcPts val="2000"/>
              </a:spcBef>
              <a:spcAft>
                <a:spcPts val="0"/>
              </a:spcAft>
              <a:buNone/>
            </a:pPr>
            <a:r>
              <a:rPr lang="en-US" sz="2200"/>
              <a:t>-Tail and signal lights warn other drivers of changes in speed or direction</a:t>
            </a:r>
            <a:endParaRPr sz="2200"/>
          </a:p>
          <a:p>
            <a:pPr marL="0" lvl="0" indent="0" algn="l" rtl="0">
              <a:spcBef>
                <a:spcPts val="2000"/>
              </a:spcBef>
              <a:spcAft>
                <a:spcPts val="0"/>
              </a:spcAft>
              <a:buNone/>
            </a:pPr>
            <a:r>
              <a:rPr lang="en-US" sz="2200"/>
              <a:t>-Brakes allow the vehicle to slow safely</a:t>
            </a:r>
            <a:endParaRPr sz="2200"/>
          </a:p>
        </p:txBody>
      </p:sp>
      <p:pic>
        <p:nvPicPr>
          <p:cNvPr id="581" name="Google Shape;581;p77"/>
          <p:cNvPicPr preferRelativeResize="0"/>
          <p:nvPr/>
        </p:nvPicPr>
        <p:blipFill>
          <a:blip r:embed="rId3">
            <a:alphaModFix/>
          </a:blip>
          <a:stretch>
            <a:fillRect/>
          </a:stretch>
        </p:blipFill>
        <p:spPr>
          <a:xfrm>
            <a:off x="305200" y="4980520"/>
            <a:ext cx="2131550" cy="1419000"/>
          </a:xfrm>
          <a:prstGeom prst="rect">
            <a:avLst/>
          </a:prstGeom>
          <a:noFill/>
          <a:ln>
            <a:noFill/>
          </a:ln>
        </p:spPr>
      </p:pic>
      <p:pic>
        <p:nvPicPr>
          <p:cNvPr id="582" name="Google Shape;582;p77"/>
          <p:cNvPicPr preferRelativeResize="0"/>
          <p:nvPr/>
        </p:nvPicPr>
        <p:blipFill>
          <a:blip r:embed="rId4">
            <a:alphaModFix/>
          </a:blip>
          <a:stretch>
            <a:fillRect/>
          </a:stretch>
        </p:blipFill>
        <p:spPr>
          <a:xfrm>
            <a:off x="7437750" y="821425"/>
            <a:ext cx="1349425" cy="1799224"/>
          </a:xfrm>
          <a:prstGeom prst="rect">
            <a:avLst/>
          </a:prstGeom>
          <a:noFill/>
          <a:ln>
            <a:noFill/>
          </a:ln>
        </p:spPr>
      </p:pic>
      <p:pic>
        <p:nvPicPr>
          <p:cNvPr id="583" name="Google Shape;583;p77"/>
          <p:cNvPicPr preferRelativeResize="0"/>
          <p:nvPr/>
        </p:nvPicPr>
        <p:blipFill>
          <a:blip r:embed="rId5">
            <a:alphaModFix/>
          </a:blip>
          <a:stretch>
            <a:fillRect/>
          </a:stretch>
        </p:blipFill>
        <p:spPr>
          <a:xfrm>
            <a:off x="6300736" y="4446250"/>
            <a:ext cx="2322524" cy="1741899"/>
          </a:xfrm>
          <a:prstGeom prst="rect">
            <a:avLst/>
          </a:prstGeom>
          <a:noFill/>
          <a:ln>
            <a:noFill/>
          </a:ln>
        </p:spPr>
      </p:pic>
      <p:pic>
        <p:nvPicPr>
          <p:cNvPr id="584" name="Google Shape;584;p77"/>
          <p:cNvPicPr preferRelativeResize="0"/>
          <p:nvPr/>
        </p:nvPicPr>
        <p:blipFill>
          <a:blip r:embed="rId6">
            <a:alphaModFix/>
          </a:blip>
          <a:stretch>
            <a:fillRect/>
          </a:stretch>
        </p:blipFill>
        <p:spPr>
          <a:xfrm>
            <a:off x="3340900" y="5157853"/>
            <a:ext cx="2259796" cy="1507349"/>
          </a:xfrm>
          <a:prstGeom prst="rect">
            <a:avLst/>
          </a:prstGeom>
          <a:noFill/>
          <a:ln>
            <a:noFill/>
          </a:ln>
        </p:spPr>
      </p:pic>
      <p:pic>
        <p:nvPicPr>
          <p:cNvPr id="585" name="Google Shape;585;p77"/>
          <p:cNvPicPr preferRelativeResize="0"/>
          <p:nvPr/>
        </p:nvPicPr>
        <p:blipFill>
          <a:blip r:embed="rId7">
            <a:alphaModFix/>
          </a:blip>
          <a:stretch>
            <a:fillRect/>
          </a:stretch>
        </p:blipFill>
        <p:spPr>
          <a:xfrm>
            <a:off x="5370150" y="1533188"/>
            <a:ext cx="1746801" cy="1310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8"/>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Safety Features on the Road</a:t>
            </a:r>
            <a:endParaRPr/>
          </a:p>
        </p:txBody>
      </p:sp>
      <p:sp>
        <p:nvSpPr>
          <p:cNvPr id="592" name="Google Shape;592;p78"/>
          <p:cNvSpPr txBox="1">
            <a:spLocks noGrp="1"/>
          </p:cNvSpPr>
          <p:nvPr>
            <p:ph type="body" idx="1"/>
          </p:nvPr>
        </p:nvSpPr>
        <p:spPr>
          <a:xfrm>
            <a:off x="618570" y="1600200"/>
            <a:ext cx="40026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crash cushion: </a:t>
            </a:r>
            <a:r>
              <a:rPr lang="en-US"/>
              <a:t>- barrels filled with water</a:t>
            </a:r>
            <a:endParaRPr/>
          </a:p>
          <a:p>
            <a:pPr marL="0" lvl="0" indent="0" algn="l" rtl="0">
              <a:spcBef>
                <a:spcPts val="2000"/>
              </a:spcBef>
              <a:spcAft>
                <a:spcPts val="0"/>
              </a:spcAft>
              <a:buNone/>
            </a:pPr>
            <a:r>
              <a:rPr lang="en-US" b="1"/>
              <a:t>guardrails:  </a:t>
            </a:r>
            <a:r>
              <a:rPr lang="en-US"/>
              <a:t>the metal will bend but not break. In this way guardrails prevent the vehicle from rolling over or rebounding into traffic. </a:t>
            </a:r>
            <a:endParaRPr/>
          </a:p>
          <a:p>
            <a:pPr marL="0" lvl="0" indent="0" algn="l" rtl="0">
              <a:spcBef>
                <a:spcPts val="2000"/>
              </a:spcBef>
              <a:spcAft>
                <a:spcPts val="0"/>
              </a:spcAft>
              <a:buNone/>
            </a:pPr>
            <a:r>
              <a:rPr lang="en-US" b="1"/>
              <a:t>light poles: </a:t>
            </a:r>
            <a:r>
              <a:rPr lang="en-US"/>
              <a:t>used to be immovable. Now they are designed to snap off under force of a collision. </a:t>
            </a:r>
            <a:endParaRPr/>
          </a:p>
        </p:txBody>
      </p:sp>
      <p:pic>
        <p:nvPicPr>
          <p:cNvPr id="593" name="Google Shape;593;p78"/>
          <p:cNvPicPr preferRelativeResize="0"/>
          <p:nvPr/>
        </p:nvPicPr>
        <p:blipFill>
          <a:blip r:embed="rId3">
            <a:alphaModFix/>
          </a:blip>
          <a:stretch>
            <a:fillRect/>
          </a:stretch>
        </p:blipFill>
        <p:spPr>
          <a:xfrm>
            <a:off x="4513900" y="1738163"/>
            <a:ext cx="3670874" cy="2452625"/>
          </a:xfrm>
          <a:prstGeom prst="rect">
            <a:avLst/>
          </a:prstGeom>
          <a:noFill/>
          <a:ln>
            <a:noFill/>
          </a:ln>
        </p:spPr>
      </p:pic>
      <p:pic>
        <p:nvPicPr>
          <p:cNvPr id="594" name="Google Shape;594;p78"/>
          <p:cNvPicPr preferRelativeResize="0"/>
          <p:nvPr/>
        </p:nvPicPr>
        <p:blipFill>
          <a:blip r:embed="rId4">
            <a:alphaModFix/>
          </a:blip>
          <a:stretch>
            <a:fillRect/>
          </a:stretch>
        </p:blipFill>
        <p:spPr>
          <a:xfrm>
            <a:off x="4878527" y="4045150"/>
            <a:ext cx="2452625" cy="24526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9"/>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16.2 Focus Question</a:t>
            </a:r>
            <a:endParaRPr/>
          </a:p>
        </p:txBody>
      </p:sp>
      <p:sp>
        <p:nvSpPr>
          <p:cNvPr id="601" name="Google Shape;601;p79"/>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How do seat belts keep you safe? </a:t>
            </a:r>
            <a:endParaRPr/>
          </a:p>
        </p:txBody>
      </p:sp>
      <p:pic>
        <p:nvPicPr>
          <p:cNvPr id="602" name="Google Shape;602;p79"/>
          <p:cNvPicPr preferRelativeResize="0"/>
          <p:nvPr/>
        </p:nvPicPr>
        <p:blipFill>
          <a:blip r:embed="rId3">
            <a:alphaModFix/>
          </a:blip>
          <a:stretch>
            <a:fillRect/>
          </a:stretch>
        </p:blipFill>
        <p:spPr>
          <a:xfrm>
            <a:off x="6160650" y="232250"/>
            <a:ext cx="2665500" cy="3998251"/>
          </a:xfrm>
          <a:prstGeom prst="rect">
            <a:avLst/>
          </a:prstGeom>
          <a:noFill/>
          <a:ln>
            <a:noFill/>
          </a:ln>
        </p:spPr>
      </p:pic>
      <p:pic>
        <p:nvPicPr>
          <p:cNvPr id="603" name="Google Shape;603;p79"/>
          <p:cNvPicPr preferRelativeResize="0"/>
          <p:nvPr/>
        </p:nvPicPr>
        <p:blipFill>
          <a:blip r:embed="rId4">
            <a:alphaModFix/>
          </a:blip>
          <a:stretch>
            <a:fillRect/>
          </a:stretch>
        </p:blipFill>
        <p:spPr>
          <a:xfrm>
            <a:off x="166000" y="2436725"/>
            <a:ext cx="3418550" cy="2563925"/>
          </a:xfrm>
          <a:prstGeom prst="rect">
            <a:avLst/>
          </a:prstGeom>
          <a:noFill/>
          <a:ln>
            <a:noFill/>
          </a:ln>
        </p:spPr>
      </p:pic>
      <p:pic>
        <p:nvPicPr>
          <p:cNvPr id="604" name="Google Shape;604;p79"/>
          <p:cNvPicPr preferRelativeResize="0"/>
          <p:nvPr/>
        </p:nvPicPr>
        <p:blipFill>
          <a:blip r:embed="rId5">
            <a:alphaModFix/>
          </a:blip>
          <a:stretch>
            <a:fillRect/>
          </a:stretch>
        </p:blipFill>
        <p:spPr>
          <a:xfrm>
            <a:off x="3698225" y="3725417"/>
            <a:ext cx="3349526" cy="25139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80"/>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Vocabulary</a:t>
            </a:r>
            <a:endParaRPr/>
          </a:p>
        </p:txBody>
      </p:sp>
      <p:sp>
        <p:nvSpPr>
          <p:cNvPr id="611" name="Google Shape;611;p80"/>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2-point belts: </a:t>
            </a:r>
            <a:r>
              <a:rPr lang="en-US"/>
              <a:t>also called a </a:t>
            </a:r>
            <a:r>
              <a:rPr lang="en-US" b="1"/>
              <a:t>lap belt</a:t>
            </a:r>
            <a:r>
              <a:rPr lang="en-US"/>
              <a:t>. vehicle seat belts designed to hold the occupant in place by securing the person to the seat with a strap placed  across the pelvis</a:t>
            </a:r>
            <a:endParaRPr/>
          </a:p>
          <a:p>
            <a:pPr marL="0" lvl="0" indent="0" algn="l" rtl="0">
              <a:spcBef>
                <a:spcPts val="2000"/>
              </a:spcBef>
              <a:spcAft>
                <a:spcPts val="0"/>
              </a:spcAft>
              <a:buNone/>
            </a:pPr>
            <a:endParaRPr b="1"/>
          </a:p>
          <a:p>
            <a:pPr marL="0" lvl="0" indent="0" algn="l" rtl="0">
              <a:spcBef>
                <a:spcPts val="2000"/>
              </a:spcBef>
              <a:spcAft>
                <a:spcPts val="0"/>
              </a:spcAft>
              <a:buNone/>
            </a:pPr>
            <a:r>
              <a:rPr lang="en-US" b="1"/>
              <a:t>3-point belts: </a:t>
            </a:r>
            <a:r>
              <a:rPr lang="en-US"/>
              <a:t> also called a </a:t>
            </a:r>
            <a:r>
              <a:rPr lang="en-US" b="1"/>
              <a:t>shoulder harness. </a:t>
            </a:r>
            <a:r>
              <a:rPr lang="en-US"/>
              <a:t>vehicle seat belt designed to hold the occupant in  place by securing the person to the seat with one strap placed across the pelvis and another strap placed across the chest from pelvis to shoulder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81"/>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Differences between 2-point and 3-point belts</a:t>
            </a:r>
            <a:endParaRPr/>
          </a:p>
        </p:txBody>
      </p:sp>
      <p:sp>
        <p:nvSpPr>
          <p:cNvPr id="618" name="Google Shape;618;p81"/>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Modern seat belts are designed to stop your body from being thrown forward during a collision</a:t>
            </a:r>
            <a:endParaRPr/>
          </a:p>
          <a:p>
            <a:pPr marL="0" lvl="0" indent="0" algn="l" rtl="0">
              <a:spcBef>
                <a:spcPts val="2000"/>
              </a:spcBef>
              <a:spcAft>
                <a:spcPts val="0"/>
              </a:spcAft>
              <a:buNone/>
            </a:pPr>
            <a:endParaRPr/>
          </a:p>
          <a:p>
            <a:pPr marL="0" lvl="0" indent="0" algn="l" rtl="0">
              <a:spcBef>
                <a:spcPts val="2000"/>
              </a:spcBef>
              <a:spcAft>
                <a:spcPts val="0"/>
              </a:spcAft>
              <a:buNone/>
            </a:pPr>
            <a:r>
              <a:rPr lang="en-US"/>
              <a:t>2-point belts are designed to hold a person across the pelvis. Unfortunately this does not stop the upper body from moving. </a:t>
            </a:r>
            <a:endParaRPr/>
          </a:p>
          <a:p>
            <a:pPr marL="0" lvl="0" indent="0" algn="l" rtl="0">
              <a:spcBef>
                <a:spcPts val="2000"/>
              </a:spcBef>
              <a:spcAft>
                <a:spcPts val="0"/>
              </a:spcAft>
              <a:buNone/>
            </a:pPr>
            <a:r>
              <a:rPr lang="en-US"/>
              <a:t>3-point belts are designed to help restrain the lower and upper body.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2"/>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Seat Belts</a:t>
            </a:r>
            <a:endParaRPr/>
          </a:p>
        </p:txBody>
      </p:sp>
      <p:sp>
        <p:nvSpPr>
          <p:cNvPr id="625" name="Google Shape;625;p82"/>
          <p:cNvSpPr txBox="1">
            <a:spLocks noGrp="1"/>
          </p:cNvSpPr>
          <p:nvPr>
            <p:ph type="body" idx="1"/>
          </p:nvPr>
        </p:nvSpPr>
        <p:spPr>
          <a:xfrm>
            <a:off x="511565" y="1204325"/>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Modern seat belts are designed to </a:t>
            </a:r>
            <a:r>
              <a:rPr lang="en-US">
                <a:solidFill>
                  <a:schemeClr val="accent2"/>
                </a:solidFill>
              </a:rPr>
              <a:t>make sure they are there and working when you need them. </a:t>
            </a:r>
            <a:endParaRPr>
              <a:solidFill>
                <a:schemeClr val="accent2"/>
              </a:solidFill>
            </a:endParaRPr>
          </a:p>
          <a:p>
            <a:pPr marL="0" lvl="0" indent="0" algn="l" rtl="0">
              <a:spcBef>
                <a:spcPts val="2000"/>
              </a:spcBef>
              <a:spcAft>
                <a:spcPts val="0"/>
              </a:spcAft>
              <a:buNone/>
            </a:pPr>
            <a:r>
              <a:rPr lang="en-US">
                <a:solidFill>
                  <a:schemeClr val="accent2"/>
                </a:solidFill>
              </a:rPr>
              <a:t>Webbing</a:t>
            </a:r>
            <a:r>
              <a:rPr lang="en-US"/>
              <a:t>; the seat belt material, is made up of thousands of thin strands of polyester or nylon. The arrangement of these fibres </a:t>
            </a:r>
            <a:r>
              <a:rPr lang="en-US">
                <a:solidFill>
                  <a:schemeClr val="accent2"/>
                </a:solidFill>
              </a:rPr>
              <a:t>allows the belt to stretch from 10 - 15 percent which allows the passenger to stop more gradually. </a:t>
            </a:r>
            <a:endParaRPr>
              <a:solidFill>
                <a:schemeClr val="accent2"/>
              </a:solidFill>
            </a:endParaRPr>
          </a:p>
          <a:p>
            <a:pPr marL="0" lvl="0" indent="0" algn="l" rtl="0">
              <a:spcBef>
                <a:spcPts val="2000"/>
              </a:spcBef>
              <a:spcAft>
                <a:spcPts val="0"/>
              </a:spcAft>
              <a:buNone/>
            </a:pPr>
            <a:r>
              <a:rPr lang="en-US">
                <a:solidFill>
                  <a:schemeClr val="accent2"/>
                </a:solidFill>
              </a:rPr>
              <a:t>Retractor Unit </a:t>
            </a:r>
            <a:r>
              <a:rPr lang="en-US"/>
              <a:t>; is a clever system that involves a pendulum and a ratchet. </a:t>
            </a:r>
            <a:r>
              <a:rPr lang="en-US">
                <a:solidFill>
                  <a:schemeClr val="accent2"/>
                </a:solidFill>
              </a:rPr>
              <a:t>The ratchet maintains tension in the webbing. </a:t>
            </a:r>
            <a:r>
              <a:rPr lang="en-US"/>
              <a:t>If the vehicle experiences a sudden stop the pendulum in </a:t>
            </a:r>
            <a:r>
              <a:rPr lang="en-US">
                <a:solidFill>
                  <a:schemeClr val="accent2"/>
                </a:solidFill>
              </a:rPr>
              <a:t>the ratchet system locks a bar in place preventing more webbing from coming out</a:t>
            </a:r>
            <a:endParaRPr>
              <a:solidFill>
                <a:schemeClr val="accent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3"/>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Child Safety</a:t>
            </a:r>
            <a:endParaRPr/>
          </a:p>
        </p:txBody>
      </p:sp>
      <p:sp>
        <p:nvSpPr>
          <p:cNvPr id="632" name="Google Shape;632;p83"/>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a:t>Children require more protection while travelling in a vehicle because they have weaker bones, and muscles. </a:t>
            </a:r>
            <a:endParaRPr/>
          </a:p>
          <a:p>
            <a:pPr marL="0" lvl="0" indent="0" algn="l" rtl="0">
              <a:spcBef>
                <a:spcPts val="2000"/>
              </a:spcBef>
              <a:spcAft>
                <a:spcPts val="0"/>
              </a:spcAft>
              <a:buNone/>
            </a:pPr>
            <a:r>
              <a:rPr lang="en-US"/>
              <a:t>Children need different levels of restraint depending on age, weight and height of the child.  </a:t>
            </a:r>
            <a:endParaRPr/>
          </a:p>
        </p:txBody>
      </p:sp>
      <p:pic>
        <p:nvPicPr>
          <p:cNvPr id="633" name="Google Shape;633;p83"/>
          <p:cNvPicPr preferRelativeResize="0"/>
          <p:nvPr/>
        </p:nvPicPr>
        <p:blipFill>
          <a:blip r:embed="rId3">
            <a:alphaModFix/>
          </a:blip>
          <a:stretch>
            <a:fillRect/>
          </a:stretch>
        </p:blipFill>
        <p:spPr>
          <a:xfrm>
            <a:off x="125475" y="4061325"/>
            <a:ext cx="3273247" cy="2178077"/>
          </a:xfrm>
          <a:prstGeom prst="rect">
            <a:avLst/>
          </a:prstGeom>
          <a:noFill/>
          <a:ln>
            <a:noFill/>
          </a:ln>
        </p:spPr>
      </p:pic>
      <p:pic>
        <p:nvPicPr>
          <p:cNvPr id="634" name="Google Shape;634;p83"/>
          <p:cNvPicPr preferRelativeResize="0"/>
          <p:nvPr/>
        </p:nvPicPr>
        <p:blipFill>
          <a:blip r:embed="rId4">
            <a:alphaModFix/>
          </a:blip>
          <a:stretch>
            <a:fillRect/>
          </a:stretch>
        </p:blipFill>
        <p:spPr>
          <a:xfrm>
            <a:off x="3521800" y="3875050"/>
            <a:ext cx="2904100" cy="2178075"/>
          </a:xfrm>
          <a:prstGeom prst="rect">
            <a:avLst/>
          </a:prstGeom>
          <a:noFill/>
          <a:ln>
            <a:noFill/>
          </a:ln>
        </p:spPr>
      </p:pic>
      <p:pic>
        <p:nvPicPr>
          <p:cNvPr id="635" name="Google Shape;635;p83"/>
          <p:cNvPicPr preferRelativeResize="0"/>
          <p:nvPr/>
        </p:nvPicPr>
        <p:blipFill>
          <a:blip r:embed="rId5">
            <a:alphaModFix/>
          </a:blip>
          <a:stretch>
            <a:fillRect/>
          </a:stretch>
        </p:blipFill>
        <p:spPr>
          <a:xfrm>
            <a:off x="6356200" y="2782525"/>
            <a:ext cx="3164149" cy="316414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4"/>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16.3 – The Evolving Air Bag</a:t>
            </a:r>
            <a:endParaRPr/>
          </a:p>
        </p:txBody>
      </p:sp>
      <p:sp>
        <p:nvSpPr>
          <p:cNvPr id="641" name="Google Shape;641;p84"/>
          <p:cNvSpPr txBox="1">
            <a:spLocks noGrp="1"/>
          </p:cNvSpPr>
          <p:nvPr>
            <p:ph type="body" idx="1"/>
          </p:nvPr>
        </p:nvSpPr>
        <p:spPr>
          <a:xfrm>
            <a:off x="619100" y="1959016"/>
            <a:ext cx="7878788" cy="18606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400"/>
              <a:buNone/>
            </a:pPr>
            <a:r>
              <a:rPr lang="en-US"/>
              <a:t>Focus Question:</a:t>
            </a:r>
            <a:endParaRPr/>
          </a:p>
          <a:p>
            <a:pPr marL="0" lvl="0" indent="0" algn="l" rtl="0">
              <a:spcBef>
                <a:spcPts val="2000"/>
              </a:spcBef>
              <a:spcAft>
                <a:spcPts val="0"/>
              </a:spcAft>
              <a:buClr>
                <a:schemeClr val="lt1"/>
              </a:buClr>
              <a:buSzPts val="2400"/>
              <a:buNone/>
            </a:pPr>
            <a:r>
              <a:rPr lang="en-US"/>
              <a:t>How has the airbag changed over the years and how exactly do they work?</a:t>
            </a:r>
            <a:endParaRPr/>
          </a:p>
        </p:txBody>
      </p:sp>
      <p:pic>
        <p:nvPicPr>
          <p:cNvPr id="642" name="Google Shape;642;p84"/>
          <p:cNvPicPr preferRelativeResize="0"/>
          <p:nvPr/>
        </p:nvPicPr>
        <p:blipFill rotWithShape="1">
          <a:blip r:embed="rId3">
            <a:alphaModFix/>
          </a:blip>
          <a:srcRect/>
          <a:stretch/>
        </p:blipFill>
        <p:spPr>
          <a:xfrm>
            <a:off x="534063" y="3819645"/>
            <a:ext cx="3169836" cy="2243816"/>
          </a:xfrm>
          <a:prstGeom prst="rect">
            <a:avLst/>
          </a:prstGeom>
          <a:noFill/>
          <a:ln>
            <a:noFill/>
          </a:ln>
        </p:spPr>
      </p:pic>
      <p:pic>
        <p:nvPicPr>
          <p:cNvPr id="643" name="Google Shape;643;p84"/>
          <p:cNvPicPr preferRelativeResize="0"/>
          <p:nvPr/>
        </p:nvPicPr>
        <p:blipFill rotWithShape="1">
          <a:blip r:embed="rId4">
            <a:alphaModFix/>
          </a:blip>
          <a:srcRect/>
          <a:stretch/>
        </p:blipFill>
        <p:spPr>
          <a:xfrm>
            <a:off x="5061750" y="3819645"/>
            <a:ext cx="3109977" cy="22438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5"/>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Vocabulary</a:t>
            </a:r>
            <a:endParaRPr/>
          </a:p>
        </p:txBody>
      </p:sp>
      <p:sp>
        <p:nvSpPr>
          <p:cNvPr id="649" name="Google Shape;649;p85"/>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2"/>
              </a:buClr>
              <a:buSzPts val="2000"/>
              <a:buNone/>
            </a:pPr>
            <a:r>
              <a:rPr lang="en-US" sz="2000">
                <a:solidFill>
                  <a:schemeClr val="accent2"/>
                </a:solidFill>
              </a:rPr>
              <a:t>Air bag </a:t>
            </a:r>
            <a:endParaRPr sz="2000"/>
          </a:p>
          <a:p>
            <a:pPr marL="0" lvl="0" indent="0" algn="l" rtl="0">
              <a:spcBef>
                <a:spcPts val="2000"/>
              </a:spcBef>
              <a:spcAft>
                <a:spcPts val="0"/>
              </a:spcAft>
              <a:buClr>
                <a:schemeClr val="lt1"/>
              </a:buClr>
              <a:buSzPts val="2000"/>
              <a:buNone/>
            </a:pPr>
            <a:r>
              <a:rPr lang="en-US" sz="2000"/>
              <a:t>Inflatable bag that instantly releases from steering wheel/dashboard in a collision in order to restrain occupant and decrease the chance of serious injury.</a:t>
            </a:r>
            <a:endParaRPr/>
          </a:p>
          <a:p>
            <a:pPr marL="0" lvl="0" indent="0" algn="l" rtl="0">
              <a:spcBef>
                <a:spcPts val="2000"/>
              </a:spcBef>
              <a:spcAft>
                <a:spcPts val="0"/>
              </a:spcAft>
              <a:buClr>
                <a:schemeClr val="accent2"/>
              </a:buClr>
              <a:buSzPts val="2000"/>
              <a:buNone/>
            </a:pPr>
            <a:r>
              <a:rPr lang="en-US" sz="2000">
                <a:solidFill>
                  <a:schemeClr val="accent2"/>
                </a:solidFill>
              </a:rPr>
              <a:t>Third-generation air bags</a:t>
            </a:r>
            <a:endParaRPr/>
          </a:p>
          <a:p>
            <a:pPr marL="0" lvl="0" indent="0" algn="l" rtl="0">
              <a:spcBef>
                <a:spcPts val="2000"/>
              </a:spcBef>
              <a:spcAft>
                <a:spcPts val="0"/>
              </a:spcAft>
              <a:buClr>
                <a:schemeClr val="lt1"/>
              </a:buClr>
              <a:buSzPts val="2000"/>
              <a:buNone/>
            </a:pPr>
            <a:r>
              <a:rPr lang="en-US" sz="2000"/>
              <a:t>Furthest improvement (on the 1</a:t>
            </a:r>
            <a:r>
              <a:rPr lang="en-US" sz="2000" baseline="30000"/>
              <a:t>st</a:t>
            </a:r>
            <a:r>
              <a:rPr lang="en-US" sz="2000"/>
              <a:t> and 2</a:t>
            </a:r>
            <a:r>
              <a:rPr lang="en-US" sz="2000" baseline="30000"/>
              <a:t>nd</a:t>
            </a:r>
            <a:r>
              <a:rPr lang="en-US" sz="2000"/>
              <a:t> generation airbags). They can sense the mass of the occupant and force of collision to adjust inflation accordingly.</a:t>
            </a:r>
            <a:endParaRPr/>
          </a:p>
          <a:p>
            <a:pPr marL="0" lvl="0" indent="0" algn="l" rtl="0">
              <a:spcBef>
                <a:spcPts val="2000"/>
              </a:spcBef>
              <a:spcAft>
                <a:spcPts val="0"/>
              </a:spcAft>
              <a:buClr>
                <a:schemeClr val="lt1"/>
              </a:buClr>
              <a:buSzPts val="2000"/>
              <a:buNone/>
            </a:pP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320"/>
              <a:buFont typeface="Corbel"/>
              <a:buNone/>
            </a:pPr>
            <a:r>
              <a:rPr lang="en-US" sz="4320"/>
              <a:t>Factors That Slow Reaction Time</a:t>
            </a:r>
            <a:endParaRPr sz="4320"/>
          </a:p>
        </p:txBody>
      </p:sp>
      <p:sp>
        <p:nvSpPr>
          <p:cNvPr id="188" name="Google Shape;188;p23"/>
          <p:cNvSpPr txBox="1">
            <a:spLocks noGrp="1"/>
          </p:cNvSpPr>
          <p:nvPr>
            <p:ph type="body" idx="1"/>
          </p:nvPr>
        </p:nvSpPr>
        <p:spPr>
          <a:xfrm>
            <a:off x="521582" y="1607127"/>
            <a:ext cx="8276053" cy="4639235"/>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lt1"/>
              </a:buClr>
              <a:buSzPts val="3200"/>
              <a:buAutoNum type="arabicPeriod"/>
            </a:pPr>
            <a:r>
              <a:rPr lang="en-US" sz="3200"/>
              <a:t>Distractions </a:t>
            </a:r>
            <a:r>
              <a:rPr lang="en-US"/>
              <a:t>– take your mind away from what you are supposed to be doing</a:t>
            </a:r>
            <a:endParaRPr/>
          </a:p>
          <a:p>
            <a:pPr marL="457200" lvl="0" indent="-457200" algn="l" rtl="0">
              <a:lnSpc>
                <a:spcPct val="90000"/>
              </a:lnSpc>
              <a:spcBef>
                <a:spcPts val="2000"/>
              </a:spcBef>
              <a:spcAft>
                <a:spcPts val="0"/>
              </a:spcAft>
              <a:buClr>
                <a:schemeClr val="lt1"/>
              </a:buClr>
              <a:buSzPts val="3200"/>
              <a:buAutoNum type="arabicPeriod"/>
            </a:pPr>
            <a:r>
              <a:rPr lang="en-US" sz="3200"/>
              <a:t>Fatigue </a:t>
            </a:r>
            <a:r>
              <a:rPr lang="en-US"/>
              <a:t>– when the body wants to sleep your mind cannot focus on the task at hand</a:t>
            </a:r>
            <a:endParaRPr/>
          </a:p>
          <a:p>
            <a:pPr marL="457200" lvl="0" indent="-457200" algn="l" rtl="0">
              <a:lnSpc>
                <a:spcPct val="90000"/>
              </a:lnSpc>
              <a:spcBef>
                <a:spcPts val="2000"/>
              </a:spcBef>
              <a:spcAft>
                <a:spcPts val="0"/>
              </a:spcAft>
              <a:buClr>
                <a:schemeClr val="lt1"/>
              </a:buClr>
              <a:buSzPts val="3200"/>
              <a:buAutoNum type="arabicPeriod"/>
            </a:pPr>
            <a:r>
              <a:rPr lang="en-US" sz="3200"/>
              <a:t>Drugs </a:t>
            </a:r>
            <a:r>
              <a:rPr lang="en-US"/>
              <a:t>(including stimulants and depressants) – stimulants such as coffee and cocaine speed up reaction time but cause the driver to be more aggressive; depressants slow reaction time</a:t>
            </a:r>
            <a:endParaRPr/>
          </a:p>
          <a:p>
            <a:pPr marL="457200" lvl="0" indent="-457200" algn="l" rtl="0">
              <a:lnSpc>
                <a:spcPct val="90000"/>
              </a:lnSpc>
              <a:spcBef>
                <a:spcPts val="2000"/>
              </a:spcBef>
              <a:spcAft>
                <a:spcPts val="0"/>
              </a:spcAft>
              <a:buClr>
                <a:schemeClr val="lt1"/>
              </a:buClr>
              <a:buSzPts val="3200"/>
              <a:buAutoNum type="arabicPeriod"/>
            </a:pPr>
            <a:r>
              <a:rPr lang="en-US" sz="3200"/>
              <a:t>Blood Alcohol </a:t>
            </a:r>
            <a:r>
              <a:rPr lang="en-US"/>
              <a:t>– alcohol affects your coordination, balance, reflexes, and the ability of your brain to focus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6"/>
          <p:cNvSpPr txBox="1">
            <a:spLocks noGrp="1"/>
          </p:cNvSpPr>
          <p:nvPr>
            <p:ph type="title"/>
          </p:nvPr>
        </p:nvSpPr>
        <p:spPr>
          <a:xfrm>
            <a:off x="640815" y="393539"/>
            <a:ext cx="7856538" cy="65975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320"/>
              <a:buFont typeface="Corbel"/>
              <a:buNone/>
            </a:pPr>
            <a:r>
              <a:rPr lang="en-US" sz="4320"/>
              <a:t>How do airbags work?</a:t>
            </a:r>
            <a:endParaRPr sz="4320"/>
          </a:p>
        </p:txBody>
      </p:sp>
      <p:sp>
        <p:nvSpPr>
          <p:cNvPr id="655" name="Google Shape;655;p86"/>
          <p:cNvSpPr txBox="1">
            <a:spLocks noGrp="1"/>
          </p:cNvSpPr>
          <p:nvPr>
            <p:ph type="body" idx="1"/>
          </p:nvPr>
        </p:nvSpPr>
        <p:spPr>
          <a:xfrm>
            <a:off x="618565" y="1600201"/>
            <a:ext cx="7878788" cy="40135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a:t>Air bags are rolled up inside the steering wheel and passenger-side dashboard. When activated, it performs like a parachute! </a:t>
            </a:r>
            <a:r>
              <a:rPr lang="en-US" u="sng"/>
              <a:t>They slow the velocity of the occupant</a:t>
            </a:r>
            <a:r>
              <a:rPr lang="en-US"/>
              <a:t>.</a:t>
            </a:r>
            <a:r>
              <a:rPr lang="en-US" u="sng"/>
              <a:t> </a:t>
            </a:r>
            <a:endParaRPr/>
          </a:p>
          <a:p>
            <a:pPr marL="0" lvl="0" indent="0" algn="l" rtl="0">
              <a:lnSpc>
                <a:spcPct val="90000"/>
              </a:lnSpc>
              <a:spcBef>
                <a:spcPts val="2000"/>
              </a:spcBef>
              <a:spcAft>
                <a:spcPts val="0"/>
              </a:spcAft>
              <a:buClr>
                <a:schemeClr val="lt1"/>
              </a:buClr>
              <a:buSzPts val="2000"/>
              <a:buNone/>
            </a:pPr>
            <a:r>
              <a:rPr lang="en-US" sz="2000"/>
              <a:t>During a collision, a </a:t>
            </a:r>
            <a:r>
              <a:rPr lang="en-US" sz="2000" b="1" i="1" u="sng">
                <a:solidFill>
                  <a:srgbClr val="00B4B4"/>
                </a:solidFill>
              </a:rPr>
              <a:t>chemical reaction </a:t>
            </a:r>
            <a:r>
              <a:rPr lang="en-US" sz="2000"/>
              <a:t>inside the air bag causes it to inflate in 30 milliseconds. </a:t>
            </a:r>
            <a:endParaRPr sz="2000"/>
          </a:p>
          <a:p>
            <a:pPr marL="349250" lvl="0" indent="-349250" algn="l" rtl="0">
              <a:lnSpc>
                <a:spcPct val="90000"/>
              </a:lnSpc>
              <a:spcBef>
                <a:spcPts val="2000"/>
              </a:spcBef>
              <a:spcAft>
                <a:spcPts val="0"/>
              </a:spcAft>
              <a:buClr>
                <a:schemeClr val="lt1"/>
              </a:buClr>
              <a:buSzPts val="1800"/>
              <a:buChar char="⚫"/>
            </a:pPr>
            <a:r>
              <a:rPr lang="en-US" sz="1800"/>
              <a:t>Sensors in the vehicle send electrical signal to </a:t>
            </a:r>
            <a:endParaRPr/>
          </a:p>
          <a:p>
            <a:pPr marL="0" lvl="0" indent="0" algn="l" rtl="0">
              <a:lnSpc>
                <a:spcPct val="90000"/>
              </a:lnSpc>
              <a:spcBef>
                <a:spcPts val="2000"/>
              </a:spcBef>
              <a:spcAft>
                <a:spcPts val="0"/>
              </a:spcAft>
              <a:buClr>
                <a:schemeClr val="lt1"/>
              </a:buClr>
              <a:buSzPts val="1800"/>
              <a:buNone/>
            </a:pPr>
            <a:r>
              <a:rPr lang="en-US" sz="1800"/>
              <a:t>ignite a canister filled with sodium azide (NaN</a:t>
            </a:r>
            <a:r>
              <a:rPr lang="en-US" sz="1400"/>
              <a:t>3(s)</a:t>
            </a:r>
            <a:r>
              <a:rPr lang="en-US" sz="1800"/>
              <a:t>).</a:t>
            </a:r>
            <a:endParaRPr/>
          </a:p>
          <a:p>
            <a:pPr marL="349250" lvl="0" indent="-349250" algn="l" rtl="0">
              <a:lnSpc>
                <a:spcPct val="90000"/>
              </a:lnSpc>
              <a:spcBef>
                <a:spcPts val="2000"/>
              </a:spcBef>
              <a:spcAft>
                <a:spcPts val="0"/>
              </a:spcAft>
              <a:buClr>
                <a:schemeClr val="lt1"/>
              </a:buClr>
              <a:buSzPts val="1800"/>
              <a:buChar char="⚫"/>
            </a:pPr>
            <a:r>
              <a:rPr lang="en-US" sz="1800"/>
              <a:t>This chemical decomposes to release </a:t>
            </a:r>
            <a:endParaRPr/>
          </a:p>
          <a:p>
            <a:pPr marL="0" lvl="0" indent="0" algn="l" rtl="0">
              <a:lnSpc>
                <a:spcPct val="90000"/>
              </a:lnSpc>
              <a:spcBef>
                <a:spcPts val="2000"/>
              </a:spcBef>
              <a:spcAft>
                <a:spcPts val="0"/>
              </a:spcAft>
              <a:buClr>
                <a:schemeClr val="lt1"/>
              </a:buClr>
              <a:buSzPts val="1800"/>
              <a:buNone/>
            </a:pPr>
            <a:r>
              <a:rPr lang="en-US" sz="1800"/>
              <a:t>nitrogen gas (N</a:t>
            </a:r>
            <a:r>
              <a:rPr lang="en-US" sz="1400"/>
              <a:t>2(g)</a:t>
            </a:r>
            <a:r>
              <a:rPr lang="en-US" sz="1800"/>
              <a:t>) which instantly fills the air bag.</a:t>
            </a:r>
            <a:endParaRPr sz="1800"/>
          </a:p>
        </p:txBody>
      </p:sp>
      <p:pic>
        <p:nvPicPr>
          <p:cNvPr id="656" name="Google Shape;656;p86"/>
          <p:cNvPicPr preferRelativeResize="0"/>
          <p:nvPr/>
        </p:nvPicPr>
        <p:blipFill rotWithShape="1">
          <a:blip r:embed="rId3">
            <a:alphaModFix/>
          </a:blip>
          <a:srcRect/>
          <a:stretch/>
        </p:blipFill>
        <p:spPr>
          <a:xfrm>
            <a:off x="6138426" y="3262013"/>
            <a:ext cx="3005574" cy="2154940"/>
          </a:xfrm>
          <a:prstGeom prst="rect">
            <a:avLst/>
          </a:prstGeom>
          <a:noFill/>
          <a:ln>
            <a:noFill/>
          </a:ln>
        </p:spPr>
      </p:pic>
      <p:sp>
        <p:nvSpPr>
          <p:cNvPr id="657" name="Google Shape;657;p86"/>
          <p:cNvSpPr txBox="1"/>
          <p:nvPr/>
        </p:nvSpPr>
        <p:spPr>
          <a:xfrm>
            <a:off x="4611831" y="5416953"/>
            <a:ext cx="4532169"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u="sng">
                <a:solidFill>
                  <a:schemeClr val="lt1"/>
                </a:solidFill>
                <a:latin typeface="Corbel"/>
                <a:ea typeface="Corbel"/>
                <a:cs typeface="Corbel"/>
                <a:sym typeface="Corbel"/>
              </a:rPr>
              <a:t>Did you know…?</a:t>
            </a:r>
            <a:endParaRPr/>
          </a:p>
          <a:p>
            <a:pPr marL="0" marR="0" lvl="0" indent="0" algn="l" rtl="0">
              <a:spcBef>
                <a:spcPts val="0"/>
              </a:spcBef>
              <a:spcAft>
                <a:spcPts val="0"/>
              </a:spcAft>
              <a:buNone/>
            </a:pPr>
            <a:r>
              <a:rPr lang="en-US" sz="1400">
                <a:solidFill>
                  <a:schemeClr val="lt1"/>
                </a:solidFill>
                <a:latin typeface="Corbel"/>
                <a:ea typeface="Corbel"/>
                <a:cs typeface="Corbel"/>
                <a:sym typeface="Corbel"/>
              </a:rPr>
              <a:t>The Material Safety Data Sheet (MSDS) lists sodium azide as extremely explosive! That is why you must make sure air bags are maintained regularly.</a:t>
            </a:r>
            <a:endParaRPr/>
          </a:p>
          <a:p>
            <a:pPr marL="0" marR="0" lvl="0" indent="0" algn="l" rtl="0">
              <a:spcBef>
                <a:spcPts val="0"/>
              </a:spcBef>
              <a:spcAft>
                <a:spcPts val="0"/>
              </a:spcAft>
              <a:buNone/>
            </a:pPr>
            <a:endParaRPr sz="1800">
              <a:solidFill>
                <a:schemeClr val="lt1"/>
              </a:solidFill>
              <a:latin typeface="Corbel"/>
              <a:ea typeface="Corbel"/>
              <a:cs typeface="Corbel"/>
              <a:sym typeface="Corbe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7"/>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1"/>
              </a:buClr>
              <a:buSzPts val="4800"/>
              <a:buFont typeface="Corbel"/>
              <a:buNone/>
            </a:pPr>
            <a:r>
              <a:rPr lang="en-US"/>
              <a:t>Comparing air bags</a:t>
            </a:r>
            <a:endParaRPr/>
          </a:p>
        </p:txBody>
      </p:sp>
      <p:sp>
        <p:nvSpPr>
          <p:cNvPr id="663" name="Google Shape;663;p87"/>
          <p:cNvSpPr txBox="1">
            <a:spLocks noGrp="1"/>
          </p:cNvSpPr>
          <p:nvPr>
            <p:ph type="body" idx="1"/>
          </p:nvPr>
        </p:nvSpPr>
        <p:spPr>
          <a:xfrm>
            <a:off x="618565" y="1600200"/>
            <a:ext cx="7878788" cy="4639235"/>
          </a:xfrm>
          <a:prstGeom prst="rect">
            <a:avLst/>
          </a:prstGeom>
          <a:noFill/>
          <a:ln>
            <a:noFill/>
          </a:ln>
        </p:spPr>
        <p:txBody>
          <a:bodyPr spcFirstLastPara="1" wrap="square" lIns="91425" tIns="45700" rIns="91425" bIns="45700" anchor="t" anchorCtr="0">
            <a:noAutofit/>
          </a:bodyPr>
          <a:lstStyle/>
          <a:p>
            <a:pPr marL="349250" lvl="0" indent="-349250" algn="l" rtl="0">
              <a:lnSpc>
                <a:spcPct val="90000"/>
              </a:lnSpc>
              <a:spcBef>
                <a:spcPts val="0"/>
              </a:spcBef>
              <a:spcAft>
                <a:spcPts val="0"/>
              </a:spcAft>
              <a:buClr>
                <a:schemeClr val="lt1"/>
              </a:buClr>
              <a:buSzPts val="2400"/>
              <a:buChar char="⚫"/>
            </a:pPr>
            <a:r>
              <a:rPr lang="en-US"/>
              <a:t>1</a:t>
            </a:r>
            <a:r>
              <a:rPr lang="en-US" baseline="30000"/>
              <a:t>st</a:t>
            </a:r>
            <a:r>
              <a:rPr lang="en-US"/>
              <a:t> generation air bags were designed for adult males only. They often kept these people safe but injured or killed smaller adults or children.</a:t>
            </a:r>
            <a:endParaRPr/>
          </a:p>
          <a:p>
            <a:pPr marL="349250" lvl="0" indent="-196850" algn="l" rtl="0">
              <a:lnSpc>
                <a:spcPct val="90000"/>
              </a:lnSpc>
              <a:spcBef>
                <a:spcPts val="2000"/>
              </a:spcBef>
              <a:spcAft>
                <a:spcPts val="0"/>
              </a:spcAft>
              <a:buClr>
                <a:schemeClr val="lt1"/>
              </a:buClr>
              <a:buSzPts val="2400"/>
              <a:buNone/>
            </a:pPr>
            <a:endParaRPr/>
          </a:p>
          <a:p>
            <a:pPr marL="349250" lvl="0" indent="-349250" algn="l" rtl="0">
              <a:lnSpc>
                <a:spcPct val="90000"/>
              </a:lnSpc>
              <a:spcBef>
                <a:spcPts val="2000"/>
              </a:spcBef>
              <a:spcAft>
                <a:spcPts val="0"/>
              </a:spcAft>
              <a:buClr>
                <a:schemeClr val="lt1"/>
              </a:buClr>
              <a:buSzPts val="2400"/>
              <a:buChar char="⚫"/>
            </a:pPr>
            <a:r>
              <a:rPr lang="en-US"/>
              <a:t>2</a:t>
            </a:r>
            <a:r>
              <a:rPr lang="en-US" baseline="30000"/>
              <a:t>nd</a:t>
            </a:r>
            <a:r>
              <a:rPr lang="en-US"/>
              <a:t> generation air bags were then designed (after many, many trial and error) to help cushion passengers softly. </a:t>
            </a:r>
            <a:endParaRPr/>
          </a:p>
          <a:p>
            <a:pPr marL="349250" lvl="0" indent="-196850" algn="l" rtl="0">
              <a:lnSpc>
                <a:spcPct val="90000"/>
              </a:lnSpc>
              <a:spcBef>
                <a:spcPts val="2000"/>
              </a:spcBef>
              <a:spcAft>
                <a:spcPts val="0"/>
              </a:spcAft>
              <a:buClr>
                <a:schemeClr val="lt1"/>
              </a:buClr>
              <a:buSzPts val="2400"/>
              <a:buNone/>
            </a:pPr>
            <a:endParaRPr/>
          </a:p>
          <a:p>
            <a:pPr marL="349250" lvl="0" indent="-349250" algn="l" rtl="0">
              <a:lnSpc>
                <a:spcPct val="90000"/>
              </a:lnSpc>
              <a:spcBef>
                <a:spcPts val="2000"/>
              </a:spcBef>
              <a:spcAft>
                <a:spcPts val="0"/>
              </a:spcAft>
              <a:buClr>
                <a:schemeClr val="lt1"/>
              </a:buClr>
              <a:buSzPts val="2400"/>
              <a:buChar char="⚫"/>
            </a:pPr>
            <a:r>
              <a:rPr lang="en-US"/>
              <a:t>3</a:t>
            </a:r>
            <a:r>
              <a:rPr lang="en-US" baseline="30000"/>
              <a:t>rd</a:t>
            </a:r>
            <a:r>
              <a:rPr lang="en-US"/>
              <a:t> generation air bags are even further advanced where they can sense the mass of the occupant and inflate accordingly to properly cushion the person.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641350" y="107576"/>
            <a:ext cx="7856538" cy="13100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800"/>
              <a:buFont typeface="Corbel"/>
              <a:buNone/>
            </a:pPr>
            <a:r>
              <a:rPr lang="en-US"/>
              <a:t>13.3 - Focus Question</a:t>
            </a:r>
            <a:endParaRPr/>
          </a:p>
        </p:txBody>
      </p:sp>
      <p:sp>
        <p:nvSpPr>
          <p:cNvPr id="194" name="Google Shape;194;p24"/>
          <p:cNvSpPr txBox="1">
            <a:spLocks noGrp="1"/>
          </p:cNvSpPr>
          <p:nvPr>
            <p:ph type="body" idx="1"/>
          </p:nvPr>
        </p:nvSpPr>
        <p:spPr>
          <a:xfrm>
            <a:off x="618565" y="1600201"/>
            <a:ext cx="7878788" cy="645160"/>
          </a:xfrm>
          <a:prstGeom prst="rect">
            <a:avLst/>
          </a:prstGeom>
          <a:noFill/>
          <a:ln>
            <a:noFill/>
          </a:ln>
        </p:spPr>
        <p:txBody>
          <a:bodyPr spcFirstLastPara="1" wrap="square" lIns="91425" tIns="45700" rIns="91425" bIns="45700" anchor="t" anchorCtr="0">
            <a:noAutofit/>
          </a:bodyPr>
          <a:lstStyle/>
          <a:p>
            <a:pPr marL="349250" lvl="0" indent="-349250" algn="l" rtl="0">
              <a:spcBef>
                <a:spcPts val="0"/>
              </a:spcBef>
              <a:spcAft>
                <a:spcPts val="0"/>
              </a:spcAft>
              <a:buClr>
                <a:schemeClr val="lt1"/>
              </a:buClr>
              <a:buSzPts val="2220"/>
              <a:buNone/>
            </a:pPr>
            <a:r>
              <a:rPr lang="en-US" sz="2220"/>
              <a:t>What types of injuries can occur as a result of a vehicle accident?</a:t>
            </a:r>
            <a:endParaRPr sz="2220"/>
          </a:p>
        </p:txBody>
      </p:sp>
      <p:pic>
        <p:nvPicPr>
          <p:cNvPr id="195" name="Google Shape;195;p24"/>
          <p:cNvPicPr preferRelativeResize="0"/>
          <p:nvPr/>
        </p:nvPicPr>
        <p:blipFill rotWithShape="1">
          <a:blip r:embed="rId3">
            <a:alphaModFix/>
          </a:blip>
          <a:srcRect/>
          <a:stretch/>
        </p:blipFill>
        <p:spPr>
          <a:xfrm>
            <a:off x="1605280" y="2351183"/>
            <a:ext cx="5476240" cy="36451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title"/>
          </p:nvPr>
        </p:nvSpPr>
        <p:spPr>
          <a:xfrm>
            <a:off x="641350" y="107576"/>
            <a:ext cx="7856400" cy="13101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3700"/>
              <a:t>Vocabulary</a:t>
            </a:r>
            <a:endParaRPr sz="3700"/>
          </a:p>
        </p:txBody>
      </p:sp>
      <p:sp>
        <p:nvSpPr>
          <p:cNvPr id="202" name="Google Shape;202;p25"/>
          <p:cNvSpPr txBox="1">
            <a:spLocks noGrp="1"/>
          </p:cNvSpPr>
          <p:nvPr>
            <p:ph type="body" idx="1"/>
          </p:nvPr>
        </p:nvSpPr>
        <p:spPr>
          <a:xfrm>
            <a:off x="618565" y="1600200"/>
            <a:ext cx="7878900" cy="4639200"/>
          </a:xfrm>
          <a:prstGeom prst="rect">
            <a:avLst/>
          </a:prstGeom>
        </p:spPr>
        <p:txBody>
          <a:bodyPr spcFirstLastPara="1" wrap="square" lIns="91425" tIns="45700" rIns="91425" bIns="45700" anchor="t" anchorCtr="0">
            <a:noAutofit/>
          </a:bodyPr>
          <a:lstStyle/>
          <a:p>
            <a:pPr marL="0" lvl="0" indent="0" algn="l" rtl="0">
              <a:spcBef>
                <a:spcPts val="2000"/>
              </a:spcBef>
              <a:spcAft>
                <a:spcPts val="0"/>
              </a:spcAft>
              <a:buNone/>
            </a:pPr>
            <a:r>
              <a:rPr lang="en-US" b="1"/>
              <a:t>trauma: </a:t>
            </a:r>
            <a:r>
              <a:rPr lang="en-US"/>
              <a:t>physical and emotional stress or injury resulting from an accident </a:t>
            </a:r>
            <a:endParaRPr/>
          </a:p>
          <a:p>
            <a:pPr marL="0" lvl="0" indent="0" algn="l" rtl="0">
              <a:spcBef>
                <a:spcPts val="2000"/>
              </a:spcBef>
              <a:spcAft>
                <a:spcPts val="0"/>
              </a:spcAft>
              <a:buNone/>
            </a:pPr>
            <a:r>
              <a:rPr lang="en-US" b="1"/>
              <a:t>whiplash: </a:t>
            </a:r>
            <a:r>
              <a:rPr lang="en-US"/>
              <a:t>injury caused by muscles and ligaments of the neck being stretched or compressed too much</a:t>
            </a:r>
            <a:endParaRPr/>
          </a:p>
          <a:p>
            <a:pPr marL="0" lvl="0" indent="0" algn="l" rtl="0">
              <a:spcBef>
                <a:spcPts val="2000"/>
              </a:spcBef>
              <a:spcAft>
                <a:spcPts val="0"/>
              </a:spcAft>
              <a:buNone/>
            </a:pPr>
            <a:r>
              <a:rPr lang="en-US" b="1"/>
              <a:t>grief: </a:t>
            </a:r>
            <a:r>
              <a:rPr lang="en-US"/>
              <a:t>feelings of regret, sadness, orr loss</a:t>
            </a:r>
            <a:endParaRPr/>
          </a:p>
          <a:p>
            <a:pPr marL="0" lvl="0" indent="0" algn="l" rtl="0">
              <a:spcBef>
                <a:spcPts val="2000"/>
              </a:spcBef>
              <a:spcAft>
                <a:spcPts val="0"/>
              </a:spcAft>
              <a:buNone/>
            </a:pPr>
            <a:r>
              <a:rPr lang="en-US" b="1"/>
              <a:t>therapy: </a:t>
            </a:r>
            <a:r>
              <a:rPr lang="en-US"/>
              <a:t>medical treatment that does not involve surgery or drugs</a:t>
            </a:r>
            <a:endParaRPr/>
          </a:p>
        </p:txBody>
      </p:sp>
    </p:spTree>
  </p:cSld>
  <p:clrMapOvr>
    <a:masterClrMapping/>
  </p:clrMapOvr>
</p:sld>
</file>

<file path=ppt/theme/theme1.xml><?xml version="1.0" encoding="utf-8"?>
<a:theme xmlns:a="http://schemas.openxmlformats.org/drawingml/2006/main" name="Exhibit">
  <a:themeElements>
    <a:clrScheme name="Exhibit">
      <a:dk1>
        <a:srgbClr val="000000"/>
      </a:dk1>
      <a:lt1>
        <a:srgbClr val="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3820</Words>
  <Application>Microsoft Office PowerPoint</Application>
  <PresentationFormat>On-screen Show (4:3)</PresentationFormat>
  <Paragraphs>394</Paragraphs>
  <Slides>71</Slides>
  <Notes>71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Corbel</vt:lpstr>
      <vt:lpstr>Noto Sans Symbols</vt:lpstr>
      <vt:lpstr>Arial</vt:lpstr>
      <vt:lpstr>Calibri</vt:lpstr>
      <vt:lpstr>Exhibit</vt:lpstr>
      <vt:lpstr>Safety In Transportation</vt:lpstr>
      <vt:lpstr>13.1 - Focus Question</vt:lpstr>
      <vt:lpstr>Motor Vehicle Accident Injuries</vt:lpstr>
      <vt:lpstr>13.2 - Focus Question</vt:lpstr>
      <vt:lpstr>Vocabulary</vt:lpstr>
      <vt:lpstr>Reaction Time</vt:lpstr>
      <vt:lpstr>Factors That Slow Reaction Time</vt:lpstr>
      <vt:lpstr>13.3 - Focus Question</vt:lpstr>
      <vt:lpstr>Vocabulary</vt:lpstr>
      <vt:lpstr>PowerPoint Presentation</vt:lpstr>
      <vt:lpstr>Trauma</vt:lpstr>
      <vt:lpstr>Whiplash</vt:lpstr>
      <vt:lpstr>Grief Feelings of regret, sadness, or loss</vt:lpstr>
      <vt:lpstr>13.4 - Focus Question</vt:lpstr>
      <vt:lpstr>Prevention – Safe Vehicles</vt:lpstr>
      <vt:lpstr>Use this information to fill in your chart – page 7 in workbook</vt:lpstr>
      <vt:lpstr>Vehicle &amp; Roadway Maintenance</vt:lpstr>
      <vt:lpstr>14.1 - Focus Question</vt:lpstr>
      <vt:lpstr>Introduction to velocity</vt:lpstr>
      <vt:lpstr>To speed or not to speed</vt:lpstr>
      <vt:lpstr>Calculating velocity</vt:lpstr>
      <vt:lpstr>Practice Problems</vt:lpstr>
      <vt:lpstr>14.2 - Focus Question</vt:lpstr>
      <vt:lpstr>Vocabulary</vt:lpstr>
      <vt:lpstr>Experimental Variables</vt:lpstr>
      <vt:lpstr>Constant vs. Changing velocity</vt:lpstr>
      <vt:lpstr>Example Problem</vt:lpstr>
      <vt:lpstr>Using a distance-time graph  to calculate velocity – page 7 (workbook)</vt:lpstr>
      <vt:lpstr>14.3 - Focus Question</vt:lpstr>
      <vt:lpstr>Solving for Distance Using the Velocity Formula – page 10 (workbook)</vt:lpstr>
      <vt:lpstr>Example problem: p262 Sample Problem 1 page 10 (workbook) </vt:lpstr>
      <vt:lpstr>Example problem: p263 “solve these” Q 1 </vt:lpstr>
      <vt:lpstr>14.4 - Focus Question</vt:lpstr>
      <vt:lpstr>Vocabulary</vt:lpstr>
      <vt:lpstr>Stopping Distance </vt:lpstr>
      <vt:lpstr>Following Distance – page 14 (workbook)</vt:lpstr>
      <vt:lpstr>15.1 - Focus Question</vt:lpstr>
      <vt:lpstr>Some vocabulary to start…</vt:lpstr>
      <vt:lpstr>Momentum &amp; Force</vt:lpstr>
      <vt:lpstr>Momentum and Mass</vt:lpstr>
      <vt:lpstr>Calculating Momentum</vt:lpstr>
      <vt:lpstr>Slowing Momentum</vt:lpstr>
      <vt:lpstr>15.2 - Focus Question</vt:lpstr>
      <vt:lpstr>Vocabulary</vt:lpstr>
      <vt:lpstr>Impulse</vt:lpstr>
      <vt:lpstr>Impulse</vt:lpstr>
      <vt:lpstr>15.3 - Focus Question</vt:lpstr>
      <vt:lpstr>Example</vt:lpstr>
      <vt:lpstr>Impulse is related to force </vt:lpstr>
      <vt:lpstr>Calculating Force</vt:lpstr>
      <vt:lpstr>15.4 - Focus Question</vt:lpstr>
      <vt:lpstr>Vocabulary</vt:lpstr>
      <vt:lpstr>PowerPoint Presentation</vt:lpstr>
      <vt:lpstr>Explain, using diagrams, what would happen to the momentum of the vehicles during the following collisions:</vt:lpstr>
      <vt:lpstr>Conservation of Momentum</vt:lpstr>
      <vt:lpstr>PowerPoint Presentation</vt:lpstr>
      <vt:lpstr>Vocabulary</vt:lpstr>
      <vt:lpstr>Vocabulary Continued</vt:lpstr>
      <vt:lpstr>Types of Safety Features</vt:lpstr>
      <vt:lpstr>Crash Test Dummies</vt:lpstr>
      <vt:lpstr>Safety Features in Vehicles</vt:lpstr>
      <vt:lpstr>Safety Features on the Road</vt:lpstr>
      <vt:lpstr>16.2 Focus Question</vt:lpstr>
      <vt:lpstr>Vocabulary</vt:lpstr>
      <vt:lpstr>Differences between 2-point and 3-point belts</vt:lpstr>
      <vt:lpstr>Seat Belts</vt:lpstr>
      <vt:lpstr>Child Safety</vt:lpstr>
      <vt:lpstr>16.3 – The Evolving Air Bag</vt:lpstr>
      <vt:lpstr>Vocabulary</vt:lpstr>
      <vt:lpstr>How do airbags work?</vt:lpstr>
      <vt:lpstr>Comparing air bags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Safety In Transportation</dc:title>
  <dc:creator>Wayde Putnam FHS</dc:creator>
  <cp:lastModifiedBy>Wayde Putnam FHS</cp:lastModifiedBy>
  <cp:revision>1</cp:revision>
  <dcterms:modified xsi:type="dcterms:W3CDTF">2022-04-06T18:42:00Z</dcterms:modified>
</cp:coreProperties>
</file>