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72" r:id="rId8"/>
    <p:sldId id="263" r:id="rId9"/>
    <p:sldId id="265" r:id="rId10"/>
    <p:sldId id="264" r:id="rId11"/>
    <p:sldId id="266" r:id="rId12"/>
    <p:sldId id="268" r:id="rId13"/>
    <p:sldId id="270" r:id="rId14"/>
    <p:sldId id="269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E5BA-F32B-4B49-9BC5-032FE4CE0B35}" type="datetimeFigureOut">
              <a:rPr lang="en-CA" smtClean="0"/>
              <a:t>12/11/2015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C0BAB6-A4B0-47A5-A687-738C809AB91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E5BA-F32B-4B49-9BC5-032FE4CE0B35}" type="datetimeFigureOut">
              <a:rPr lang="en-CA" smtClean="0"/>
              <a:t>12/11/2015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BAB6-A4B0-47A5-A687-738C809AB91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E5BA-F32B-4B49-9BC5-032FE4CE0B35}" type="datetimeFigureOut">
              <a:rPr lang="en-CA" smtClean="0"/>
              <a:t>12/11/2015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BAB6-A4B0-47A5-A687-738C809AB91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E5BA-F32B-4B49-9BC5-032FE4CE0B35}" type="datetimeFigureOut">
              <a:rPr lang="en-CA" smtClean="0"/>
              <a:t>12/11/2015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BAB6-A4B0-47A5-A687-738C809AB91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E5BA-F32B-4B49-9BC5-032FE4CE0B35}" type="datetimeFigureOut">
              <a:rPr lang="en-CA" smtClean="0"/>
              <a:t>12/11/2015</a:t>
            </a:fld>
            <a:endParaRPr lang="en-C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C0BAB6-A4B0-47A5-A687-738C809AB91D}" type="slidenum">
              <a:rPr lang="en-CA" smtClean="0"/>
              <a:t>‹#›</a:t>
            </a:fld>
            <a:endParaRPr lang="en-C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E5BA-F32B-4B49-9BC5-032FE4CE0B35}" type="datetimeFigureOut">
              <a:rPr lang="en-CA" smtClean="0"/>
              <a:t>12/11/2015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BAB6-A4B0-47A5-A687-738C809AB91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E5BA-F32B-4B49-9BC5-032FE4CE0B35}" type="datetimeFigureOut">
              <a:rPr lang="en-CA" smtClean="0"/>
              <a:t>12/11/2015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BAB6-A4B0-47A5-A687-738C809AB91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E5BA-F32B-4B49-9BC5-032FE4CE0B35}" type="datetimeFigureOut">
              <a:rPr lang="en-CA" smtClean="0"/>
              <a:t>12/11/2015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BAB6-A4B0-47A5-A687-738C809AB91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E5BA-F32B-4B49-9BC5-032FE4CE0B35}" type="datetimeFigureOut">
              <a:rPr lang="en-CA" smtClean="0"/>
              <a:t>12/11/2015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BAB6-A4B0-47A5-A687-738C809AB91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E5BA-F32B-4B49-9BC5-032FE4CE0B35}" type="datetimeFigureOut">
              <a:rPr lang="en-CA" smtClean="0"/>
              <a:t>12/11/2015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BAB6-A4B0-47A5-A687-738C809AB91D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E5BA-F32B-4B49-9BC5-032FE4CE0B35}" type="datetimeFigureOut">
              <a:rPr lang="en-CA" smtClean="0"/>
              <a:t>12/11/2015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C0BAB6-A4B0-47A5-A687-738C809AB91D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8E5E5BA-F32B-4B49-9BC5-032FE4CE0B35}" type="datetimeFigureOut">
              <a:rPr lang="en-CA" smtClean="0"/>
              <a:t>12/11/2015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0DC0BAB6-A4B0-47A5-A687-738C809AB91D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Desktop\tumblr_mn5hpm4jNz1s3d1b4o1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010" y="0"/>
            <a:ext cx="9826846" cy="689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3819" y="894443"/>
            <a:ext cx="4560181" cy="5105400"/>
          </a:xfrm>
        </p:spPr>
        <p:txBody>
          <a:bodyPr>
            <a:noAutofit/>
          </a:bodyPr>
          <a:lstStyle/>
          <a:p>
            <a:pPr algn="ctr"/>
            <a:r>
              <a:rPr lang="en-CA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Chapter 2: Common Reactions </a:t>
            </a:r>
            <a:br>
              <a:rPr lang="en-CA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CA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in </a:t>
            </a:r>
            <a:r>
              <a:rPr lang="en-CA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</a:t>
            </a:r>
            <a:r>
              <a:rPr lang="en-CA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ur Lives</a:t>
            </a:r>
            <a:endParaRPr lang="en-CA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Combustion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mtClean="0"/>
              <a:t>A reaction where a fuel burns in oxygen and produces carbon dioxide and water</a:t>
            </a:r>
          </a:p>
          <a:p>
            <a:r>
              <a:rPr lang="en-CA" smtClean="0"/>
              <a:t>Much of Alberta's industry depends upon combustion reactions with fossil fuels such as oil and natural gas</a:t>
            </a:r>
          </a:p>
          <a:p>
            <a:endParaRPr lang="en-CA" smtClean="0"/>
          </a:p>
          <a:p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7709" y="3733800"/>
            <a:ext cx="1600200" cy="838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/>
              <a:t>Fuel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2189018" y="3744191"/>
            <a:ext cx="1600200" cy="838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/>
              <a:t>O2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5334000" y="3733800"/>
            <a:ext cx="1600200" cy="838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/>
              <a:t>CO2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7523018" y="3744191"/>
            <a:ext cx="1600200" cy="838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/>
              <a:t>H2O</a:t>
            </a:r>
            <a:endParaRPr lang="en-CA" dirty="0"/>
          </a:p>
        </p:txBody>
      </p:sp>
      <p:sp>
        <p:nvSpPr>
          <p:cNvPr id="8" name="Cross 7"/>
          <p:cNvSpPr/>
          <p:nvPr/>
        </p:nvSpPr>
        <p:spPr>
          <a:xfrm>
            <a:off x="6993082" y="3934691"/>
            <a:ext cx="436418" cy="457200"/>
          </a:xfrm>
          <a:prstGeom prst="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Cross 8"/>
          <p:cNvSpPr/>
          <p:nvPr/>
        </p:nvSpPr>
        <p:spPr>
          <a:xfrm>
            <a:off x="1686791" y="3934691"/>
            <a:ext cx="436418" cy="457200"/>
          </a:xfrm>
          <a:prstGeom prst="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ight Arrow 9"/>
          <p:cNvSpPr/>
          <p:nvPr/>
        </p:nvSpPr>
        <p:spPr>
          <a:xfrm>
            <a:off x="4267200" y="3844636"/>
            <a:ext cx="838200" cy="637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331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Neutralization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981200"/>
          </a:xfrm>
        </p:spPr>
        <p:txBody>
          <a:bodyPr/>
          <a:lstStyle/>
          <a:p>
            <a:r>
              <a:rPr lang="en-CA" dirty="0" smtClean="0"/>
              <a:t>During these reactions an acid is added to a base to a new compound and water</a:t>
            </a:r>
          </a:p>
          <a:p>
            <a:r>
              <a:rPr lang="en-CA" dirty="0" smtClean="0"/>
              <a:t>The </a:t>
            </a:r>
            <a:r>
              <a:rPr lang="en-CA" dirty="0" err="1" smtClean="0"/>
              <a:t>ph</a:t>
            </a:r>
            <a:r>
              <a:rPr lang="en-CA" dirty="0" smtClean="0"/>
              <a:t> of the product will be closer to 7 than either of the reactants</a:t>
            </a:r>
          </a:p>
          <a:p>
            <a:r>
              <a:rPr lang="en-CA" dirty="0" smtClean="0"/>
              <a:t>Often involved in cooking</a:t>
            </a:r>
            <a:endParaRPr lang="en-CA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4184073"/>
            <a:ext cx="4038600" cy="876300"/>
            <a:chOff x="0" y="4184073"/>
            <a:chExt cx="4038600" cy="876300"/>
          </a:xfrm>
        </p:grpSpPr>
        <p:sp>
          <p:nvSpPr>
            <p:cNvPr id="4" name="Rectangle 3"/>
            <p:cNvSpPr/>
            <p:nvPr/>
          </p:nvSpPr>
          <p:spPr>
            <a:xfrm>
              <a:off x="0" y="4184073"/>
              <a:ext cx="1676400" cy="838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3600" dirty="0" smtClean="0"/>
                <a:t>Acid</a:t>
              </a:r>
              <a:endParaRPr lang="en-CA" sz="36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62200" y="4222173"/>
              <a:ext cx="1676400" cy="83820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3600" dirty="0" smtClean="0"/>
                <a:t>Base</a:t>
              </a:r>
              <a:endParaRPr lang="en-CA" sz="3600" dirty="0"/>
            </a:p>
          </p:txBody>
        </p:sp>
        <p:sp>
          <p:nvSpPr>
            <p:cNvPr id="8" name="Cross 7"/>
            <p:cNvSpPr/>
            <p:nvPr/>
          </p:nvSpPr>
          <p:spPr>
            <a:xfrm>
              <a:off x="1790700" y="4412673"/>
              <a:ext cx="381000" cy="457200"/>
            </a:xfrm>
            <a:prstGeom prst="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53000" y="4114801"/>
            <a:ext cx="4225636" cy="876300"/>
            <a:chOff x="4953000" y="4114801"/>
            <a:chExt cx="4225636" cy="876300"/>
          </a:xfrm>
        </p:grpSpPr>
        <p:sp>
          <p:nvSpPr>
            <p:cNvPr id="9" name="Cross 8"/>
            <p:cNvSpPr/>
            <p:nvPr/>
          </p:nvSpPr>
          <p:spPr>
            <a:xfrm>
              <a:off x="6944591" y="4324351"/>
              <a:ext cx="381000" cy="457200"/>
            </a:xfrm>
            <a:prstGeom prst="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Oval 9"/>
            <p:cNvSpPr/>
            <p:nvPr/>
          </p:nvSpPr>
          <p:spPr>
            <a:xfrm>
              <a:off x="4953000" y="4114801"/>
              <a:ext cx="1905000" cy="87630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3200" dirty="0" smtClean="0"/>
                <a:t>Comp</a:t>
              </a:r>
              <a:endParaRPr lang="en-CA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7426036" y="4114801"/>
              <a:ext cx="1752600" cy="87630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3600" dirty="0" smtClean="0"/>
                <a:t>H2O</a:t>
              </a:r>
              <a:endParaRPr lang="en-CA" dirty="0"/>
            </a:p>
          </p:txBody>
        </p:sp>
      </p:grpSp>
      <p:sp>
        <p:nvSpPr>
          <p:cNvPr id="12" name="Right Arrow 11"/>
          <p:cNvSpPr/>
          <p:nvPr/>
        </p:nvSpPr>
        <p:spPr>
          <a:xfrm>
            <a:off x="4199658" y="4229101"/>
            <a:ext cx="571500" cy="6477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733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172200" cy="1371600"/>
          </a:xfrm>
        </p:spPr>
        <p:txBody>
          <a:bodyPr/>
          <a:lstStyle/>
          <a:p>
            <a:r>
              <a:rPr lang="en-CA" dirty="0" smtClean="0"/>
              <a:t>Change has occurred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In most situations we’ve looked at our contribution causes the change, but sometimes chemicals change all on their own</a:t>
            </a:r>
          </a:p>
          <a:p>
            <a:r>
              <a:rPr lang="en-CA" dirty="0" smtClean="0"/>
              <a:t>Evidence of Chemical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/>
              <a:t>A different </a:t>
            </a:r>
            <a:r>
              <a:rPr lang="en-CA" dirty="0" smtClean="0">
                <a:solidFill>
                  <a:schemeClr val="accent3">
                    <a:lumMod val="75000"/>
                  </a:schemeClr>
                </a:solidFill>
              </a:rPr>
              <a:t>colour</a:t>
            </a:r>
            <a:r>
              <a:rPr lang="en-CA" dirty="0" smtClean="0"/>
              <a:t> is produced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/>
              <a:t>An odour can be detected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/>
              <a:t>Bubbles appear or gas 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/>
              <a:t>A solid forms – called a </a:t>
            </a:r>
            <a:r>
              <a:rPr lang="en-CA" u="sng" dirty="0" smtClean="0"/>
              <a:t>precipitate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/>
              <a:t>Energy is given off (</a:t>
            </a:r>
            <a:r>
              <a:rPr lang="en-CA" u="sng" dirty="0" smtClean="0"/>
              <a:t>exothermic</a:t>
            </a:r>
            <a:r>
              <a:rPr lang="en-CA" dirty="0" smtClean="0"/>
              <a:t>) or absorbed (</a:t>
            </a:r>
            <a:r>
              <a:rPr lang="en-CA" u="sng" dirty="0" smtClean="0"/>
              <a:t>endothermic</a:t>
            </a:r>
            <a:r>
              <a:rPr lang="en-CA" dirty="0" smtClean="0"/>
              <a:t>) – fire or icepacks</a:t>
            </a:r>
            <a:endParaRPr lang="en-C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29308"/>
            <a:ext cx="28575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26670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41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53200" cy="1371600"/>
          </a:xfrm>
        </p:spPr>
        <p:txBody>
          <a:bodyPr>
            <a:normAutofit/>
          </a:bodyPr>
          <a:lstStyle/>
          <a:p>
            <a:r>
              <a:rPr lang="en-CA" dirty="0" smtClean="0"/>
              <a:t>Energy and chemical reactions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Chemical changes </a:t>
            </a:r>
            <a:r>
              <a:rPr lang="en-CA" u="sng" dirty="0" smtClean="0"/>
              <a:t>always</a:t>
            </a:r>
            <a:r>
              <a:rPr lang="en-CA" dirty="0" smtClean="0"/>
              <a:t> involve </a:t>
            </a:r>
            <a:r>
              <a:rPr lang="en-CA" u="sng" dirty="0" smtClean="0"/>
              <a:t>energy changes</a:t>
            </a:r>
          </a:p>
          <a:p>
            <a:r>
              <a:rPr lang="en-CA" dirty="0" smtClean="0"/>
              <a:t>They can be obvious or very hard to notice</a:t>
            </a:r>
          </a:p>
          <a:p>
            <a:r>
              <a:rPr lang="en-CA" dirty="0" smtClean="0"/>
              <a:t>Knowing how much energy is being released allows us to plan for it – radiators in cars</a:t>
            </a:r>
          </a:p>
          <a:p>
            <a:r>
              <a:rPr lang="en-CA" dirty="0" smtClean="0"/>
              <a:t>Gasoline is used in an exothermic reaction</a:t>
            </a:r>
          </a:p>
          <a:p>
            <a:r>
              <a:rPr lang="en-CA" dirty="0" smtClean="0"/>
              <a:t>Digestion and metabolism are exothermic</a:t>
            </a:r>
          </a:p>
          <a:p>
            <a:r>
              <a:rPr lang="en-CA" dirty="0" smtClean="0"/>
              <a:t>Photosynthesis needs suns energy to begin and is endothermic</a:t>
            </a:r>
          </a:p>
          <a:p>
            <a:endParaRPr lang="en-C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797757"/>
            <a:ext cx="3652103" cy="20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5653088" cy="152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99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\\fs-051\user$\rlayton\Desktop\walking 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8" y="2514600"/>
            <a:ext cx="4273378" cy="237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Non-Newtonian Liquid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Cornstarch and water</a:t>
            </a:r>
          </a:p>
          <a:p>
            <a:r>
              <a:rPr lang="en-CA" dirty="0" smtClean="0"/>
              <a:t>Is it a solid or a liquid?</a:t>
            </a:r>
            <a:endParaRPr lang="en-CA" dirty="0"/>
          </a:p>
        </p:txBody>
      </p:sp>
      <p:pic>
        <p:nvPicPr>
          <p:cNvPr id="8196" name="Picture 4" descr="\\fs-051\user$\rlayton\Desktop\socc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08" y="152400"/>
            <a:ext cx="482379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fs-051\user$\rlayton\Desktop\nn fluid animat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0575"/>
            <a:ext cx="38100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\\fs-051\user$\rlayton\Desktop\sinking bik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552" y="3352801"/>
            <a:ext cx="5283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36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end</a:t>
            </a:r>
            <a:endParaRPr lang="en-CA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5273040" cy="442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44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Question results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486400" cy="437356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CA" sz="2800" dirty="0" smtClean="0"/>
              <a:t>Like</a:t>
            </a:r>
            <a:r>
              <a:rPr lang="en-CA" sz="2800" dirty="0" smtClean="0">
                <a:sym typeface="Wingdings" panose="05000000000000000000" pitchFamily="2" charset="2"/>
              </a:rPr>
              <a:t></a:t>
            </a:r>
            <a:r>
              <a:rPr lang="en-CA" sz="2800" dirty="0" smtClean="0"/>
              <a:t> – labs, chemistry,  experiments in gym, my moustache </a:t>
            </a:r>
          </a:p>
          <a:p>
            <a:pPr marL="457200" indent="-457200">
              <a:buAutoNum type="arabicPeriod"/>
            </a:pPr>
            <a:r>
              <a:rPr lang="en-CA" sz="2800" dirty="0" smtClean="0"/>
              <a:t>Dislike</a:t>
            </a:r>
            <a:r>
              <a:rPr lang="en-CA" sz="2800" dirty="0" smtClean="0">
                <a:sym typeface="Wingdings" panose="05000000000000000000" pitchFamily="2" charset="2"/>
              </a:rPr>
              <a:t></a:t>
            </a:r>
            <a:r>
              <a:rPr lang="en-CA" sz="2800" dirty="0" smtClean="0"/>
              <a:t> – periodic table, machines, certain units, difficult questions</a:t>
            </a:r>
          </a:p>
          <a:p>
            <a:pPr marL="457200" indent="-457200">
              <a:buAutoNum type="arabicPeriod"/>
            </a:pPr>
            <a:r>
              <a:rPr lang="en-CA" sz="2800" dirty="0" smtClean="0"/>
              <a:t>What’s Ahead – very open minded</a:t>
            </a:r>
            <a:endParaRPr lang="en-CA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165" y="2438400"/>
            <a:ext cx="3207769" cy="442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86800" y="2438400"/>
            <a:ext cx="310134" cy="4426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699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24250"/>
            <a:ext cx="5715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718"/>
            <a:ext cx="6019800" cy="1371600"/>
          </a:xfrm>
        </p:spPr>
        <p:txBody>
          <a:bodyPr/>
          <a:lstStyle/>
          <a:p>
            <a:r>
              <a:rPr lang="en-CA" dirty="0" smtClean="0"/>
              <a:t>It’s all around you!</a:t>
            </a:r>
            <a:endParaRPr lang="en-CA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Chemistry contributes to many parts of everyday life</a:t>
            </a:r>
          </a:p>
          <a:p>
            <a:r>
              <a:rPr lang="en-CA" dirty="0" smtClean="0"/>
              <a:t>Some reactions form new or different substances (CO2 from video), others break down substances (cleaners with dirt)</a:t>
            </a:r>
          </a:p>
          <a:p>
            <a:r>
              <a:rPr lang="en-CA" dirty="0" smtClean="0"/>
              <a:t>We will continue to look at some everyday reactions and learn about what makes them useful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926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Useful reactions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791200" cy="4373563"/>
          </a:xfrm>
        </p:spPr>
        <p:txBody>
          <a:bodyPr/>
          <a:lstStyle/>
          <a:p>
            <a:r>
              <a:rPr lang="en-CA" dirty="0" smtClean="0"/>
              <a:t>During a chemical reaction substances react to form new substances with different properties</a:t>
            </a:r>
          </a:p>
          <a:p>
            <a:r>
              <a:rPr lang="en-CA" dirty="0" smtClean="0"/>
              <a:t>Can be simple or very complex</a:t>
            </a:r>
          </a:p>
          <a:p>
            <a:r>
              <a:rPr lang="en-CA" dirty="0" smtClean="0"/>
              <a:t>Such as hydrogen and oxygen reacting to power a space shuttle or simply taking an antacid</a:t>
            </a:r>
          </a:p>
          <a:p>
            <a:r>
              <a:rPr lang="en-CA" dirty="0" smtClean="0"/>
              <a:t>Antacids contains a basic chemical called magnesium hydroxide which reacts with your stomach acid (hydrochloric acid) to produce neutral magnesium and chloride</a:t>
            </a:r>
          </a:p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0"/>
            <a:ext cx="27146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668126"/>
            <a:ext cx="2924174" cy="220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9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Bananas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Every notice how bananas change green </a:t>
            </a:r>
            <a:r>
              <a:rPr lang="en-CA" dirty="0" smtClean="0">
                <a:sym typeface="Wingdings" panose="05000000000000000000" pitchFamily="2" charset="2"/>
              </a:rPr>
              <a:t> yellow  brown</a:t>
            </a:r>
          </a:p>
          <a:p>
            <a:r>
              <a:rPr lang="en-CA" dirty="0" smtClean="0">
                <a:sym typeface="Wingdings" panose="05000000000000000000" pitchFamily="2" charset="2"/>
              </a:rPr>
              <a:t>Bananas give off a gas known as ethylene  which triggers the release of </a:t>
            </a:r>
            <a:r>
              <a:rPr lang="en-CA" u="sng" dirty="0" smtClean="0">
                <a:sym typeface="Wingdings" panose="05000000000000000000" pitchFamily="2" charset="2"/>
              </a:rPr>
              <a:t>enzymes</a:t>
            </a:r>
          </a:p>
          <a:p>
            <a:r>
              <a:rPr lang="en-CA" dirty="0" smtClean="0">
                <a:sym typeface="Wingdings" panose="05000000000000000000" pitchFamily="2" charset="2"/>
              </a:rPr>
              <a:t>Enzymes – speed up chemical reactions</a:t>
            </a:r>
          </a:p>
          <a:p>
            <a:r>
              <a:rPr lang="en-CA" dirty="0" smtClean="0">
                <a:sym typeface="Wingdings" panose="05000000000000000000" pitchFamily="2" charset="2"/>
              </a:rPr>
              <a:t>1.Enzyme (amylase) breaks down starches into sugar (glucose)</a:t>
            </a:r>
          </a:p>
          <a:p>
            <a:r>
              <a:rPr lang="en-CA" dirty="0" smtClean="0">
                <a:sym typeface="Wingdings" panose="05000000000000000000" pitchFamily="2" charset="2"/>
              </a:rPr>
              <a:t>2. Other enzymes trigger colour change</a:t>
            </a:r>
          </a:p>
          <a:p>
            <a:r>
              <a:rPr lang="en-CA" dirty="0" smtClean="0">
                <a:sym typeface="Wingdings" panose="05000000000000000000" pitchFamily="2" charset="2"/>
              </a:rPr>
              <a:t>3. Enzymes break down large molecules into smaller ones that may evaporate into the air which creates the lovely banana smell</a:t>
            </a:r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41529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\\fs-051\user$\rlayton\Desktop\min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289779"/>
            <a:ext cx="2695576" cy="139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15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3810000" cy="1371600"/>
          </a:xfrm>
        </p:spPr>
        <p:txBody>
          <a:bodyPr>
            <a:normAutofit/>
          </a:bodyPr>
          <a:lstStyle/>
          <a:p>
            <a:r>
              <a:rPr lang="en-CA" dirty="0" smtClean="0"/>
              <a:t>Other reactions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1752600"/>
            <a:ext cx="5638800" cy="4373563"/>
          </a:xfrm>
        </p:spPr>
        <p:txBody>
          <a:bodyPr/>
          <a:lstStyle/>
          <a:p>
            <a:r>
              <a:rPr lang="en-CA" u="sng" dirty="0" smtClean="0"/>
              <a:t>Bleach</a:t>
            </a:r>
            <a:r>
              <a:rPr lang="en-CA" dirty="0" smtClean="0"/>
              <a:t> – make white fabrics look white and clean. Use hydrogen peroxide or sodium hypochlorite. Both contain oxygen (O2)</a:t>
            </a:r>
          </a:p>
          <a:p>
            <a:r>
              <a:rPr lang="en-CA" u="sng" dirty="0" smtClean="0"/>
              <a:t>Swimming Pool </a:t>
            </a:r>
            <a:r>
              <a:rPr lang="en-CA" dirty="0" smtClean="0"/>
              <a:t>– Have the distinct smell – caused by adding chlorine to water which produces </a:t>
            </a:r>
            <a:r>
              <a:rPr lang="en-CA" dirty="0" err="1" smtClean="0"/>
              <a:t>hypochlorous</a:t>
            </a:r>
            <a:r>
              <a:rPr lang="en-CA" dirty="0" smtClean="0"/>
              <a:t> acid</a:t>
            </a:r>
          </a:p>
          <a:p>
            <a:r>
              <a:rPr lang="en-CA" dirty="0" err="1" smtClean="0"/>
              <a:t>Hypochlorous</a:t>
            </a:r>
            <a:r>
              <a:rPr lang="en-CA" dirty="0" smtClean="0"/>
              <a:t> acid kills micro-organisms that may contaminate the pool</a:t>
            </a:r>
          </a:p>
          <a:p>
            <a:r>
              <a:rPr lang="en-CA" dirty="0" smtClean="0"/>
              <a:t>Pure chlorine can be dangerous as it may produce chlorine gas. So protective gloves and eyewear should be worn when handling chlorine.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2286000"/>
            <a:ext cx="300163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838" y="0"/>
            <a:ext cx="4686300" cy="167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16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Other reactions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05887"/>
            <a:ext cx="5680406" cy="5052113"/>
          </a:xfrm>
        </p:spPr>
        <p:txBody>
          <a:bodyPr>
            <a:normAutofit/>
          </a:bodyPr>
          <a:lstStyle/>
          <a:p>
            <a:r>
              <a:rPr lang="en-CA" dirty="0"/>
              <a:t>Baking Bread – combination of flour, yeast, liquid, salt, and other flavourings </a:t>
            </a:r>
            <a:r>
              <a:rPr lang="en-CA" dirty="0">
                <a:sym typeface="Wingdings" panose="05000000000000000000" pitchFamily="2" charset="2"/>
              </a:rPr>
              <a:t> dough</a:t>
            </a:r>
          </a:p>
          <a:p>
            <a:r>
              <a:rPr lang="en-CA" dirty="0">
                <a:sym typeface="Wingdings" panose="05000000000000000000" pitchFamily="2" charset="2"/>
              </a:rPr>
              <a:t>When the flour is mixed with water and yeast, enzymes from the yeast break down the starches into sugar/glucose. Other enzymes then react and create carbon dioxide (CO2) and ethanol (type of alcohol)</a:t>
            </a:r>
          </a:p>
          <a:p>
            <a:r>
              <a:rPr lang="en-CA" dirty="0">
                <a:sym typeface="Wingdings" panose="05000000000000000000" pitchFamily="2" charset="2"/>
              </a:rPr>
              <a:t>The CO2 bubbles up and makes the dough rise. Heat then causes these of gas to expand and give bread it’s air texture</a:t>
            </a:r>
          </a:p>
          <a:p>
            <a:r>
              <a:rPr lang="en-CA" dirty="0">
                <a:sym typeface="Wingdings" panose="05000000000000000000" pitchFamily="2" charset="2"/>
              </a:rPr>
              <a:t>The ethanol burns away and gives bread it’s taste</a:t>
            </a:r>
            <a:endParaRPr lang="en-CA" dirty="0"/>
          </a:p>
        </p:txBody>
      </p:sp>
      <p:pic>
        <p:nvPicPr>
          <p:cNvPr id="2050" name="Picture 2" descr="C:\Users\Owner\Desktop\bread-rising-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5951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06" y="4191000"/>
            <a:ext cx="346945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01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changes that occur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Some reactions require energy, while others release energy</a:t>
            </a:r>
          </a:p>
          <a:p>
            <a:r>
              <a:rPr lang="en-CA" dirty="0" smtClean="0"/>
              <a:t>In a reaction the substances you begin with will be different from the substances you end with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r>
              <a:rPr lang="en-CA" dirty="0" smtClean="0"/>
              <a:t>Reactants – substances before the reaction</a:t>
            </a:r>
          </a:p>
          <a:p>
            <a:r>
              <a:rPr lang="en-CA" dirty="0" smtClean="0"/>
              <a:t>Products – substances after the reaction</a:t>
            </a:r>
          </a:p>
          <a:p>
            <a:r>
              <a:rPr lang="en-CA" dirty="0" smtClean="0"/>
              <a:t>Arrow – indicates a reaction is happening and the direction</a:t>
            </a:r>
          </a:p>
          <a:p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762000" y="3352800"/>
            <a:ext cx="2286000" cy="9906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Reactants</a:t>
            </a:r>
            <a:endParaRPr lang="en-CA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733800" y="3581400"/>
            <a:ext cx="1447800" cy="5334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/>
          <p:cNvSpPr/>
          <p:nvPr/>
        </p:nvSpPr>
        <p:spPr>
          <a:xfrm>
            <a:off x="5867400" y="3352800"/>
            <a:ext cx="2743200" cy="9906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Products</a:t>
            </a:r>
            <a:endParaRPr lang="en-CA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5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576072"/>
          </a:xfrm>
        </p:spPr>
        <p:txBody>
          <a:bodyPr>
            <a:normAutofit/>
          </a:bodyPr>
          <a:lstStyle/>
          <a:p>
            <a:r>
              <a:rPr lang="en-CA" sz="2400" dirty="0" smtClean="0"/>
              <a:t>Photosynthesis – used in plants only</a:t>
            </a:r>
            <a:endParaRPr lang="en-CA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Photosynthesis and Cellular Respiration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43754" y="2286000"/>
            <a:ext cx="1219200" cy="6858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</a:rPr>
              <a:t>Carbon Dioxide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9118" y="2286000"/>
            <a:ext cx="1219200" cy="6858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</a:rPr>
              <a:t>Water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0" y="2282588"/>
            <a:ext cx="1219200" cy="6858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</a:rPr>
              <a:t>Energy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7200" y="4918880"/>
            <a:ext cx="1219200" cy="6858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</a:rPr>
              <a:t>Carbon Dioxide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29634" y="4934234"/>
            <a:ext cx="1219200" cy="6858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</a:rPr>
              <a:t>Water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57297" y="4937077"/>
            <a:ext cx="1219200" cy="6858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</a:rPr>
              <a:t>Energy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43600" y="2191602"/>
            <a:ext cx="1219200" cy="723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/>
              <a:t>Glucose/Sugar</a:t>
            </a:r>
            <a:endParaRPr lang="en-CA" b="1" dirty="0"/>
          </a:p>
        </p:txBody>
      </p:sp>
      <p:sp>
        <p:nvSpPr>
          <p:cNvPr id="13" name="Rectangle 12"/>
          <p:cNvSpPr/>
          <p:nvPr/>
        </p:nvSpPr>
        <p:spPr>
          <a:xfrm>
            <a:off x="167185" y="4873388"/>
            <a:ext cx="1219200" cy="723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/>
              <a:t>Glucose/Sugar</a:t>
            </a:r>
            <a:endParaRPr lang="en-CA" b="1" dirty="0"/>
          </a:p>
        </p:txBody>
      </p:sp>
      <p:sp>
        <p:nvSpPr>
          <p:cNvPr id="14" name="Rectangle 13"/>
          <p:cNvSpPr/>
          <p:nvPr/>
        </p:nvSpPr>
        <p:spPr>
          <a:xfrm>
            <a:off x="7924800" y="2200701"/>
            <a:ext cx="1219200" cy="723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/>
              <a:t>Oxygen</a:t>
            </a:r>
            <a:endParaRPr lang="en-CA" b="1" dirty="0"/>
          </a:p>
        </p:txBody>
      </p:sp>
      <p:sp>
        <p:nvSpPr>
          <p:cNvPr id="15" name="Rectangle 14"/>
          <p:cNvSpPr/>
          <p:nvPr/>
        </p:nvSpPr>
        <p:spPr>
          <a:xfrm>
            <a:off x="2133600" y="4873388"/>
            <a:ext cx="1219200" cy="723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/>
              <a:t>Oxygen</a:t>
            </a:r>
            <a:endParaRPr lang="en-CA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67666" y="3844498"/>
            <a:ext cx="5206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Cellular Respiration </a:t>
            </a:r>
          </a:p>
          <a:p>
            <a:r>
              <a:rPr lang="en-CA" sz="2400" b="1" dirty="0" smtClean="0"/>
              <a:t>– used by both plants and animals</a:t>
            </a:r>
            <a:endParaRPr lang="en-CA" sz="2400" b="1" dirty="0"/>
          </a:p>
        </p:txBody>
      </p:sp>
      <p:sp>
        <p:nvSpPr>
          <p:cNvPr id="17" name="Plus 16"/>
          <p:cNvSpPr/>
          <p:nvPr/>
        </p:nvSpPr>
        <p:spPr>
          <a:xfrm>
            <a:off x="1489311" y="4995079"/>
            <a:ext cx="594815" cy="533401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Plus 18"/>
          <p:cNvSpPr/>
          <p:nvPr/>
        </p:nvSpPr>
        <p:spPr>
          <a:xfrm>
            <a:off x="5574541" y="5010433"/>
            <a:ext cx="594815" cy="533401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Plus 19"/>
          <p:cNvSpPr/>
          <p:nvPr/>
        </p:nvSpPr>
        <p:spPr>
          <a:xfrm>
            <a:off x="7477267" y="5063887"/>
            <a:ext cx="594815" cy="533401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Plus 20"/>
          <p:cNvSpPr/>
          <p:nvPr/>
        </p:nvSpPr>
        <p:spPr>
          <a:xfrm>
            <a:off x="7260040" y="2362199"/>
            <a:ext cx="594815" cy="533401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Plus 21"/>
          <p:cNvSpPr/>
          <p:nvPr/>
        </p:nvSpPr>
        <p:spPr>
          <a:xfrm>
            <a:off x="3195280" y="2372434"/>
            <a:ext cx="594815" cy="533401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Plus 22"/>
          <p:cNvSpPr/>
          <p:nvPr/>
        </p:nvSpPr>
        <p:spPr>
          <a:xfrm>
            <a:off x="1305065" y="2370728"/>
            <a:ext cx="594815" cy="533401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ight Arrow 23"/>
          <p:cNvSpPr/>
          <p:nvPr/>
        </p:nvSpPr>
        <p:spPr>
          <a:xfrm>
            <a:off x="5257800" y="2378121"/>
            <a:ext cx="533400" cy="4944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ight Arrow 24"/>
          <p:cNvSpPr/>
          <p:nvPr/>
        </p:nvSpPr>
        <p:spPr>
          <a:xfrm>
            <a:off x="3543300" y="5054219"/>
            <a:ext cx="533400" cy="4944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17135" y="1982052"/>
            <a:ext cx="9144000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Rectangle 31"/>
          <p:cNvSpPr/>
          <p:nvPr/>
        </p:nvSpPr>
        <p:spPr>
          <a:xfrm>
            <a:off x="0" y="4582939"/>
            <a:ext cx="9144000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167185" y="3180442"/>
            <a:ext cx="4862015" cy="609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dirty="0" smtClean="0"/>
              <a:t>Reactants</a:t>
            </a:r>
            <a:endParaRPr lang="en-CA" dirty="0"/>
          </a:p>
        </p:txBody>
      </p:sp>
      <p:sp>
        <p:nvSpPr>
          <p:cNvPr id="33" name="Rectangle 32"/>
          <p:cNvSpPr/>
          <p:nvPr/>
        </p:nvSpPr>
        <p:spPr>
          <a:xfrm>
            <a:off x="1" y="5791200"/>
            <a:ext cx="3543300" cy="609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dirty="0" smtClean="0"/>
              <a:t>Reactants</a:t>
            </a:r>
            <a:endParaRPr lang="en-CA" dirty="0"/>
          </a:p>
        </p:txBody>
      </p:sp>
      <p:sp>
        <p:nvSpPr>
          <p:cNvPr id="34" name="Rectangle 33"/>
          <p:cNvSpPr/>
          <p:nvPr/>
        </p:nvSpPr>
        <p:spPr>
          <a:xfrm>
            <a:off x="5791201" y="3028042"/>
            <a:ext cx="3352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dirty="0" smtClean="0"/>
              <a:t>Products</a:t>
            </a:r>
            <a:endParaRPr lang="en-CA" dirty="0"/>
          </a:p>
        </p:txBody>
      </p:sp>
      <p:sp>
        <p:nvSpPr>
          <p:cNvPr id="35" name="Rectangle 34"/>
          <p:cNvSpPr/>
          <p:nvPr/>
        </p:nvSpPr>
        <p:spPr>
          <a:xfrm>
            <a:off x="4240933" y="5820634"/>
            <a:ext cx="4903068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dirty="0" smtClean="0"/>
              <a:t>Products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339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6" grpId="0"/>
      <p:bldP spid="6" grpId="0" animBg="1"/>
      <p:bldP spid="32" grpId="0" animBg="1"/>
      <p:bldP spid="7" grpId="0" animBg="1"/>
      <p:bldP spid="33" grpId="0" animBg="1"/>
      <p:bldP spid="34" grpId="0" animBg="1"/>
      <p:bldP spid="3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228</TotalTime>
  <Words>692</Words>
  <Application>Microsoft Office PowerPoint</Application>
  <PresentationFormat>On-screen Show (4:3)</PresentationFormat>
  <Paragraphs>95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Essential</vt:lpstr>
      <vt:lpstr>Chapter 2: Common Reactions  in our Lives</vt:lpstr>
      <vt:lpstr>Question results</vt:lpstr>
      <vt:lpstr>It’s all around you!</vt:lpstr>
      <vt:lpstr>Useful reactions</vt:lpstr>
      <vt:lpstr>Bananas</vt:lpstr>
      <vt:lpstr>Other reactions</vt:lpstr>
      <vt:lpstr>Other reactions</vt:lpstr>
      <vt:lpstr>The changes that occur</vt:lpstr>
      <vt:lpstr>Photosynthesis and Cellular Respiration</vt:lpstr>
      <vt:lpstr>Combustion</vt:lpstr>
      <vt:lpstr>Neutralization</vt:lpstr>
      <vt:lpstr>Change has occurred</vt:lpstr>
      <vt:lpstr>Energy and chemical reactions</vt:lpstr>
      <vt:lpstr>Non-Newtonian Liquid</vt:lpstr>
      <vt:lpstr>The end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Common Reactions  in our Lives</dc:title>
  <dc:creator>Owner</dc:creator>
  <cp:lastModifiedBy>Rod Layton</cp:lastModifiedBy>
  <cp:revision>24</cp:revision>
  <dcterms:created xsi:type="dcterms:W3CDTF">2015-11-12T03:57:44Z</dcterms:created>
  <dcterms:modified xsi:type="dcterms:W3CDTF">2015-11-12T15:43:17Z</dcterms:modified>
</cp:coreProperties>
</file>