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2" r:id="rId7"/>
    <p:sldId id="261" r:id="rId8"/>
    <p:sldId id="263" r:id="rId9"/>
    <p:sldId id="264" r:id="rId10"/>
    <p:sldId id="265" r:id="rId11"/>
    <p:sldId id="266" r:id="rId12"/>
    <p:sldId id="268" r:id="rId13"/>
    <p:sldId id="267" r:id="rId14"/>
    <p:sldId id="269" r:id="rId15"/>
    <p:sldId id="270" r:id="rId16"/>
    <p:sldId id="271" r:id="rId17"/>
    <p:sldId id="272" r:id="rId18"/>
    <p:sldId id="274" r:id="rId19"/>
    <p:sldId id="275" r:id="rId20"/>
    <p:sldId id="276" r:id="rId21"/>
    <p:sldId id="282" r:id="rId22"/>
    <p:sldId id="277" r:id="rId23"/>
    <p:sldId id="278" r:id="rId24"/>
    <p:sldId id="279" r:id="rId25"/>
    <p:sldId id="281" r:id="rId26"/>
    <p:sldId id="285" r:id="rId27"/>
    <p:sldId id="283" r:id="rId28"/>
    <p:sldId id="284" r:id="rId29"/>
    <p:sldId id="286" r:id="rId30"/>
    <p:sldId id="287" r:id="rId31"/>
    <p:sldId id="289" r:id="rId32"/>
    <p:sldId id="291" r:id="rId33"/>
    <p:sldId id="292" r:id="rId34"/>
    <p:sldId id="288"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306"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6EAE4139-4EE0-440F-94F4-463A006A4E41}" type="datetimeFigureOut">
              <a:rPr lang="en-CA" smtClean="0"/>
              <a:t>10/12/2015</a:t>
            </a:fld>
            <a:endParaRPr lang="en-CA"/>
          </a:p>
        </p:txBody>
      </p:sp>
      <p:sp>
        <p:nvSpPr>
          <p:cNvPr id="19" name="Footer Placeholder 18"/>
          <p:cNvSpPr>
            <a:spLocks noGrp="1"/>
          </p:cNvSpPr>
          <p:nvPr>
            <p:ph type="ftr" sz="quarter" idx="11"/>
          </p:nvPr>
        </p:nvSpPr>
        <p:spPr/>
        <p:txBody>
          <a:bodyPr/>
          <a:lstStyle/>
          <a:p>
            <a:endParaRPr lang="en-CA"/>
          </a:p>
        </p:txBody>
      </p:sp>
      <p:sp>
        <p:nvSpPr>
          <p:cNvPr id="27" name="Slide Number Placeholder 26"/>
          <p:cNvSpPr>
            <a:spLocks noGrp="1"/>
          </p:cNvSpPr>
          <p:nvPr>
            <p:ph type="sldNum" sz="quarter" idx="12"/>
          </p:nvPr>
        </p:nvSpPr>
        <p:spPr/>
        <p:txBody>
          <a:bodyPr/>
          <a:lstStyle/>
          <a:p>
            <a:fld id="{D83607FB-9499-4A3E-9F3B-B718BDA90DE4}" type="slidenum">
              <a:rPr lang="en-CA" smtClean="0"/>
              <a:t>‹#›</a:t>
            </a:fld>
            <a:endParaRPr lang="en-C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EAE4139-4EE0-440F-94F4-463A006A4E41}" type="datetimeFigureOut">
              <a:rPr lang="en-CA" smtClean="0"/>
              <a:t>10/12/2015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83607FB-9499-4A3E-9F3B-B718BDA90DE4}"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EAE4139-4EE0-440F-94F4-463A006A4E41}" type="datetimeFigureOut">
              <a:rPr lang="en-CA" smtClean="0"/>
              <a:t>10/12/2015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83607FB-9499-4A3E-9F3B-B718BDA90DE4}" type="slidenum">
              <a:rPr lang="en-CA" smtClean="0"/>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EAE4139-4EE0-440F-94F4-463A006A4E41}" type="datetimeFigureOut">
              <a:rPr lang="en-CA" smtClean="0"/>
              <a:t>10/12/2015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83607FB-9499-4A3E-9F3B-B718BDA90DE4}" type="slidenum">
              <a:rPr lang="en-CA" smtClean="0"/>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EAE4139-4EE0-440F-94F4-463A006A4E41}" type="datetimeFigureOut">
              <a:rPr lang="en-CA" smtClean="0"/>
              <a:t>10/12/2015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83607FB-9499-4A3E-9F3B-B718BDA90DE4}" type="slidenum">
              <a:rPr lang="en-CA" smtClean="0"/>
              <a:t>‹#›</a:t>
            </a:fld>
            <a:endParaRPr lang="en-C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EAE4139-4EE0-440F-94F4-463A006A4E41}" type="datetimeFigureOut">
              <a:rPr lang="en-CA" smtClean="0"/>
              <a:t>10/12/2015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83607FB-9499-4A3E-9F3B-B718BDA90DE4}" type="slidenum">
              <a:rPr lang="en-CA" smtClean="0"/>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EAE4139-4EE0-440F-94F4-463A006A4E41}" type="datetimeFigureOut">
              <a:rPr lang="en-CA" smtClean="0"/>
              <a:t>10/12/2015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83607FB-9499-4A3E-9F3B-B718BDA90DE4}" type="slidenum">
              <a:rPr lang="en-CA" smtClean="0"/>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EAE4139-4EE0-440F-94F4-463A006A4E41}" type="datetimeFigureOut">
              <a:rPr lang="en-CA" smtClean="0"/>
              <a:t>10/12/2015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83607FB-9499-4A3E-9F3B-B718BDA90DE4}" type="slidenum">
              <a:rPr lang="en-CA" smtClean="0"/>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AE4139-4EE0-440F-94F4-463A006A4E41}" type="datetimeFigureOut">
              <a:rPr lang="en-CA" smtClean="0"/>
              <a:t>10/12/2015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83607FB-9499-4A3E-9F3B-B718BDA90DE4}"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EAE4139-4EE0-440F-94F4-463A006A4E41}" type="datetimeFigureOut">
              <a:rPr lang="en-CA" smtClean="0"/>
              <a:t>10/12/2015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83607FB-9499-4A3E-9F3B-B718BDA90DE4}" type="slidenum">
              <a:rPr lang="en-CA" smtClean="0"/>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EAE4139-4EE0-440F-94F4-463A006A4E41}" type="datetimeFigureOut">
              <a:rPr lang="en-CA" smtClean="0"/>
              <a:t>10/12/2015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a:xfrm>
            <a:off x="8077200" y="6356350"/>
            <a:ext cx="609600" cy="365125"/>
          </a:xfrm>
        </p:spPr>
        <p:txBody>
          <a:bodyPr/>
          <a:lstStyle/>
          <a:p>
            <a:fld id="{D83607FB-9499-4A3E-9F3B-B718BDA90DE4}" type="slidenum">
              <a:rPr lang="en-CA" smtClean="0"/>
              <a:t>‹#›</a:t>
            </a:fld>
            <a:endParaRPr lang="en-CA"/>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EAE4139-4EE0-440F-94F4-463A006A4E41}" type="datetimeFigureOut">
              <a:rPr lang="en-CA" smtClean="0"/>
              <a:t>10/12/2015</a:t>
            </a:fld>
            <a:endParaRPr lang="en-CA"/>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CA"/>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83607FB-9499-4A3E-9F3B-B718BDA90DE4}" type="slidenum">
              <a:rPr lang="en-CA" smtClean="0"/>
              <a:t>‹#›</a:t>
            </a:fld>
            <a:endParaRPr lang="en-CA"/>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36.png"/><Relationship Id="rId4" Type="http://schemas.openxmlformats.org/officeDocument/2006/relationships/tags" Target="../tags/tag4.xml"/><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wner\Desktop\200 (3).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1"/>
            <a:ext cx="91440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28600" y="609600"/>
            <a:ext cx="7851648" cy="1828800"/>
          </a:xfrm>
        </p:spPr>
        <p:txBody>
          <a:bodyPr/>
          <a:lstStyle/>
          <a:p>
            <a:r>
              <a:rPr lang="en-CA" b="0" dirty="0" smtClean="0">
                <a:ln w="18415" cmpd="sng">
                  <a:solidFill>
                    <a:srgbClr val="FFFFFF"/>
                  </a:solidFill>
                  <a:prstDash val="solid"/>
                </a:ln>
                <a:solidFill>
                  <a:schemeClr val="tx1"/>
                </a:solidFill>
                <a:effectLst>
                  <a:outerShdw blurRad="63500" dir="3600000" algn="tl" rotWithShape="0">
                    <a:srgbClr val="000000">
                      <a:alpha val="70000"/>
                    </a:srgbClr>
                  </a:outerShdw>
                </a:effectLst>
              </a:rPr>
              <a:t>Chapter 8: Fossil Fuels</a:t>
            </a:r>
            <a:endParaRPr lang="en-CA" b="0" dirty="0">
              <a:ln w="18415" cmpd="sng">
                <a:solidFill>
                  <a:srgbClr val="FFFFFF"/>
                </a:solidFill>
                <a:prstDash val="solid"/>
              </a:ln>
              <a:solidFill>
                <a:schemeClr val="tx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7466922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Natural Gas</a:t>
            </a:r>
            <a:endParaRPr lang="en-CA" dirty="0"/>
          </a:p>
        </p:txBody>
      </p:sp>
      <p:sp>
        <p:nvSpPr>
          <p:cNvPr id="3" name="Content Placeholder 2"/>
          <p:cNvSpPr>
            <a:spLocks noGrp="1"/>
          </p:cNvSpPr>
          <p:nvPr>
            <p:ph idx="1"/>
          </p:nvPr>
        </p:nvSpPr>
        <p:spPr>
          <a:xfrm>
            <a:off x="457200" y="1935480"/>
            <a:ext cx="8001000" cy="4389120"/>
          </a:xfrm>
        </p:spPr>
        <p:txBody>
          <a:bodyPr>
            <a:normAutofit/>
          </a:bodyPr>
          <a:lstStyle/>
          <a:p>
            <a:r>
              <a:rPr lang="en-CA" dirty="0" smtClean="0"/>
              <a:t>Have not been used as long as coal</a:t>
            </a:r>
          </a:p>
          <a:p>
            <a:r>
              <a:rPr lang="en-CA" b="1" dirty="0" smtClean="0"/>
              <a:t>Natural gas </a:t>
            </a:r>
            <a:r>
              <a:rPr lang="en-CA" dirty="0" smtClean="0"/>
              <a:t>is difficult and dangerous to control and transport. This is why it has only recently been used</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0" y="3451946"/>
            <a:ext cx="5238750" cy="336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364489"/>
            <a:ext cx="4194264" cy="3449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73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0242"/>
                                        </p:tgtEl>
                                        <p:attrNameLst>
                                          <p:attrName>style.visibility</p:attrName>
                                        </p:attrNameLst>
                                      </p:cBhvr>
                                      <p:to>
                                        <p:strVal val="visible"/>
                                      </p:to>
                                    </p:set>
                                    <p:animEffect transition="in" filter="wipe(down)">
                                      <p:cBhvr>
                                        <p:cTn id="14" dur="580">
                                          <p:stCondLst>
                                            <p:cond delay="0"/>
                                          </p:stCondLst>
                                        </p:cTn>
                                        <p:tgtEl>
                                          <p:spTgt spid="10242"/>
                                        </p:tgtEl>
                                      </p:cBhvr>
                                    </p:animEffect>
                                    <p:anim calcmode="lin" valueType="num">
                                      <p:cBhvr>
                                        <p:cTn id="15" dur="1822" tmFilter="0,0; 0.14,0.36; 0.43,0.73; 0.71,0.91; 1.0,1.0">
                                          <p:stCondLst>
                                            <p:cond delay="0"/>
                                          </p:stCondLst>
                                        </p:cTn>
                                        <p:tgtEl>
                                          <p:spTgt spid="1024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24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24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24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242"/>
                                        </p:tgtEl>
                                        <p:attrNameLst>
                                          <p:attrName>ppt_y</p:attrName>
                                        </p:attrNameLst>
                                      </p:cBhvr>
                                      <p:tavLst>
                                        <p:tav tm="0" fmla="#ppt_y-sin(pi*$)/81">
                                          <p:val>
                                            <p:fltVal val="0"/>
                                          </p:val>
                                        </p:tav>
                                        <p:tav tm="100000">
                                          <p:val>
                                            <p:fltVal val="1"/>
                                          </p:val>
                                        </p:tav>
                                      </p:tavLst>
                                    </p:anim>
                                    <p:animScale>
                                      <p:cBhvr>
                                        <p:cTn id="20" dur="26">
                                          <p:stCondLst>
                                            <p:cond delay="650"/>
                                          </p:stCondLst>
                                        </p:cTn>
                                        <p:tgtEl>
                                          <p:spTgt spid="10242"/>
                                        </p:tgtEl>
                                      </p:cBhvr>
                                      <p:to x="100000" y="60000"/>
                                    </p:animScale>
                                    <p:animScale>
                                      <p:cBhvr>
                                        <p:cTn id="21" dur="166" decel="50000">
                                          <p:stCondLst>
                                            <p:cond delay="676"/>
                                          </p:stCondLst>
                                        </p:cTn>
                                        <p:tgtEl>
                                          <p:spTgt spid="10242"/>
                                        </p:tgtEl>
                                      </p:cBhvr>
                                      <p:to x="100000" y="100000"/>
                                    </p:animScale>
                                    <p:animScale>
                                      <p:cBhvr>
                                        <p:cTn id="22" dur="26">
                                          <p:stCondLst>
                                            <p:cond delay="1312"/>
                                          </p:stCondLst>
                                        </p:cTn>
                                        <p:tgtEl>
                                          <p:spTgt spid="10242"/>
                                        </p:tgtEl>
                                      </p:cBhvr>
                                      <p:to x="100000" y="80000"/>
                                    </p:animScale>
                                    <p:animScale>
                                      <p:cBhvr>
                                        <p:cTn id="23" dur="166" decel="50000">
                                          <p:stCondLst>
                                            <p:cond delay="1338"/>
                                          </p:stCondLst>
                                        </p:cTn>
                                        <p:tgtEl>
                                          <p:spTgt spid="10242"/>
                                        </p:tgtEl>
                                      </p:cBhvr>
                                      <p:to x="100000" y="100000"/>
                                    </p:animScale>
                                    <p:animScale>
                                      <p:cBhvr>
                                        <p:cTn id="24" dur="26">
                                          <p:stCondLst>
                                            <p:cond delay="1642"/>
                                          </p:stCondLst>
                                        </p:cTn>
                                        <p:tgtEl>
                                          <p:spTgt spid="10242"/>
                                        </p:tgtEl>
                                      </p:cBhvr>
                                      <p:to x="100000" y="90000"/>
                                    </p:animScale>
                                    <p:animScale>
                                      <p:cBhvr>
                                        <p:cTn id="25" dur="166" decel="50000">
                                          <p:stCondLst>
                                            <p:cond delay="1668"/>
                                          </p:stCondLst>
                                        </p:cTn>
                                        <p:tgtEl>
                                          <p:spTgt spid="10242"/>
                                        </p:tgtEl>
                                      </p:cBhvr>
                                      <p:to x="100000" y="100000"/>
                                    </p:animScale>
                                    <p:animScale>
                                      <p:cBhvr>
                                        <p:cTn id="26" dur="26">
                                          <p:stCondLst>
                                            <p:cond delay="1808"/>
                                          </p:stCondLst>
                                        </p:cTn>
                                        <p:tgtEl>
                                          <p:spTgt spid="10242"/>
                                        </p:tgtEl>
                                      </p:cBhvr>
                                      <p:to x="100000" y="95000"/>
                                    </p:animScale>
                                    <p:animScale>
                                      <p:cBhvr>
                                        <p:cTn id="27" dur="166" decel="50000">
                                          <p:stCondLst>
                                            <p:cond delay="1834"/>
                                          </p:stCondLst>
                                        </p:cTn>
                                        <p:tgtEl>
                                          <p:spTgt spid="10242"/>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1000"/>
                                        <p:tgtEl>
                                          <p:spTgt spid="3">
                                            <p:txEl>
                                              <p:pRg st="1" end="1"/>
                                            </p:txEl>
                                          </p:spTgt>
                                        </p:tgtEl>
                                      </p:cBhvr>
                                    </p:animEffect>
                                    <p:anim calcmode="lin" valueType="num">
                                      <p:cBhvr>
                                        <p:cTn id="3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0243"/>
                                        </p:tgtEl>
                                        <p:attrNameLst>
                                          <p:attrName>style.visibility</p:attrName>
                                        </p:attrNameLst>
                                      </p:cBhvr>
                                      <p:to>
                                        <p:strVal val="visible"/>
                                      </p:to>
                                    </p:set>
                                    <p:animEffect transition="in" filter="randombar(horizontal)">
                                      <p:cBhvr>
                                        <p:cTn id="39"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Oil</a:t>
            </a:r>
            <a:endParaRPr lang="en-CA" dirty="0"/>
          </a:p>
        </p:txBody>
      </p:sp>
      <p:sp>
        <p:nvSpPr>
          <p:cNvPr id="3" name="Content Placeholder 2"/>
          <p:cNvSpPr>
            <a:spLocks noGrp="1"/>
          </p:cNvSpPr>
          <p:nvPr>
            <p:ph idx="1"/>
          </p:nvPr>
        </p:nvSpPr>
        <p:spPr/>
        <p:txBody>
          <a:bodyPr/>
          <a:lstStyle/>
          <a:p>
            <a:r>
              <a:rPr lang="en-CA" b="1" dirty="0"/>
              <a:t>Crude oil </a:t>
            </a:r>
            <a:r>
              <a:rPr lang="en-CA" dirty="0"/>
              <a:t>or </a:t>
            </a:r>
            <a:r>
              <a:rPr lang="en-CA" b="1" dirty="0"/>
              <a:t>petroleum </a:t>
            </a:r>
            <a:r>
              <a:rPr lang="en-CA" dirty="0"/>
              <a:t>is found as a liquid. </a:t>
            </a:r>
          </a:p>
          <a:p>
            <a:r>
              <a:rPr lang="en-CA" dirty="0"/>
              <a:t>It is extracted by drilling a hole into the ground</a:t>
            </a:r>
          </a:p>
          <a:p>
            <a:r>
              <a:rPr lang="en-CA" dirty="0"/>
              <a:t>Sometimes the pressure on the fuel will cause it to come to the surface on its own, other times it will need to be pumped out</a:t>
            </a:r>
          </a:p>
          <a:p>
            <a:endParaRPr lang="en-CA"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9640" y="3962400"/>
            <a:ext cx="427101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descr="C:\Users\Owner\Desktop\oildrill-simple-black-icon-5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 y="3481387"/>
            <a:ext cx="4876800" cy="385762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Owner\AppData\Local\Microsoft\Windows\INetCache\IE\9A2GA7DE\150px-EdmontonOilersRigger.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1532" y="0"/>
            <a:ext cx="1958618" cy="197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5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wipe(down)">
                                      <p:cBhvr>
                                        <p:cTn id="17" dur="500"/>
                                        <p:tgtEl>
                                          <p:spTgt spid="112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1267"/>
                                        </p:tgtEl>
                                        <p:attrNameLst>
                                          <p:attrName>style.visibility</p:attrName>
                                        </p:attrNameLst>
                                      </p:cBhvr>
                                      <p:to>
                                        <p:strVal val="visible"/>
                                      </p:to>
                                    </p:set>
                                    <p:anim calcmode="lin" valueType="num">
                                      <p:cBhvr>
                                        <p:cTn id="27" dur="1000" fill="hold"/>
                                        <p:tgtEl>
                                          <p:spTgt spid="11267"/>
                                        </p:tgtEl>
                                        <p:attrNameLst>
                                          <p:attrName>ppt_w</p:attrName>
                                        </p:attrNameLst>
                                      </p:cBhvr>
                                      <p:tavLst>
                                        <p:tav tm="0">
                                          <p:val>
                                            <p:fltVal val="0"/>
                                          </p:val>
                                        </p:tav>
                                        <p:tav tm="100000">
                                          <p:val>
                                            <p:strVal val="#ppt_w"/>
                                          </p:val>
                                        </p:tav>
                                      </p:tavLst>
                                    </p:anim>
                                    <p:anim calcmode="lin" valueType="num">
                                      <p:cBhvr>
                                        <p:cTn id="28" dur="1000" fill="hold"/>
                                        <p:tgtEl>
                                          <p:spTgt spid="11267"/>
                                        </p:tgtEl>
                                        <p:attrNameLst>
                                          <p:attrName>ppt_h</p:attrName>
                                        </p:attrNameLst>
                                      </p:cBhvr>
                                      <p:tavLst>
                                        <p:tav tm="0">
                                          <p:val>
                                            <p:fltVal val="0"/>
                                          </p:val>
                                        </p:tav>
                                        <p:tav tm="100000">
                                          <p:val>
                                            <p:strVal val="#ppt_h"/>
                                          </p:val>
                                        </p:tav>
                                      </p:tavLst>
                                    </p:anim>
                                    <p:anim calcmode="lin" valueType="num">
                                      <p:cBhvr>
                                        <p:cTn id="29" dur="1000" fill="hold"/>
                                        <p:tgtEl>
                                          <p:spTgt spid="11267"/>
                                        </p:tgtEl>
                                        <p:attrNameLst>
                                          <p:attrName>style.rotation</p:attrName>
                                        </p:attrNameLst>
                                      </p:cBhvr>
                                      <p:tavLst>
                                        <p:tav tm="0">
                                          <p:val>
                                            <p:fltVal val="90"/>
                                          </p:val>
                                        </p:tav>
                                        <p:tav tm="100000">
                                          <p:val>
                                            <p:fltVal val="0"/>
                                          </p:val>
                                        </p:tav>
                                      </p:tavLst>
                                    </p:anim>
                                    <p:animEffect transition="in" filter="fade">
                                      <p:cBhvr>
                                        <p:cTn id="30" dur="10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541655"/>
            <a:ext cx="8153400" cy="6316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68396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Extraction</a:t>
            </a:r>
            <a:endParaRPr lang="en-CA" dirty="0"/>
          </a:p>
        </p:txBody>
      </p:sp>
      <p:sp>
        <p:nvSpPr>
          <p:cNvPr id="3" name="Content Placeholder 2"/>
          <p:cNvSpPr>
            <a:spLocks noGrp="1"/>
          </p:cNvSpPr>
          <p:nvPr>
            <p:ph idx="1"/>
          </p:nvPr>
        </p:nvSpPr>
        <p:spPr/>
        <p:txBody>
          <a:bodyPr/>
          <a:lstStyle/>
          <a:p>
            <a:r>
              <a:rPr lang="en-CA" dirty="0" smtClean="0"/>
              <a:t>Fossil fuels have been an important part of Alberta since the late 1800s</a:t>
            </a:r>
          </a:p>
          <a:p>
            <a:r>
              <a:rPr lang="en-CA" dirty="0" smtClean="0"/>
              <a:t>For more than a century coal was the main energy source of Canadian Pacific Railway and most industries in Alberta</a:t>
            </a:r>
          </a:p>
          <a:p>
            <a:r>
              <a:rPr lang="en-CA" dirty="0" smtClean="0"/>
              <a:t>Previously talked about how coal used to power electricity production (Ch.6)</a:t>
            </a:r>
          </a:p>
          <a:p>
            <a:r>
              <a:rPr lang="en-CA" dirty="0" smtClean="0"/>
              <a:t>Most of the iron and steel in Alberta has been produced in other parts of the world, but many of them use coal from Alberta to get the energy they need</a:t>
            </a:r>
            <a:endParaRPr lang="en-CA" dirty="0"/>
          </a:p>
        </p:txBody>
      </p:sp>
    </p:spTree>
    <p:extLst>
      <p:ext uri="{BB962C8B-B14F-4D97-AF65-F5344CB8AC3E}">
        <p14:creationId xmlns:p14="http://schemas.microsoft.com/office/powerpoint/2010/main" val="46904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Mining Coal</a:t>
            </a:r>
            <a:endParaRPr lang="en-CA" dirty="0"/>
          </a:p>
        </p:txBody>
      </p:sp>
      <p:sp>
        <p:nvSpPr>
          <p:cNvPr id="3" name="Content Placeholder 2"/>
          <p:cNvSpPr>
            <a:spLocks noGrp="1"/>
          </p:cNvSpPr>
          <p:nvPr>
            <p:ph idx="1"/>
          </p:nvPr>
        </p:nvSpPr>
        <p:spPr>
          <a:xfrm>
            <a:off x="457200" y="1935480"/>
            <a:ext cx="4114800" cy="4389120"/>
          </a:xfrm>
        </p:spPr>
        <p:txBody>
          <a:bodyPr/>
          <a:lstStyle/>
          <a:p>
            <a:r>
              <a:rPr lang="en-CA" dirty="0" smtClean="0"/>
              <a:t>Look for a layer or seam of coal </a:t>
            </a:r>
            <a:endParaRPr lang="en-CA" dirty="0"/>
          </a:p>
          <a:p>
            <a:r>
              <a:rPr lang="en-CA" dirty="0" smtClean="0"/>
              <a:t>Deposits quarried similarly to sand or gravel</a:t>
            </a:r>
          </a:p>
          <a:p>
            <a:r>
              <a:rPr lang="en-CA" dirty="0" smtClean="0"/>
              <a:t>Called </a:t>
            </a:r>
            <a:r>
              <a:rPr lang="en-CA" b="1" dirty="0" smtClean="0"/>
              <a:t>open-pit mines</a:t>
            </a:r>
          </a:p>
          <a:p>
            <a:r>
              <a:rPr lang="en-CA" dirty="0" smtClean="0"/>
              <a:t>Deeper deposits are dug out using a series of underground tunnels</a:t>
            </a:r>
          </a:p>
          <a:p>
            <a:r>
              <a:rPr lang="en-CA" dirty="0" smtClean="0"/>
              <a:t>Machines play a large part in extraction </a:t>
            </a:r>
            <a:endParaRPr lang="en-CA"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6583" y="0"/>
            <a:ext cx="4688336" cy="3058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583" y="2888673"/>
            <a:ext cx="4688336"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298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3314"/>
                                        </p:tgtEl>
                                        <p:attrNameLst>
                                          <p:attrName>style.visibility</p:attrName>
                                        </p:attrNameLst>
                                      </p:cBhvr>
                                      <p:to>
                                        <p:strVal val="visible"/>
                                      </p:to>
                                    </p:set>
                                    <p:animEffect transition="in" filter="circle(in)">
                                      <p:cBhvr>
                                        <p:cTn id="21" dur="2000"/>
                                        <p:tgtEl>
                                          <p:spTgt spid="1331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13315"/>
                                        </p:tgtEl>
                                        <p:attrNameLst>
                                          <p:attrName>style.visibility</p:attrName>
                                        </p:attrNameLst>
                                      </p:cBhvr>
                                      <p:to>
                                        <p:strVal val="visible"/>
                                      </p:to>
                                    </p:set>
                                    <p:animEffect transition="in" filter="wheel(1)">
                                      <p:cBhvr>
                                        <p:cTn id="40" dur="2000"/>
                                        <p:tgtEl>
                                          <p:spTgt spid="133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1000"/>
                                        <p:tgtEl>
                                          <p:spTgt spid="3">
                                            <p:txEl>
                                              <p:pRg st="4" end="4"/>
                                            </p:txEl>
                                          </p:spTgt>
                                        </p:tgtEl>
                                      </p:cBhvr>
                                    </p:animEffect>
                                    <p:anim calcmode="lin" valueType="num">
                                      <p:cBhvr>
                                        <p:cTn id="4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Oil</a:t>
            </a:r>
            <a:endParaRPr lang="en-CA" dirty="0"/>
          </a:p>
        </p:txBody>
      </p:sp>
      <p:sp>
        <p:nvSpPr>
          <p:cNvPr id="3" name="Content Placeholder 2"/>
          <p:cNvSpPr>
            <a:spLocks noGrp="1"/>
          </p:cNvSpPr>
          <p:nvPr>
            <p:ph idx="1"/>
          </p:nvPr>
        </p:nvSpPr>
        <p:spPr/>
        <p:txBody>
          <a:bodyPr/>
          <a:lstStyle/>
          <a:p>
            <a:r>
              <a:rPr lang="en-CA" dirty="0" smtClean="0"/>
              <a:t>In the past oil was only used to make kerosene, which was a fuel for lamps and stoves</a:t>
            </a:r>
          </a:p>
          <a:p>
            <a:r>
              <a:rPr lang="en-CA" dirty="0" smtClean="0"/>
              <a:t>Today it is the most important source of energy in the world</a:t>
            </a:r>
          </a:p>
          <a:p>
            <a:r>
              <a:rPr lang="en-CA" dirty="0" smtClean="0"/>
              <a:t>One problem with mining crude oil is knowing where to drill</a:t>
            </a:r>
            <a:endParaRPr lang="en-CA"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8564" y="4419600"/>
            <a:ext cx="25908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6968" y="740779"/>
            <a:ext cx="900113"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132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W.S. Heron</a:t>
            </a:r>
            <a:endParaRPr lang="en-CA" dirty="0"/>
          </a:p>
        </p:txBody>
      </p:sp>
      <p:sp>
        <p:nvSpPr>
          <p:cNvPr id="3" name="Content Placeholder 2"/>
          <p:cNvSpPr>
            <a:spLocks noGrp="1"/>
          </p:cNvSpPr>
          <p:nvPr>
            <p:ph idx="1"/>
          </p:nvPr>
        </p:nvSpPr>
        <p:spPr>
          <a:xfrm>
            <a:off x="457200" y="1935480"/>
            <a:ext cx="6723938" cy="4389120"/>
          </a:xfrm>
        </p:spPr>
        <p:txBody>
          <a:bodyPr/>
          <a:lstStyle/>
          <a:p>
            <a:r>
              <a:rPr lang="en-CA" dirty="0" smtClean="0"/>
              <a:t>In 1914 noticed oil seeping from the ground on a farm near Turner Valley</a:t>
            </a:r>
          </a:p>
          <a:p>
            <a:r>
              <a:rPr lang="en-CA" dirty="0" smtClean="0"/>
              <a:t>He purchased the farm and mining rights and started drilling</a:t>
            </a:r>
          </a:p>
          <a:p>
            <a:r>
              <a:rPr lang="en-CA" dirty="0" smtClean="0"/>
              <a:t>He discovered oil in Turner Valley, </a:t>
            </a:r>
            <a:r>
              <a:rPr lang="en-CA" dirty="0" err="1" smtClean="0"/>
              <a:t>Woodbend</a:t>
            </a:r>
            <a:r>
              <a:rPr lang="en-CA" dirty="0" smtClean="0"/>
              <a:t>, Leduc, and </a:t>
            </a:r>
            <a:r>
              <a:rPr lang="en-CA" dirty="0" err="1" smtClean="0"/>
              <a:t>Redwater</a:t>
            </a:r>
            <a:endParaRPr lang="en-CA" dirty="0" smtClean="0"/>
          </a:p>
          <a:p>
            <a:r>
              <a:rPr lang="en-CA" dirty="0" smtClean="0"/>
              <a:t>Helped turn Alberta into the oil powerhouse it is today! </a:t>
            </a:r>
            <a:endParaRPr lang="en-CA"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1138" y="-9525"/>
            <a:ext cx="1962862"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3033" y="4419600"/>
            <a:ext cx="3290966" cy="2473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968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wheel(1)">
                                      <p:cBhvr>
                                        <p:cTn id="12" dur="2000"/>
                                        <p:tgtEl>
                                          <p:spTgt spid="1536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759192"/>
            <a:ext cx="6205537" cy="6098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260123" y="2716823"/>
            <a:ext cx="1828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b="1" dirty="0" err="1" smtClean="0"/>
              <a:t>Redwater</a:t>
            </a:r>
            <a:endParaRPr lang="en-CA" b="1" dirty="0"/>
          </a:p>
        </p:txBody>
      </p:sp>
      <p:sp>
        <p:nvSpPr>
          <p:cNvPr id="7" name="Rectangle 6"/>
          <p:cNvSpPr/>
          <p:nvPr/>
        </p:nvSpPr>
        <p:spPr>
          <a:xfrm>
            <a:off x="-5862" y="3695700"/>
            <a:ext cx="1828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err="1" smtClean="0"/>
              <a:t>Woodbend</a:t>
            </a:r>
            <a:endParaRPr lang="en-CA" b="1" dirty="0"/>
          </a:p>
        </p:txBody>
      </p:sp>
      <p:sp>
        <p:nvSpPr>
          <p:cNvPr id="8" name="Rectangle 7"/>
          <p:cNvSpPr/>
          <p:nvPr/>
        </p:nvSpPr>
        <p:spPr>
          <a:xfrm>
            <a:off x="304800" y="5404339"/>
            <a:ext cx="1828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smtClean="0"/>
              <a:t>Turner Valley</a:t>
            </a:r>
            <a:endParaRPr lang="en-CA" sz="2000" b="1" dirty="0"/>
          </a:p>
        </p:txBody>
      </p:sp>
      <p:sp>
        <p:nvSpPr>
          <p:cNvPr id="9" name="Rectangle 8"/>
          <p:cNvSpPr/>
          <p:nvPr/>
        </p:nvSpPr>
        <p:spPr>
          <a:xfrm>
            <a:off x="6260123" y="4829909"/>
            <a:ext cx="1828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b="1" dirty="0" smtClean="0"/>
              <a:t>Leduc</a:t>
            </a:r>
            <a:endParaRPr lang="en-CA" b="1" dirty="0"/>
          </a:p>
        </p:txBody>
      </p:sp>
      <p:cxnSp>
        <p:nvCxnSpPr>
          <p:cNvPr id="10" name="Straight Arrow Connector 9"/>
          <p:cNvCxnSpPr>
            <a:stCxn id="8" idx="3"/>
          </p:cNvCxnSpPr>
          <p:nvPr/>
        </p:nvCxnSpPr>
        <p:spPr>
          <a:xfrm flipV="1">
            <a:off x="2133600" y="5741377"/>
            <a:ext cx="1524000" cy="586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2" name="Straight Arrow Connector 11"/>
          <p:cNvCxnSpPr>
            <a:stCxn id="6" idx="1"/>
          </p:cNvCxnSpPr>
          <p:nvPr/>
        </p:nvCxnSpPr>
        <p:spPr>
          <a:xfrm flipH="1">
            <a:off x="4114800" y="3059723"/>
            <a:ext cx="2145323" cy="97887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Straight Arrow Connector 13"/>
          <p:cNvCxnSpPr>
            <a:stCxn id="7" idx="3"/>
          </p:cNvCxnSpPr>
          <p:nvPr/>
        </p:nvCxnSpPr>
        <p:spPr>
          <a:xfrm>
            <a:off x="1822938" y="4038600"/>
            <a:ext cx="1987062" cy="3429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flipH="1" flipV="1">
            <a:off x="3962400" y="4572000"/>
            <a:ext cx="2297723" cy="60080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6388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style.rotation</p:attrName>
                                        </p:attrNameLst>
                                      </p:cBhvr>
                                      <p:tavLst>
                                        <p:tav tm="0">
                                          <p:val>
                                            <p:fltVal val="90"/>
                                          </p:val>
                                        </p:tav>
                                        <p:tav tm="100000">
                                          <p:val>
                                            <p:fltVal val="0"/>
                                          </p:val>
                                        </p:tav>
                                      </p:tavLst>
                                    </p:anim>
                                    <p:animEffect transition="in" filter="fade">
                                      <p:cBhvr>
                                        <p:cTn id="30" dur="1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Oil Extraction</a:t>
            </a:r>
            <a:endParaRPr lang="en-US" dirty="0"/>
          </a:p>
        </p:txBody>
      </p:sp>
      <p:sp>
        <p:nvSpPr>
          <p:cNvPr id="3" name="Content Placeholder 2"/>
          <p:cNvSpPr>
            <a:spLocks noGrp="1"/>
          </p:cNvSpPr>
          <p:nvPr>
            <p:ph idx="1"/>
          </p:nvPr>
        </p:nvSpPr>
        <p:spPr/>
        <p:txBody>
          <a:bodyPr/>
          <a:lstStyle/>
          <a:p>
            <a:r>
              <a:rPr lang="en-US" dirty="0" smtClean="0"/>
              <a:t>Often thought that oil forms in large pools underground</a:t>
            </a:r>
          </a:p>
          <a:p>
            <a:r>
              <a:rPr lang="en-US" dirty="0" smtClean="0"/>
              <a:t>Actually forms in tiny pores between the particles that make up rocks</a:t>
            </a:r>
          </a:p>
          <a:p>
            <a:r>
              <a:rPr lang="en-US" dirty="0" smtClean="0"/>
              <a:t>As earth’s crust changes and causes great amounts of pressure to shift and forces the oil droplets into porous rocks called </a:t>
            </a:r>
            <a:r>
              <a:rPr lang="en-US" b="1" dirty="0" smtClean="0"/>
              <a:t>reservoir rocks</a:t>
            </a:r>
          </a:p>
          <a:p>
            <a:r>
              <a:rPr lang="en-US" dirty="0" smtClean="0"/>
              <a:t>Further Earth movement can trap these reserves between </a:t>
            </a:r>
            <a:r>
              <a:rPr lang="en-US" u="sng" dirty="0" smtClean="0"/>
              <a:t>impermeable</a:t>
            </a:r>
            <a:r>
              <a:rPr lang="en-US" dirty="0" smtClean="0"/>
              <a:t> rocks</a:t>
            </a:r>
            <a:endParaRPr lang="en-US" dirty="0"/>
          </a:p>
        </p:txBody>
      </p:sp>
    </p:spTree>
    <p:extLst>
      <p:ext uri="{BB962C8B-B14F-4D97-AF65-F5344CB8AC3E}">
        <p14:creationId xmlns:p14="http://schemas.microsoft.com/office/powerpoint/2010/main" val="102860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Reservoir Rocks</a:t>
            </a:r>
            <a:endParaRPr lang="en-CA"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2216931"/>
            <a:ext cx="6410325" cy="4641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4523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A long time ago, in a province not so far away…</a:t>
            </a:r>
            <a:endParaRPr lang="en-CA" dirty="0"/>
          </a:p>
        </p:txBody>
      </p:sp>
      <p:sp>
        <p:nvSpPr>
          <p:cNvPr id="3" name="Content Placeholder 2"/>
          <p:cNvSpPr>
            <a:spLocks noGrp="1"/>
          </p:cNvSpPr>
          <p:nvPr>
            <p:ph idx="1"/>
          </p:nvPr>
        </p:nvSpPr>
        <p:spPr>
          <a:xfrm>
            <a:off x="3830897" y="1219200"/>
            <a:ext cx="4876800" cy="4389120"/>
          </a:xfrm>
        </p:spPr>
        <p:txBody>
          <a:bodyPr/>
          <a:lstStyle/>
          <a:p>
            <a:r>
              <a:rPr lang="en-CA" dirty="0" smtClean="0"/>
              <a:t>Millions of years ago Alberta had a much warmer climate</a:t>
            </a:r>
          </a:p>
          <a:p>
            <a:r>
              <a:rPr lang="en-CA" dirty="0" smtClean="0"/>
              <a:t>Lots of swamps and bogs, with a wide variety of vegetation</a:t>
            </a:r>
          </a:p>
          <a:p>
            <a:r>
              <a:rPr lang="en-CA" dirty="0" smtClean="0"/>
              <a:t>This lead to the large amount of oil reserves we hold</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4080279" cy="414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9950" y="3979718"/>
            <a:ext cx="57340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734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circle(in)">
                                      <p:cBhvr>
                                        <p:cTn id="22" dur="2000"/>
                                        <p:tgtEl>
                                          <p:spTgt spid="20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Finding Oil</a:t>
            </a:r>
            <a:endParaRPr lang="en-CA" dirty="0"/>
          </a:p>
        </p:txBody>
      </p:sp>
      <p:sp>
        <p:nvSpPr>
          <p:cNvPr id="3" name="Content Placeholder 2"/>
          <p:cNvSpPr>
            <a:spLocks noGrp="1"/>
          </p:cNvSpPr>
          <p:nvPr>
            <p:ph idx="1"/>
          </p:nvPr>
        </p:nvSpPr>
        <p:spPr/>
        <p:txBody>
          <a:bodyPr/>
          <a:lstStyle/>
          <a:p>
            <a:r>
              <a:rPr lang="en-CA" dirty="0" smtClean="0"/>
              <a:t>Geologists use a number of technologies to determine the location of potential reservoirs</a:t>
            </a:r>
          </a:p>
          <a:p>
            <a:r>
              <a:rPr lang="en-CA" dirty="0" smtClean="0"/>
              <a:t>One of the more common methods is the </a:t>
            </a:r>
            <a:r>
              <a:rPr lang="en-CA" b="1" dirty="0" smtClean="0"/>
              <a:t>seismic survey</a:t>
            </a:r>
          </a:p>
          <a:p>
            <a:r>
              <a:rPr lang="en-CA" dirty="0" smtClean="0"/>
              <a:t>Shock waves are sent through the Earth’s crust. The returning soundwaves reflect off of rock and detected by sensitive equipment</a:t>
            </a:r>
          </a:p>
          <a:p>
            <a:r>
              <a:rPr lang="en-CA" dirty="0" smtClean="0"/>
              <a:t>Geologists then interpret these images looking for certain patterns or structures</a:t>
            </a:r>
            <a:endParaRPr lang="en-CA"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8111" y="0"/>
            <a:ext cx="3030525" cy="1891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594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Reservoir Rocks</a:t>
            </a:r>
            <a:endParaRPr lang="en-CA"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11468" y="1935163"/>
            <a:ext cx="5721063" cy="438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16706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8184271"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21441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Drilling</a:t>
            </a:r>
            <a:endParaRPr lang="en-CA" dirty="0"/>
          </a:p>
        </p:txBody>
      </p:sp>
      <p:sp>
        <p:nvSpPr>
          <p:cNvPr id="3" name="Content Placeholder 2"/>
          <p:cNvSpPr>
            <a:spLocks noGrp="1"/>
          </p:cNvSpPr>
          <p:nvPr>
            <p:ph idx="1"/>
          </p:nvPr>
        </p:nvSpPr>
        <p:spPr/>
        <p:txBody>
          <a:bodyPr/>
          <a:lstStyle/>
          <a:p>
            <a:r>
              <a:rPr lang="en-CA" dirty="0" smtClean="0"/>
              <a:t>Once location is identified they start to drill</a:t>
            </a:r>
          </a:p>
          <a:p>
            <a:r>
              <a:rPr lang="en-CA" dirty="0" smtClean="0"/>
              <a:t>At the beginning the pressure may cause oil </a:t>
            </a:r>
            <a:r>
              <a:rPr lang="en-CA" dirty="0"/>
              <a:t>t</a:t>
            </a:r>
            <a:r>
              <a:rPr lang="en-CA" dirty="0" smtClean="0"/>
              <a:t>o rise to the surface on it’s own</a:t>
            </a:r>
          </a:p>
          <a:p>
            <a:r>
              <a:rPr lang="en-CA" dirty="0" smtClean="0"/>
              <a:t>After the pressure decreases a pump may be needed to extract the rest of the oil</a:t>
            </a:r>
          </a:p>
          <a:p>
            <a:r>
              <a:rPr lang="en-CA" dirty="0" smtClean="0"/>
              <a:t>In most cases a </a:t>
            </a:r>
            <a:r>
              <a:rPr lang="en-CA" b="1" dirty="0" smtClean="0"/>
              <a:t>pump jack </a:t>
            </a:r>
            <a:r>
              <a:rPr lang="en-CA" dirty="0" smtClean="0"/>
              <a:t>is installed, but in some areas a </a:t>
            </a:r>
            <a:r>
              <a:rPr lang="en-CA" b="1" dirty="0" smtClean="0"/>
              <a:t>lift pump </a:t>
            </a:r>
            <a:r>
              <a:rPr lang="en-CA" dirty="0" smtClean="0"/>
              <a:t>may be used</a:t>
            </a:r>
          </a:p>
        </p:txBody>
      </p:sp>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0473" y="-533400"/>
            <a:ext cx="3276600"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8999" y="4734263"/>
            <a:ext cx="1898073" cy="213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SMARTInkShape-Group18"/>
          <p:cNvGrpSpPr/>
          <p:nvPr/>
        </p:nvGrpSpPr>
        <p:grpSpPr>
          <a:xfrm>
            <a:off x="6247074" y="2164556"/>
            <a:ext cx="2082684" cy="1686477"/>
            <a:chOff x="6247074" y="2164556"/>
            <a:chExt cx="2082684" cy="1686477"/>
          </a:xfrm>
        </p:grpSpPr>
        <p:sp>
          <p:nvSpPr>
            <p:cNvPr id="4" name="SMARTInkShape-1"/>
            <p:cNvSpPr/>
            <p:nvPr>
              <p:custDataLst>
                <p:tags r:id="rId3"/>
              </p:custDataLst>
            </p:nvPr>
          </p:nvSpPr>
          <p:spPr>
            <a:xfrm>
              <a:off x="6247074" y="2475006"/>
              <a:ext cx="31658" cy="23694"/>
            </a:xfrm>
            <a:custGeom>
              <a:avLst/>
              <a:gdLst/>
              <a:ahLst/>
              <a:cxnLst/>
              <a:rect l="0" t="0" r="0" b="0"/>
              <a:pathLst>
                <a:path w="31658" h="23694">
                  <a:moveTo>
                    <a:pt x="31657" y="23693"/>
                  </a:moveTo>
                  <a:lnTo>
                    <a:pt x="31657" y="23693"/>
                  </a:lnTo>
                  <a:lnTo>
                    <a:pt x="7946" y="6210"/>
                  </a:lnTo>
                  <a:lnTo>
                    <a:pt x="0"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2"/>
            <p:cNvSpPr/>
            <p:nvPr>
              <p:custDataLst>
                <p:tags r:id="rId4"/>
              </p:custDataLst>
            </p:nvPr>
          </p:nvSpPr>
          <p:spPr>
            <a:xfrm>
              <a:off x="7213095" y="2164556"/>
              <a:ext cx="239955" cy="121831"/>
            </a:xfrm>
            <a:custGeom>
              <a:avLst/>
              <a:gdLst/>
              <a:ahLst/>
              <a:cxnLst/>
              <a:rect l="0" t="0" r="0" b="0"/>
              <a:pathLst>
                <a:path w="239955" h="121831">
                  <a:moveTo>
                    <a:pt x="239954" y="121830"/>
                  </a:moveTo>
                  <a:lnTo>
                    <a:pt x="239954" y="121830"/>
                  </a:lnTo>
                  <a:lnTo>
                    <a:pt x="226559" y="114757"/>
                  </a:lnTo>
                  <a:lnTo>
                    <a:pt x="183695" y="80553"/>
                  </a:lnTo>
                  <a:lnTo>
                    <a:pt x="146372" y="51090"/>
                  </a:lnTo>
                  <a:lnTo>
                    <a:pt x="141623" y="44403"/>
                  </a:lnTo>
                  <a:lnTo>
                    <a:pt x="136832" y="36175"/>
                  </a:lnTo>
                  <a:lnTo>
                    <a:pt x="131827" y="31159"/>
                  </a:lnTo>
                  <a:lnTo>
                    <a:pt x="103142" y="8174"/>
                  </a:lnTo>
                  <a:lnTo>
                    <a:pt x="102132" y="321"/>
                  </a:lnTo>
                  <a:lnTo>
                    <a:pt x="95049" y="3"/>
                  </a:lnTo>
                  <a:lnTo>
                    <a:pt x="102080" y="0"/>
                  </a:lnTo>
                  <a:lnTo>
                    <a:pt x="102104" y="6850"/>
                  </a:lnTo>
                  <a:lnTo>
                    <a:pt x="0" y="8268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3"/>
            <p:cNvSpPr/>
            <p:nvPr>
              <p:custDataLst>
                <p:tags r:id="rId5"/>
              </p:custDataLst>
            </p:nvPr>
          </p:nvSpPr>
          <p:spPr>
            <a:xfrm>
              <a:off x="7213760" y="2171700"/>
              <a:ext cx="94297" cy="76114"/>
            </a:xfrm>
            <a:custGeom>
              <a:avLst/>
              <a:gdLst/>
              <a:ahLst/>
              <a:cxnLst/>
              <a:rect l="0" t="0" r="0" b="0"/>
              <a:pathLst>
                <a:path w="94297" h="76114">
                  <a:moveTo>
                    <a:pt x="0" y="76113"/>
                  </a:moveTo>
                  <a:lnTo>
                    <a:pt x="0" y="76113"/>
                  </a:lnTo>
                  <a:lnTo>
                    <a:pt x="94296"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4"/>
            <p:cNvSpPr/>
            <p:nvPr>
              <p:custDataLst>
                <p:tags r:id="rId6"/>
              </p:custDataLst>
            </p:nvPr>
          </p:nvSpPr>
          <p:spPr>
            <a:xfrm>
              <a:off x="7285544" y="2171700"/>
              <a:ext cx="71430" cy="108746"/>
            </a:xfrm>
            <a:custGeom>
              <a:avLst/>
              <a:gdLst/>
              <a:ahLst/>
              <a:cxnLst/>
              <a:rect l="0" t="0" r="0" b="0"/>
              <a:pathLst>
                <a:path w="71430" h="108746">
                  <a:moveTo>
                    <a:pt x="22512" y="0"/>
                  </a:moveTo>
                  <a:lnTo>
                    <a:pt x="22512" y="0"/>
                  </a:lnTo>
                  <a:lnTo>
                    <a:pt x="29656" y="0"/>
                  </a:lnTo>
                  <a:lnTo>
                    <a:pt x="29657" y="3792"/>
                  </a:lnTo>
                  <a:lnTo>
                    <a:pt x="30450" y="4909"/>
                  </a:lnTo>
                  <a:lnTo>
                    <a:pt x="31773" y="5654"/>
                  </a:lnTo>
                  <a:lnTo>
                    <a:pt x="35807" y="6850"/>
                  </a:lnTo>
                  <a:lnTo>
                    <a:pt x="40298" y="10849"/>
                  </a:lnTo>
                  <a:lnTo>
                    <a:pt x="42323" y="14876"/>
                  </a:lnTo>
                  <a:lnTo>
                    <a:pt x="42863" y="17061"/>
                  </a:lnTo>
                  <a:lnTo>
                    <a:pt x="47415" y="23929"/>
                  </a:lnTo>
                  <a:lnTo>
                    <a:pt x="51572" y="26510"/>
                  </a:lnTo>
                  <a:lnTo>
                    <a:pt x="56916" y="28167"/>
                  </a:lnTo>
                  <a:lnTo>
                    <a:pt x="64266" y="34690"/>
                  </a:lnTo>
                  <a:lnTo>
                    <a:pt x="71429" y="35628"/>
                  </a:lnTo>
                  <a:lnTo>
                    <a:pt x="0" y="10874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5"/>
            <p:cNvSpPr/>
            <p:nvPr>
              <p:custDataLst>
                <p:tags r:id="rId7"/>
              </p:custDataLst>
            </p:nvPr>
          </p:nvSpPr>
          <p:spPr>
            <a:xfrm>
              <a:off x="8328385" y="3831594"/>
              <a:ext cx="1373" cy="19439"/>
            </a:xfrm>
            <a:custGeom>
              <a:avLst/>
              <a:gdLst/>
              <a:ahLst/>
              <a:cxnLst/>
              <a:rect l="0" t="0" r="0" b="0"/>
              <a:pathLst>
                <a:path w="1373" h="19439">
                  <a:moveTo>
                    <a:pt x="1372" y="0"/>
                  </a:moveTo>
                  <a:lnTo>
                    <a:pt x="1372" y="0"/>
                  </a:lnTo>
                  <a:lnTo>
                    <a:pt x="0" y="19438"/>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 name="SMARTInkShape-6"/>
          <p:cNvSpPr/>
          <p:nvPr>
            <p:custDataLst>
              <p:tags r:id="rId1"/>
            </p:custDataLst>
          </p:nvPr>
        </p:nvSpPr>
        <p:spPr>
          <a:xfrm>
            <a:off x="1193006" y="4386263"/>
            <a:ext cx="7145" cy="7143"/>
          </a:xfrm>
          <a:custGeom>
            <a:avLst/>
            <a:gdLst/>
            <a:ahLst/>
            <a:cxnLst/>
            <a:rect l="0" t="0" r="0" b="0"/>
            <a:pathLst>
              <a:path w="7145" h="7143">
                <a:moveTo>
                  <a:pt x="7144" y="0"/>
                </a:moveTo>
                <a:lnTo>
                  <a:pt x="7144" y="0"/>
                </a:lnTo>
                <a:lnTo>
                  <a:pt x="7144" y="7117"/>
                </a:lnTo>
                <a:lnTo>
                  <a:pt x="295" y="7142"/>
                </a:lnTo>
                <a:lnTo>
                  <a:pt x="0"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7"/>
          <p:cNvSpPr/>
          <p:nvPr>
            <p:custDataLst>
              <p:tags r:id="rId2"/>
            </p:custDataLst>
          </p:nvPr>
        </p:nvSpPr>
        <p:spPr>
          <a:xfrm>
            <a:off x="3453459" y="5286375"/>
            <a:ext cx="547042" cy="757239"/>
          </a:xfrm>
          <a:custGeom>
            <a:avLst/>
            <a:gdLst/>
            <a:ahLst/>
            <a:cxnLst/>
            <a:rect l="0" t="0" r="0" b="0"/>
            <a:pathLst>
              <a:path w="547042" h="757239">
                <a:moveTo>
                  <a:pt x="361304" y="221456"/>
                </a:moveTo>
                <a:lnTo>
                  <a:pt x="361304" y="221456"/>
                </a:lnTo>
                <a:lnTo>
                  <a:pt x="354454" y="221456"/>
                </a:lnTo>
                <a:lnTo>
                  <a:pt x="361278" y="221456"/>
                </a:lnTo>
                <a:lnTo>
                  <a:pt x="354453" y="221456"/>
                </a:lnTo>
                <a:lnTo>
                  <a:pt x="354167" y="214606"/>
                </a:lnTo>
                <a:lnTo>
                  <a:pt x="347311" y="207471"/>
                </a:lnTo>
                <a:lnTo>
                  <a:pt x="347016" y="186058"/>
                </a:lnTo>
                <a:lnTo>
                  <a:pt x="343224" y="185832"/>
                </a:lnTo>
                <a:lnTo>
                  <a:pt x="342107" y="185007"/>
                </a:lnTo>
                <a:lnTo>
                  <a:pt x="340865" y="181973"/>
                </a:lnTo>
                <a:lnTo>
                  <a:pt x="339959" y="172739"/>
                </a:lnTo>
                <a:lnTo>
                  <a:pt x="339137" y="172310"/>
                </a:lnTo>
                <a:lnTo>
                  <a:pt x="336106" y="171832"/>
                </a:lnTo>
                <a:lnTo>
                  <a:pt x="334980" y="170910"/>
                </a:lnTo>
                <a:lnTo>
                  <a:pt x="333025" y="165333"/>
                </a:lnTo>
                <a:lnTo>
                  <a:pt x="332754" y="158246"/>
                </a:lnTo>
                <a:lnTo>
                  <a:pt x="325880" y="143491"/>
                </a:lnTo>
                <a:lnTo>
                  <a:pt x="319460" y="136778"/>
                </a:lnTo>
                <a:lnTo>
                  <a:pt x="317848" y="130235"/>
                </a:lnTo>
                <a:lnTo>
                  <a:pt x="312317" y="122758"/>
                </a:lnTo>
                <a:lnTo>
                  <a:pt x="311600" y="118041"/>
                </a:lnTo>
                <a:lnTo>
                  <a:pt x="310705" y="116794"/>
                </a:lnTo>
                <a:lnTo>
                  <a:pt x="309315" y="115963"/>
                </a:lnTo>
                <a:lnTo>
                  <a:pt x="307594" y="115409"/>
                </a:lnTo>
                <a:lnTo>
                  <a:pt x="306448" y="114245"/>
                </a:lnTo>
                <a:lnTo>
                  <a:pt x="302490" y="106675"/>
                </a:lnTo>
                <a:lnTo>
                  <a:pt x="291520" y="90453"/>
                </a:lnTo>
                <a:lnTo>
                  <a:pt x="284038" y="86348"/>
                </a:lnTo>
                <a:lnTo>
                  <a:pt x="283307" y="83885"/>
                </a:lnTo>
                <a:lnTo>
                  <a:pt x="283112" y="82117"/>
                </a:lnTo>
                <a:lnTo>
                  <a:pt x="282188" y="80939"/>
                </a:lnTo>
                <a:lnTo>
                  <a:pt x="279045" y="79629"/>
                </a:lnTo>
                <a:lnTo>
                  <a:pt x="275003" y="74814"/>
                </a:lnTo>
                <a:lnTo>
                  <a:pt x="262668" y="58759"/>
                </a:lnTo>
                <a:lnTo>
                  <a:pt x="261903" y="55748"/>
                </a:lnTo>
                <a:lnTo>
                  <a:pt x="261699" y="53834"/>
                </a:lnTo>
                <a:lnTo>
                  <a:pt x="260769" y="52559"/>
                </a:lnTo>
                <a:lnTo>
                  <a:pt x="259356" y="51708"/>
                </a:lnTo>
                <a:lnTo>
                  <a:pt x="257620" y="51141"/>
                </a:lnTo>
                <a:lnTo>
                  <a:pt x="256462" y="49969"/>
                </a:lnTo>
                <a:lnTo>
                  <a:pt x="255176" y="46550"/>
                </a:lnTo>
                <a:lnTo>
                  <a:pt x="254040" y="45321"/>
                </a:lnTo>
                <a:lnTo>
                  <a:pt x="241174" y="36807"/>
                </a:lnTo>
                <a:lnTo>
                  <a:pt x="234416" y="31024"/>
                </a:lnTo>
                <a:lnTo>
                  <a:pt x="226894" y="28897"/>
                </a:lnTo>
                <a:lnTo>
                  <a:pt x="212375" y="15370"/>
                </a:lnTo>
                <a:lnTo>
                  <a:pt x="207816" y="14608"/>
                </a:lnTo>
                <a:lnTo>
                  <a:pt x="201437" y="14383"/>
                </a:lnTo>
                <a:lnTo>
                  <a:pt x="199957" y="13557"/>
                </a:lnTo>
                <a:lnTo>
                  <a:pt x="198971" y="12213"/>
                </a:lnTo>
                <a:lnTo>
                  <a:pt x="198313" y="10523"/>
                </a:lnTo>
                <a:lnTo>
                  <a:pt x="197081" y="9397"/>
                </a:lnTo>
                <a:lnTo>
                  <a:pt x="190182" y="7232"/>
                </a:lnTo>
                <a:lnTo>
                  <a:pt x="184215" y="2251"/>
                </a:lnTo>
                <a:lnTo>
                  <a:pt x="176862" y="296"/>
                </a:lnTo>
                <a:lnTo>
                  <a:pt x="133095" y="0"/>
                </a:lnTo>
                <a:lnTo>
                  <a:pt x="129027" y="0"/>
                </a:lnTo>
                <a:lnTo>
                  <a:pt x="124984" y="2117"/>
                </a:lnTo>
                <a:lnTo>
                  <a:pt x="119713" y="6151"/>
                </a:lnTo>
                <a:lnTo>
                  <a:pt x="112379" y="7057"/>
                </a:lnTo>
                <a:lnTo>
                  <a:pt x="101426" y="7136"/>
                </a:lnTo>
                <a:lnTo>
                  <a:pt x="99946" y="7932"/>
                </a:lnTo>
                <a:lnTo>
                  <a:pt x="98959" y="9257"/>
                </a:lnTo>
                <a:lnTo>
                  <a:pt x="98301" y="10934"/>
                </a:lnTo>
                <a:lnTo>
                  <a:pt x="97068" y="12052"/>
                </a:lnTo>
                <a:lnTo>
                  <a:pt x="93582" y="13294"/>
                </a:lnTo>
                <a:lnTo>
                  <a:pt x="92335" y="14419"/>
                </a:lnTo>
                <a:lnTo>
                  <a:pt x="90949" y="17785"/>
                </a:lnTo>
                <a:lnTo>
                  <a:pt x="89786" y="19001"/>
                </a:lnTo>
                <a:lnTo>
                  <a:pt x="83787" y="21111"/>
                </a:lnTo>
                <a:lnTo>
                  <a:pt x="83182" y="23406"/>
                </a:lnTo>
                <a:lnTo>
                  <a:pt x="83020" y="25129"/>
                </a:lnTo>
                <a:lnTo>
                  <a:pt x="82119" y="26277"/>
                </a:lnTo>
                <a:lnTo>
                  <a:pt x="79001" y="27554"/>
                </a:lnTo>
                <a:lnTo>
                  <a:pt x="77852" y="28688"/>
                </a:lnTo>
                <a:lnTo>
                  <a:pt x="76575" y="32065"/>
                </a:lnTo>
                <a:lnTo>
                  <a:pt x="75441" y="33282"/>
                </a:lnTo>
                <a:lnTo>
                  <a:pt x="68338" y="36299"/>
                </a:lnTo>
                <a:lnTo>
                  <a:pt x="48067" y="56062"/>
                </a:lnTo>
                <a:lnTo>
                  <a:pt x="46400" y="66754"/>
                </a:lnTo>
                <a:lnTo>
                  <a:pt x="45005" y="68315"/>
                </a:lnTo>
                <a:lnTo>
                  <a:pt x="43282" y="69356"/>
                </a:lnTo>
                <a:lnTo>
                  <a:pt x="42133" y="70844"/>
                </a:lnTo>
                <a:lnTo>
                  <a:pt x="38172" y="78935"/>
                </a:lnTo>
                <a:lnTo>
                  <a:pt x="35127" y="83501"/>
                </a:lnTo>
                <a:lnTo>
                  <a:pt x="33012" y="91478"/>
                </a:lnTo>
                <a:lnTo>
                  <a:pt x="27845" y="98297"/>
                </a:lnTo>
                <a:lnTo>
                  <a:pt x="25850" y="105833"/>
                </a:lnTo>
                <a:lnTo>
                  <a:pt x="20698" y="112598"/>
                </a:lnTo>
                <a:lnTo>
                  <a:pt x="19083" y="119264"/>
                </a:lnTo>
                <a:lnTo>
                  <a:pt x="18705" y="123915"/>
                </a:lnTo>
                <a:lnTo>
                  <a:pt x="16421" y="128627"/>
                </a:lnTo>
                <a:lnTo>
                  <a:pt x="13553" y="133368"/>
                </a:lnTo>
                <a:lnTo>
                  <a:pt x="11562" y="141466"/>
                </a:lnTo>
                <a:lnTo>
                  <a:pt x="11262" y="156072"/>
                </a:lnTo>
                <a:lnTo>
                  <a:pt x="4778" y="170855"/>
                </a:lnTo>
                <a:lnTo>
                  <a:pt x="4116" y="196578"/>
                </a:lnTo>
                <a:lnTo>
                  <a:pt x="1999" y="200609"/>
                </a:lnTo>
                <a:lnTo>
                  <a:pt x="324" y="202796"/>
                </a:lnTo>
                <a:lnTo>
                  <a:pt x="0" y="205047"/>
                </a:lnTo>
                <a:lnTo>
                  <a:pt x="4024" y="216248"/>
                </a:lnTo>
                <a:lnTo>
                  <a:pt x="4116" y="260665"/>
                </a:lnTo>
                <a:lnTo>
                  <a:pt x="4116" y="292590"/>
                </a:lnTo>
                <a:lnTo>
                  <a:pt x="10267" y="299018"/>
                </a:lnTo>
                <a:lnTo>
                  <a:pt x="11173" y="306098"/>
                </a:lnTo>
                <a:lnTo>
                  <a:pt x="11260" y="325233"/>
                </a:lnTo>
                <a:lnTo>
                  <a:pt x="13376" y="329227"/>
                </a:lnTo>
                <a:lnTo>
                  <a:pt x="25227" y="342572"/>
                </a:lnTo>
                <a:lnTo>
                  <a:pt x="25453" y="346595"/>
                </a:lnTo>
                <a:lnTo>
                  <a:pt x="26278" y="347744"/>
                </a:lnTo>
                <a:lnTo>
                  <a:pt x="27622" y="348511"/>
                </a:lnTo>
                <a:lnTo>
                  <a:pt x="29311" y="349021"/>
                </a:lnTo>
                <a:lnTo>
                  <a:pt x="30438" y="350156"/>
                </a:lnTo>
                <a:lnTo>
                  <a:pt x="32394" y="356105"/>
                </a:lnTo>
                <a:lnTo>
                  <a:pt x="32665" y="363243"/>
                </a:lnTo>
                <a:lnTo>
                  <a:pt x="33467" y="363606"/>
                </a:lnTo>
                <a:lnTo>
                  <a:pt x="36476" y="364009"/>
                </a:lnTo>
                <a:lnTo>
                  <a:pt x="37595" y="364910"/>
                </a:lnTo>
                <a:lnTo>
                  <a:pt x="38839" y="368028"/>
                </a:lnTo>
                <a:lnTo>
                  <a:pt x="39965" y="369177"/>
                </a:lnTo>
                <a:lnTo>
                  <a:pt x="43332" y="370454"/>
                </a:lnTo>
                <a:lnTo>
                  <a:pt x="44548" y="371588"/>
                </a:lnTo>
                <a:lnTo>
                  <a:pt x="47559" y="378691"/>
                </a:lnTo>
                <a:lnTo>
                  <a:pt x="53101" y="384674"/>
                </a:lnTo>
                <a:lnTo>
                  <a:pt x="53820" y="389232"/>
                </a:lnTo>
                <a:lnTo>
                  <a:pt x="54714" y="390457"/>
                </a:lnTo>
                <a:lnTo>
                  <a:pt x="56104" y="391273"/>
                </a:lnTo>
                <a:lnTo>
                  <a:pt x="57825" y="391818"/>
                </a:lnTo>
                <a:lnTo>
                  <a:pt x="58972" y="392974"/>
                </a:lnTo>
                <a:lnTo>
                  <a:pt x="60964" y="398962"/>
                </a:lnTo>
                <a:lnTo>
                  <a:pt x="63248" y="399566"/>
                </a:lnTo>
                <a:lnTo>
                  <a:pt x="64969" y="399727"/>
                </a:lnTo>
                <a:lnTo>
                  <a:pt x="66116" y="400629"/>
                </a:lnTo>
                <a:lnTo>
                  <a:pt x="69002" y="407307"/>
                </a:lnTo>
                <a:lnTo>
                  <a:pt x="81402" y="420167"/>
                </a:lnTo>
                <a:lnTo>
                  <a:pt x="84238" y="420897"/>
                </a:lnTo>
                <a:lnTo>
                  <a:pt x="86106" y="421092"/>
                </a:lnTo>
                <a:lnTo>
                  <a:pt x="87351" y="422015"/>
                </a:lnTo>
                <a:lnTo>
                  <a:pt x="95350" y="435939"/>
                </a:lnTo>
                <a:lnTo>
                  <a:pt x="95895" y="438264"/>
                </a:lnTo>
                <a:lnTo>
                  <a:pt x="97052" y="439813"/>
                </a:lnTo>
                <a:lnTo>
                  <a:pt x="98617" y="440847"/>
                </a:lnTo>
                <a:lnTo>
                  <a:pt x="103039" y="442505"/>
                </a:lnTo>
                <a:lnTo>
                  <a:pt x="117101" y="455902"/>
                </a:lnTo>
                <a:lnTo>
                  <a:pt x="117831" y="458740"/>
                </a:lnTo>
                <a:lnTo>
                  <a:pt x="118026" y="460608"/>
                </a:lnTo>
                <a:lnTo>
                  <a:pt x="120359" y="464800"/>
                </a:lnTo>
                <a:lnTo>
                  <a:pt x="124532" y="470167"/>
                </a:lnTo>
                <a:lnTo>
                  <a:pt x="127220" y="470901"/>
                </a:lnTo>
                <a:lnTo>
                  <a:pt x="129048" y="471096"/>
                </a:lnTo>
                <a:lnTo>
                  <a:pt x="130266" y="472020"/>
                </a:lnTo>
                <a:lnTo>
                  <a:pt x="136175" y="481396"/>
                </a:lnTo>
                <a:lnTo>
                  <a:pt x="140332" y="483829"/>
                </a:lnTo>
                <a:lnTo>
                  <a:pt x="142551" y="484477"/>
                </a:lnTo>
                <a:lnTo>
                  <a:pt x="144031" y="485704"/>
                </a:lnTo>
                <a:lnTo>
                  <a:pt x="153026" y="498742"/>
                </a:lnTo>
                <a:lnTo>
                  <a:pt x="153806" y="503463"/>
                </a:lnTo>
                <a:lnTo>
                  <a:pt x="158222" y="507659"/>
                </a:lnTo>
                <a:lnTo>
                  <a:pt x="164683" y="511377"/>
                </a:lnTo>
                <a:lnTo>
                  <a:pt x="170200" y="513029"/>
                </a:lnTo>
                <a:lnTo>
                  <a:pt x="171989" y="514263"/>
                </a:lnTo>
                <a:lnTo>
                  <a:pt x="173181" y="515879"/>
                </a:lnTo>
                <a:lnTo>
                  <a:pt x="173976" y="517751"/>
                </a:lnTo>
                <a:lnTo>
                  <a:pt x="175299" y="518999"/>
                </a:lnTo>
                <a:lnTo>
                  <a:pt x="178887" y="520385"/>
                </a:lnTo>
                <a:lnTo>
                  <a:pt x="180161" y="521548"/>
                </a:lnTo>
                <a:lnTo>
                  <a:pt x="181577" y="524957"/>
                </a:lnTo>
                <a:lnTo>
                  <a:pt x="182749" y="526184"/>
                </a:lnTo>
                <a:lnTo>
                  <a:pt x="188761" y="528314"/>
                </a:lnTo>
                <a:lnTo>
                  <a:pt x="189368" y="530610"/>
                </a:lnTo>
                <a:lnTo>
                  <a:pt x="189530" y="532334"/>
                </a:lnTo>
                <a:lnTo>
                  <a:pt x="190432" y="533483"/>
                </a:lnTo>
                <a:lnTo>
                  <a:pt x="193550" y="534760"/>
                </a:lnTo>
                <a:lnTo>
                  <a:pt x="194699" y="535894"/>
                </a:lnTo>
                <a:lnTo>
                  <a:pt x="195976" y="539271"/>
                </a:lnTo>
                <a:lnTo>
                  <a:pt x="197110" y="540489"/>
                </a:lnTo>
                <a:lnTo>
                  <a:pt x="200487" y="541842"/>
                </a:lnTo>
                <a:lnTo>
                  <a:pt x="201705" y="542997"/>
                </a:lnTo>
                <a:lnTo>
                  <a:pt x="203058" y="546397"/>
                </a:lnTo>
                <a:lnTo>
                  <a:pt x="204213" y="547621"/>
                </a:lnTo>
                <a:lnTo>
                  <a:pt x="210962" y="549973"/>
                </a:lnTo>
                <a:lnTo>
                  <a:pt x="218126" y="556916"/>
                </a:lnTo>
                <a:lnTo>
                  <a:pt x="222131" y="557125"/>
                </a:lnTo>
                <a:lnTo>
                  <a:pt x="223278" y="557948"/>
                </a:lnTo>
                <a:lnTo>
                  <a:pt x="224043" y="559290"/>
                </a:lnTo>
                <a:lnTo>
                  <a:pt x="225564" y="564330"/>
                </a:lnTo>
                <a:lnTo>
                  <a:pt x="232421" y="571205"/>
                </a:lnTo>
                <a:lnTo>
                  <a:pt x="239771" y="571498"/>
                </a:lnTo>
                <a:lnTo>
                  <a:pt x="239852" y="577651"/>
                </a:lnTo>
                <a:lnTo>
                  <a:pt x="240648" y="577982"/>
                </a:lnTo>
                <a:lnTo>
                  <a:pt x="246978" y="578641"/>
                </a:lnTo>
                <a:lnTo>
                  <a:pt x="247003" y="585780"/>
                </a:lnTo>
                <a:lnTo>
                  <a:pt x="250796" y="585786"/>
                </a:lnTo>
                <a:lnTo>
                  <a:pt x="251913" y="586580"/>
                </a:lnTo>
                <a:lnTo>
                  <a:pt x="252658" y="587904"/>
                </a:lnTo>
                <a:lnTo>
                  <a:pt x="254145" y="592923"/>
                </a:lnTo>
                <a:lnTo>
                  <a:pt x="254146" y="596721"/>
                </a:lnTo>
                <a:lnTo>
                  <a:pt x="254941" y="597839"/>
                </a:lnTo>
                <a:lnTo>
                  <a:pt x="256264" y="598584"/>
                </a:lnTo>
                <a:lnTo>
                  <a:pt x="261283" y="600073"/>
                </a:lnTo>
                <a:lnTo>
                  <a:pt x="268427" y="607211"/>
                </a:lnTo>
                <a:lnTo>
                  <a:pt x="268434" y="614068"/>
                </a:lnTo>
                <a:lnTo>
                  <a:pt x="274586" y="614337"/>
                </a:lnTo>
                <a:lnTo>
                  <a:pt x="274917" y="615139"/>
                </a:lnTo>
                <a:lnTo>
                  <a:pt x="275579" y="621504"/>
                </a:lnTo>
                <a:lnTo>
                  <a:pt x="282696" y="628624"/>
                </a:lnTo>
                <a:lnTo>
                  <a:pt x="288871" y="628648"/>
                </a:lnTo>
                <a:lnTo>
                  <a:pt x="289202" y="629442"/>
                </a:lnTo>
                <a:lnTo>
                  <a:pt x="289571" y="632441"/>
                </a:lnTo>
                <a:lnTo>
                  <a:pt x="290463" y="633559"/>
                </a:lnTo>
                <a:lnTo>
                  <a:pt x="296708" y="635706"/>
                </a:lnTo>
                <a:lnTo>
                  <a:pt x="297007" y="642850"/>
                </a:lnTo>
                <a:lnTo>
                  <a:pt x="300801" y="642912"/>
                </a:lnTo>
                <a:lnTo>
                  <a:pt x="301919" y="643714"/>
                </a:lnTo>
                <a:lnTo>
                  <a:pt x="303859" y="649086"/>
                </a:lnTo>
                <a:lnTo>
                  <a:pt x="306139" y="649639"/>
                </a:lnTo>
                <a:lnTo>
                  <a:pt x="310278" y="649994"/>
                </a:lnTo>
                <a:lnTo>
                  <a:pt x="310618" y="650816"/>
                </a:lnTo>
                <a:lnTo>
                  <a:pt x="311208" y="656225"/>
                </a:lnTo>
                <a:lnTo>
                  <a:pt x="313374" y="656780"/>
                </a:lnTo>
                <a:lnTo>
                  <a:pt x="317440" y="657137"/>
                </a:lnTo>
                <a:lnTo>
                  <a:pt x="332406" y="671192"/>
                </a:lnTo>
                <a:lnTo>
                  <a:pt x="332633" y="675210"/>
                </a:lnTo>
                <a:lnTo>
                  <a:pt x="333459" y="676359"/>
                </a:lnTo>
                <a:lnTo>
                  <a:pt x="334803" y="677125"/>
                </a:lnTo>
                <a:lnTo>
                  <a:pt x="342663" y="678354"/>
                </a:lnTo>
                <a:lnTo>
                  <a:pt x="344114" y="679248"/>
                </a:lnTo>
                <a:lnTo>
                  <a:pt x="345082" y="680638"/>
                </a:lnTo>
                <a:lnTo>
                  <a:pt x="345726" y="682359"/>
                </a:lnTo>
                <a:lnTo>
                  <a:pt x="346950" y="683506"/>
                </a:lnTo>
                <a:lnTo>
                  <a:pt x="354216" y="686393"/>
                </a:lnTo>
                <a:lnTo>
                  <a:pt x="367359" y="699005"/>
                </a:lnTo>
                <a:lnTo>
                  <a:pt x="368352" y="706143"/>
                </a:lnTo>
                <a:lnTo>
                  <a:pt x="369177" y="706506"/>
                </a:lnTo>
                <a:lnTo>
                  <a:pt x="372211" y="706908"/>
                </a:lnTo>
                <a:lnTo>
                  <a:pt x="376206" y="709204"/>
                </a:lnTo>
                <a:lnTo>
                  <a:pt x="388362" y="719225"/>
                </a:lnTo>
                <a:lnTo>
                  <a:pt x="395725" y="721217"/>
                </a:lnTo>
                <a:lnTo>
                  <a:pt x="396158" y="722111"/>
                </a:lnTo>
                <a:lnTo>
                  <a:pt x="396638" y="725222"/>
                </a:lnTo>
                <a:lnTo>
                  <a:pt x="397560" y="726369"/>
                </a:lnTo>
                <a:lnTo>
                  <a:pt x="403139" y="728361"/>
                </a:lnTo>
                <a:lnTo>
                  <a:pt x="407654" y="728573"/>
                </a:lnTo>
                <a:lnTo>
                  <a:pt x="408873" y="729397"/>
                </a:lnTo>
                <a:lnTo>
                  <a:pt x="409685" y="730740"/>
                </a:lnTo>
                <a:lnTo>
                  <a:pt x="410989" y="734806"/>
                </a:lnTo>
                <a:lnTo>
                  <a:pt x="413284" y="735362"/>
                </a:lnTo>
                <a:lnTo>
                  <a:pt x="415007" y="735509"/>
                </a:lnTo>
                <a:lnTo>
                  <a:pt x="416156" y="736402"/>
                </a:lnTo>
                <a:lnTo>
                  <a:pt x="418151" y="741931"/>
                </a:lnTo>
                <a:lnTo>
                  <a:pt x="420436" y="742497"/>
                </a:lnTo>
                <a:lnTo>
                  <a:pt x="424578" y="742860"/>
                </a:lnTo>
                <a:lnTo>
                  <a:pt x="432646" y="750006"/>
                </a:lnTo>
                <a:lnTo>
                  <a:pt x="446010" y="750093"/>
                </a:lnTo>
                <a:lnTo>
                  <a:pt x="446349" y="750887"/>
                </a:lnTo>
                <a:lnTo>
                  <a:pt x="446727" y="753886"/>
                </a:lnTo>
                <a:lnTo>
                  <a:pt x="447621" y="755003"/>
                </a:lnTo>
                <a:lnTo>
                  <a:pt x="453153" y="756944"/>
                </a:lnTo>
                <a:lnTo>
                  <a:pt x="497107" y="757238"/>
                </a:lnTo>
                <a:lnTo>
                  <a:pt x="500506" y="757238"/>
                </a:lnTo>
                <a:lnTo>
                  <a:pt x="501730" y="756444"/>
                </a:lnTo>
                <a:lnTo>
                  <a:pt x="502546" y="755121"/>
                </a:lnTo>
                <a:lnTo>
                  <a:pt x="504083" y="750388"/>
                </a:lnTo>
                <a:lnTo>
                  <a:pt x="510321" y="750119"/>
                </a:lnTo>
                <a:lnTo>
                  <a:pt x="510655" y="749317"/>
                </a:lnTo>
                <a:lnTo>
                  <a:pt x="511234" y="743945"/>
                </a:lnTo>
                <a:lnTo>
                  <a:pt x="513400" y="743392"/>
                </a:lnTo>
                <a:lnTo>
                  <a:pt x="515089" y="743245"/>
                </a:lnTo>
                <a:lnTo>
                  <a:pt x="516215" y="742352"/>
                </a:lnTo>
                <a:lnTo>
                  <a:pt x="518169" y="736825"/>
                </a:lnTo>
                <a:lnTo>
                  <a:pt x="520451" y="736259"/>
                </a:lnTo>
                <a:lnTo>
                  <a:pt x="522170" y="736108"/>
                </a:lnTo>
                <a:lnTo>
                  <a:pt x="523317" y="735214"/>
                </a:lnTo>
                <a:lnTo>
                  <a:pt x="525308" y="729682"/>
                </a:lnTo>
                <a:lnTo>
                  <a:pt x="527593" y="729116"/>
                </a:lnTo>
                <a:lnTo>
                  <a:pt x="529313" y="728965"/>
                </a:lnTo>
                <a:lnTo>
                  <a:pt x="530460" y="728070"/>
                </a:lnTo>
                <a:lnTo>
                  <a:pt x="532451" y="722539"/>
                </a:lnTo>
                <a:lnTo>
                  <a:pt x="532664" y="718028"/>
                </a:lnTo>
                <a:lnTo>
                  <a:pt x="533488" y="716811"/>
                </a:lnTo>
                <a:lnTo>
                  <a:pt x="534830" y="715999"/>
                </a:lnTo>
                <a:lnTo>
                  <a:pt x="536519" y="715458"/>
                </a:lnTo>
                <a:lnTo>
                  <a:pt x="537645" y="714303"/>
                </a:lnTo>
                <a:lnTo>
                  <a:pt x="538897" y="710903"/>
                </a:lnTo>
                <a:lnTo>
                  <a:pt x="540024" y="709679"/>
                </a:lnTo>
                <a:lnTo>
                  <a:pt x="545960" y="707553"/>
                </a:lnTo>
                <a:lnTo>
                  <a:pt x="544444" y="705258"/>
                </a:lnTo>
                <a:lnTo>
                  <a:pt x="540795" y="701109"/>
                </a:lnTo>
                <a:lnTo>
                  <a:pt x="540075" y="694586"/>
                </a:lnTo>
                <a:lnTo>
                  <a:pt x="539976" y="690234"/>
                </a:lnTo>
                <a:lnTo>
                  <a:pt x="540744" y="688756"/>
                </a:lnTo>
                <a:lnTo>
                  <a:pt x="542049" y="687771"/>
                </a:lnTo>
                <a:lnTo>
                  <a:pt x="546749" y="685915"/>
                </a:lnTo>
                <a:lnTo>
                  <a:pt x="547041" y="642161"/>
                </a:lnTo>
                <a:lnTo>
                  <a:pt x="547041" y="610247"/>
                </a:lnTo>
                <a:lnTo>
                  <a:pt x="547041" y="612004"/>
                </a:lnTo>
                <a:lnTo>
                  <a:pt x="547041" y="608004"/>
                </a:lnTo>
                <a:lnTo>
                  <a:pt x="547041" y="611490"/>
                </a:lnTo>
                <a:lnTo>
                  <a:pt x="547041" y="607237"/>
                </a:lnTo>
                <a:lnTo>
                  <a:pt x="547041" y="611338"/>
                </a:lnTo>
                <a:lnTo>
                  <a:pt x="547041" y="607219"/>
                </a:lnTo>
                <a:lnTo>
                  <a:pt x="547041" y="611334"/>
                </a:lnTo>
                <a:lnTo>
                  <a:pt x="547041" y="607426"/>
                </a:lnTo>
                <a:lnTo>
                  <a:pt x="547041" y="611375"/>
                </a:lnTo>
                <a:lnTo>
                  <a:pt x="547041" y="609595"/>
                </a:lnTo>
                <a:lnTo>
                  <a:pt x="547041" y="614294"/>
                </a:lnTo>
                <a:lnTo>
                  <a:pt x="547041" y="607244"/>
                </a:lnTo>
                <a:lnTo>
                  <a:pt x="547041" y="611339"/>
                </a:lnTo>
                <a:lnTo>
                  <a:pt x="547041" y="607426"/>
                </a:lnTo>
                <a:lnTo>
                  <a:pt x="547041" y="614277"/>
                </a:lnTo>
                <a:lnTo>
                  <a:pt x="547041" y="607219"/>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454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 calcmode="lin" valueType="num">
                                      <p:cBhvr additive="base">
                                        <p:cTn id="14" dur="500" fill="hold"/>
                                        <p:tgtEl>
                                          <p:spTgt spid="4098"/>
                                        </p:tgtEl>
                                        <p:attrNameLst>
                                          <p:attrName>ppt_x</p:attrName>
                                        </p:attrNameLst>
                                      </p:cBhvr>
                                      <p:tavLst>
                                        <p:tav tm="0">
                                          <p:val>
                                            <p:strVal val="#ppt_x"/>
                                          </p:val>
                                        </p:tav>
                                        <p:tav tm="100000">
                                          <p:val>
                                            <p:strVal val="#ppt_x"/>
                                          </p:val>
                                        </p:tav>
                                      </p:tavLst>
                                    </p:anim>
                                    <p:anim calcmode="lin" valueType="num">
                                      <p:cBhvr additive="base">
                                        <p:cTn id="15"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4099"/>
                                        </p:tgtEl>
                                        <p:attrNameLst>
                                          <p:attrName>style.visibility</p:attrName>
                                        </p:attrNameLst>
                                      </p:cBhvr>
                                      <p:to>
                                        <p:strVal val="visible"/>
                                      </p:to>
                                    </p:set>
                                    <p:animEffect transition="in" filter="circle(in)">
                                      <p:cBhvr>
                                        <p:cTn id="41"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5105400"/>
            <a:ext cx="26289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CA" dirty="0" smtClean="0"/>
              <a:t>Refining Oil</a:t>
            </a:r>
            <a:endParaRPr lang="en-CA" dirty="0"/>
          </a:p>
        </p:txBody>
      </p:sp>
      <p:sp>
        <p:nvSpPr>
          <p:cNvPr id="3" name="Content Placeholder 2"/>
          <p:cNvSpPr>
            <a:spLocks noGrp="1"/>
          </p:cNvSpPr>
          <p:nvPr>
            <p:ph idx="1"/>
          </p:nvPr>
        </p:nvSpPr>
        <p:spPr/>
        <p:txBody>
          <a:bodyPr/>
          <a:lstStyle/>
          <a:p>
            <a:r>
              <a:rPr lang="en-CA" dirty="0" smtClean="0"/>
              <a:t>Once it is taken from the ground it can be turned into many useful products through a process called </a:t>
            </a:r>
            <a:r>
              <a:rPr lang="en-CA" b="1" dirty="0" smtClean="0"/>
              <a:t>distillation</a:t>
            </a:r>
          </a:p>
          <a:p>
            <a:r>
              <a:rPr lang="en-CA" dirty="0" smtClean="0"/>
              <a:t>Allows for separation of materials with </a:t>
            </a:r>
            <a:r>
              <a:rPr lang="en-CA" u="sng" dirty="0" smtClean="0"/>
              <a:t>low boiling points</a:t>
            </a:r>
            <a:r>
              <a:rPr lang="en-CA" dirty="0" smtClean="0"/>
              <a:t> from those with </a:t>
            </a:r>
            <a:r>
              <a:rPr lang="en-CA" u="sng" dirty="0" smtClean="0"/>
              <a:t>high boiling points</a:t>
            </a:r>
          </a:p>
          <a:p>
            <a:r>
              <a:rPr lang="en-CA" u="sng" dirty="0" smtClean="0"/>
              <a:t>Heavy lubricants (motor oil, kerosene</a:t>
            </a:r>
            <a:r>
              <a:rPr lang="en-CA" dirty="0" smtClean="0"/>
              <a:t>) are separated from </a:t>
            </a:r>
            <a:r>
              <a:rPr lang="en-CA" u="sng" dirty="0" smtClean="0"/>
              <a:t>lighter liquids (gasoline, naphtha</a:t>
            </a:r>
            <a:r>
              <a:rPr lang="en-CA" dirty="0" smtClean="0"/>
              <a:t>)</a:t>
            </a:r>
            <a:endParaRPr lang="en-CA"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4972716"/>
            <a:ext cx="1885284" cy="1885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4979643"/>
            <a:ext cx="2020471" cy="1739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descr="https://raw-rawmaterialsarts.netdna-ssl.com/catimg/su80032_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3092" y="4585954"/>
            <a:ext cx="134239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8596" y="-161924"/>
            <a:ext cx="1705404" cy="2143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913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6151"/>
                                        </p:tgtEl>
                                        <p:attrNameLst>
                                          <p:attrName>style.visibility</p:attrName>
                                        </p:attrNameLst>
                                      </p:cBhvr>
                                      <p:to>
                                        <p:strVal val="visible"/>
                                      </p:to>
                                    </p:set>
                                    <p:animEffect transition="in" filter="wheel(1)">
                                      <p:cBhvr>
                                        <p:cTn id="21" dur="2000"/>
                                        <p:tgtEl>
                                          <p:spTgt spid="615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146"/>
                                        </p:tgtEl>
                                        <p:attrNameLst>
                                          <p:attrName>style.visibility</p:attrName>
                                        </p:attrNameLst>
                                      </p:cBhvr>
                                      <p:to>
                                        <p:strVal val="visible"/>
                                      </p:to>
                                    </p:set>
                                    <p:animEffect transition="in" filter="circle(in)">
                                      <p:cBhvr>
                                        <p:cTn id="33" dur="2000"/>
                                        <p:tgtEl>
                                          <p:spTgt spid="614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6147"/>
                                        </p:tgtEl>
                                        <p:attrNameLst>
                                          <p:attrName>style.visibility</p:attrName>
                                        </p:attrNameLst>
                                      </p:cBhvr>
                                      <p:to>
                                        <p:strVal val="visible"/>
                                      </p:to>
                                    </p:set>
                                    <p:animEffect transition="in" filter="barn(inVertical)">
                                      <p:cBhvr>
                                        <p:cTn id="38" dur="500"/>
                                        <p:tgtEl>
                                          <p:spTgt spid="6147"/>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6148"/>
                                        </p:tgtEl>
                                        <p:attrNameLst>
                                          <p:attrName>style.visibility</p:attrName>
                                        </p:attrNameLst>
                                      </p:cBhvr>
                                      <p:to>
                                        <p:strVal val="visible"/>
                                      </p:to>
                                    </p:set>
                                    <p:anim calcmode="lin" valueType="num">
                                      <p:cBhvr>
                                        <p:cTn id="43" dur="1000" fill="hold"/>
                                        <p:tgtEl>
                                          <p:spTgt spid="6148"/>
                                        </p:tgtEl>
                                        <p:attrNameLst>
                                          <p:attrName>ppt_w</p:attrName>
                                        </p:attrNameLst>
                                      </p:cBhvr>
                                      <p:tavLst>
                                        <p:tav tm="0">
                                          <p:val>
                                            <p:fltVal val="0"/>
                                          </p:val>
                                        </p:tav>
                                        <p:tav tm="100000">
                                          <p:val>
                                            <p:strVal val="#ppt_w"/>
                                          </p:val>
                                        </p:tav>
                                      </p:tavLst>
                                    </p:anim>
                                    <p:anim calcmode="lin" valueType="num">
                                      <p:cBhvr>
                                        <p:cTn id="44" dur="1000" fill="hold"/>
                                        <p:tgtEl>
                                          <p:spTgt spid="6148"/>
                                        </p:tgtEl>
                                        <p:attrNameLst>
                                          <p:attrName>ppt_h</p:attrName>
                                        </p:attrNameLst>
                                      </p:cBhvr>
                                      <p:tavLst>
                                        <p:tav tm="0">
                                          <p:val>
                                            <p:fltVal val="0"/>
                                          </p:val>
                                        </p:tav>
                                        <p:tav tm="100000">
                                          <p:val>
                                            <p:strVal val="#ppt_h"/>
                                          </p:val>
                                        </p:tav>
                                      </p:tavLst>
                                    </p:anim>
                                    <p:anim calcmode="lin" valueType="num">
                                      <p:cBhvr>
                                        <p:cTn id="45" dur="1000" fill="hold"/>
                                        <p:tgtEl>
                                          <p:spTgt spid="6148"/>
                                        </p:tgtEl>
                                        <p:attrNameLst>
                                          <p:attrName>style.rotation</p:attrName>
                                        </p:attrNameLst>
                                      </p:cBhvr>
                                      <p:tavLst>
                                        <p:tav tm="0">
                                          <p:val>
                                            <p:fltVal val="90"/>
                                          </p:val>
                                        </p:tav>
                                        <p:tav tm="100000">
                                          <p:val>
                                            <p:fltVal val="0"/>
                                          </p:val>
                                        </p:tav>
                                      </p:tavLst>
                                    </p:anim>
                                    <p:animEffect transition="in" filter="fade">
                                      <p:cBhvr>
                                        <p:cTn id="46" dur="1000"/>
                                        <p:tgtEl>
                                          <p:spTgt spid="6148"/>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6150"/>
                                        </p:tgtEl>
                                        <p:attrNameLst>
                                          <p:attrName>style.visibility</p:attrName>
                                        </p:attrNameLst>
                                      </p:cBhvr>
                                      <p:to>
                                        <p:strVal val="visible"/>
                                      </p:to>
                                    </p:set>
                                    <p:animEffect transition="in" filter="wipe(down)">
                                      <p:cBhvr>
                                        <p:cTn id="51" dur="580">
                                          <p:stCondLst>
                                            <p:cond delay="0"/>
                                          </p:stCondLst>
                                        </p:cTn>
                                        <p:tgtEl>
                                          <p:spTgt spid="6150"/>
                                        </p:tgtEl>
                                      </p:cBhvr>
                                    </p:animEffect>
                                    <p:anim calcmode="lin" valueType="num">
                                      <p:cBhvr>
                                        <p:cTn id="52" dur="1822" tmFilter="0,0; 0.14,0.36; 0.43,0.73; 0.71,0.91; 1.0,1.0">
                                          <p:stCondLst>
                                            <p:cond delay="0"/>
                                          </p:stCondLst>
                                        </p:cTn>
                                        <p:tgtEl>
                                          <p:spTgt spid="6150"/>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6150"/>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6150"/>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6150"/>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6150"/>
                                        </p:tgtEl>
                                        <p:attrNameLst>
                                          <p:attrName>ppt_y</p:attrName>
                                        </p:attrNameLst>
                                      </p:cBhvr>
                                      <p:tavLst>
                                        <p:tav tm="0" fmla="#ppt_y-sin(pi*$)/81">
                                          <p:val>
                                            <p:fltVal val="0"/>
                                          </p:val>
                                        </p:tav>
                                        <p:tav tm="100000">
                                          <p:val>
                                            <p:fltVal val="1"/>
                                          </p:val>
                                        </p:tav>
                                      </p:tavLst>
                                    </p:anim>
                                    <p:animScale>
                                      <p:cBhvr>
                                        <p:cTn id="57" dur="26">
                                          <p:stCondLst>
                                            <p:cond delay="650"/>
                                          </p:stCondLst>
                                        </p:cTn>
                                        <p:tgtEl>
                                          <p:spTgt spid="6150"/>
                                        </p:tgtEl>
                                      </p:cBhvr>
                                      <p:to x="100000" y="60000"/>
                                    </p:animScale>
                                    <p:animScale>
                                      <p:cBhvr>
                                        <p:cTn id="58" dur="166" decel="50000">
                                          <p:stCondLst>
                                            <p:cond delay="676"/>
                                          </p:stCondLst>
                                        </p:cTn>
                                        <p:tgtEl>
                                          <p:spTgt spid="6150"/>
                                        </p:tgtEl>
                                      </p:cBhvr>
                                      <p:to x="100000" y="100000"/>
                                    </p:animScale>
                                    <p:animScale>
                                      <p:cBhvr>
                                        <p:cTn id="59" dur="26">
                                          <p:stCondLst>
                                            <p:cond delay="1312"/>
                                          </p:stCondLst>
                                        </p:cTn>
                                        <p:tgtEl>
                                          <p:spTgt spid="6150"/>
                                        </p:tgtEl>
                                      </p:cBhvr>
                                      <p:to x="100000" y="80000"/>
                                    </p:animScale>
                                    <p:animScale>
                                      <p:cBhvr>
                                        <p:cTn id="60" dur="166" decel="50000">
                                          <p:stCondLst>
                                            <p:cond delay="1338"/>
                                          </p:stCondLst>
                                        </p:cTn>
                                        <p:tgtEl>
                                          <p:spTgt spid="6150"/>
                                        </p:tgtEl>
                                      </p:cBhvr>
                                      <p:to x="100000" y="100000"/>
                                    </p:animScale>
                                    <p:animScale>
                                      <p:cBhvr>
                                        <p:cTn id="61" dur="26">
                                          <p:stCondLst>
                                            <p:cond delay="1642"/>
                                          </p:stCondLst>
                                        </p:cTn>
                                        <p:tgtEl>
                                          <p:spTgt spid="6150"/>
                                        </p:tgtEl>
                                      </p:cBhvr>
                                      <p:to x="100000" y="90000"/>
                                    </p:animScale>
                                    <p:animScale>
                                      <p:cBhvr>
                                        <p:cTn id="62" dur="166" decel="50000">
                                          <p:stCondLst>
                                            <p:cond delay="1668"/>
                                          </p:stCondLst>
                                        </p:cTn>
                                        <p:tgtEl>
                                          <p:spTgt spid="6150"/>
                                        </p:tgtEl>
                                      </p:cBhvr>
                                      <p:to x="100000" y="100000"/>
                                    </p:animScale>
                                    <p:animScale>
                                      <p:cBhvr>
                                        <p:cTn id="63" dur="26">
                                          <p:stCondLst>
                                            <p:cond delay="1808"/>
                                          </p:stCondLst>
                                        </p:cTn>
                                        <p:tgtEl>
                                          <p:spTgt spid="6150"/>
                                        </p:tgtEl>
                                      </p:cBhvr>
                                      <p:to x="100000" y="95000"/>
                                    </p:animScale>
                                    <p:animScale>
                                      <p:cBhvr>
                                        <p:cTn id="64" dur="166" decel="50000">
                                          <p:stCondLst>
                                            <p:cond delay="1834"/>
                                          </p:stCondLst>
                                        </p:cTn>
                                        <p:tgtEl>
                                          <p:spTgt spid="61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Natural Gas</a:t>
            </a:r>
            <a:endParaRPr lang="en-CA" dirty="0"/>
          </a:p>
        </p:txBody>
      </p:sp>
      <p:sp>
        <p:nvSpPr>
          <p:cNvPr id="3" name="Content Placeholder 2"/>
          <p:cNvSpPr>
            <a:spLocks noGrp="1"/>
          </p:cNvSpPr>
          <p:nvPr>
            <p:ph idx="1"/>
          </p:nvPr>
        </p:nvSpPr>
        <p:spPr/>
        <p:txBody>
          <a:bodyPr/>
          <a:lstStyle/>
          <a:p>
            <a:r>
              <a:rPr lang="en-CA" dirty="0" smtClean="0"/>
              <a:t>Along with oil is created in a similar way to coal but often a product of marine organic matter</a:t>
            </a:r>
          </a:p>
          <a:p>
            <a:r>
              <a:rPr lang="en-CA" dirty="0" smtClean="0"/>
              <a:t>Until a few decades ago was seen as waste and burned off as it was difficult to control</a:t>
            </a:r>
          </a:p>
          <a:p>
            <a:r>
              <a:rPr lang="en-CA" dirty="0" smtClean="0"/>
              <a:t>Today it is primarily pumped across Canada through </a:t>
            </a:r>
            <a:r>
              <a:rPr lang="en-CA" b="1" dirty="0" smtClean="0"/>
              <a:t>pipelines</a:t>
            </a:r>
            <a:r>
              <a:rPr lang="en-CA" dirty="0" smtClean="0"/>
              <a:t> and also through train, truck, and ship</a:t>
            </a:r>
            <a:endParaRPr lang="en-CA"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4598233"/>
            <a:ext cx="4114800" cy="2259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770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194"/>
                                        </p:tgtEl>
                                        <p:attrNameLst>
                                          <p:attrName>style.visibility</p:attrName>
                                        </p:attrNameLst>
                                      </p:cBhvr>
                                      <p:to>
                                        <p:strVal val="visible"/>
                                      </p:to>
                                    </p:set>
                                    <p:animEffect transition="in" filter="wipe(down)">
                                      <p:cBhvr>
                                        <p:cTn id="28"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Users\Owner\AppData\Local\Microsoft\Windows\INetCache\IE\O5JQS1AH\SmallerStove[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4477212"/>
            <a:ext cx="2362200" cy="24015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Pipelines</a:t>
            </a:r>
            <a:endParaRPr lang="en-CA" dirty="0"/>
          </a:p>
        </p:txBody>
      </p:sp>
      <p:sp>
        <p:nvSpPr>
          <p:cNvPr id="3" name="Content Placeholder 2"/>
          <p:cNvSpPr>
            <a:spLocks noGrp="1"/>
          </p:cNvSpPr>
          <p:nvPr>
            <p:ph idx="1"/>
          </p:nvPr>
        </p:nvSpPr>
        <p:spPr/>
        <p:txBody>
          <a:bodyPr/>
          <a:lstStyle/>
          <a:p>
            <a:r>
              <a:rPr lang="en-CA" dirty="0" smtClean="0"/>
              <a:t>Transport natural gas from source to towns and cities</a:t>
            </a:r>
          </a:p>
          <a:p>
            <a:r>
              <a:rPr lang="en-CA" dirty="0" smtClean="0"/>
              <a:t>Natural gas is popular because it causes less pollution than either coal or gasoline and provides immediate heat</a:t>
            </a:r>
          </a:p>
          <a:p>
            <a:r>
              <a:rPr lang="en-CA" dirty="0" smtClean="0"/>
              <a:t>Like other fossil fuels when natural gas is burned the stored energy is transformed to thermal energy for heating and cooking</a:t>
            </a:r>
            <a:endParaRPr lang="en-CA"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9623" y="609600"/>
            <a:ext cx="1619250"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129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0244"/>
                                        </p:tgtEl>
                                        <p:attrNameLst>
                                          <p:attrName>style.visibility</p:attrName>
                                        </p:attrNameLst>
                                      </p:cBhvr>
                                      <p:to>
                                        <p:strVal val="visible"/>
                                      </p:to>
                                    </p:set>
                                    <p:animEffect transition="in" filter="wheel(1)">
                                      <p:cBhvr>
                                        <p:cTn id="28" dur="2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Owner\Desktop\fp0430_northamericapipelines94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7709"/>
            <a:ext cx="6705600" cy="6969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8132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92196"/>
            <a:ext cx="8044543" cy="1689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152400" y="1905000"/>
            <a:ext cx="6248400" cy="4343400"/>
          </a:xfrm>
        </p:spPr>
        <p:txBody>
          <a:bodyPr>
            <a:normAutofit/>
          </a:bodyPr>
          <a:lstStyle/>
          <a:p>
            <a:r>
              <a:rPr lang="en-US" dirty="0" smtClean="0"/>
              <a:t>A </a:t>
            </a:r>
            <a:r>
              <a:rPr lang="en-US" u="sng" dirty="0" smtClean="0"/>
              <a:t>fuel</a:t>
            </a:r>
            <a:r>
              <a:rPr lang="en-US" dirty="0" smtClean="0"/>
              <a:t> is burned in the presence of </a:t>
            </a:r>
            <a:r>
              <a:rPr lang="en-US" u="sng" dirty="0" smtClean="0"/>
              <a:t>oxygen</a:t>
            </a:r>
            <a:r>
              <a:rPr lang="en-US" dirty="0" smtClean="0"/>
              <a:t> to produce </a:t>
            </a:r>
            <a:r>
              <a:rPr lang="en-US" u="sng" dirty="0" smtClean="0"/>
              <a:t>carbon dioxide, water,</a:t>
            </a:r>
            <a:r>
              <a:rPr lang="en-US" dirty="0" smtClean="0"/>
              <a:t> and </a:t>
            </a:r>
            <a:r>
              <a:rPr lang="en-US" u="sng" dirty="0" smtClean="0"/>
              <a:t>energy</a:t>
            </a:r>
          </a:p>
          <a:p>
            <a:endParaRPr lang="en-US" u="sng" dirty="0"/>
          </a:p>
          <a:p>
            <a:endParaRPr lang="en-US" u="sng" dirty="0" smtClean="0"/>
          </a:p>
          <a:p>
            <a:endParaRPr lang="en-US" u="sng" dirty="0"/>
          </a:p>
          <a:p>
            <a:pPr marL="0" indent="0">
              <a:buNone/>
            </a:pPr>
            <a:r>
              <a:rPr lang="en-US" dirty="0" smtClean="0"/>
              <a:t>All fossil fuels made of carbon and hydrogen – </a:t>
            </a:r>
            <a:r>
              <a:rPr lang="en-US" b="1" dirty="0" smtClean="0"/>
              <a:t>hydrocarbons</a:t>
            </a:r>
          </a:p>
          <a:p>
            <a:pPr marL="0" indent="0">
              <a:buNone/>
            </a:pPr>
            <a:endParaRPr lang="en-US" b="1" dirty="0"/>
          </a:p>
          <a:p>
            <a:endParaRPr lang="en-US" u="sng" dirty="0" smtClean="0"/>
          </a:p>
          <a:p>
            <a:endParaRPr lang="en-US" u="sng" dirty="0" smtClean="0"/>
          </a:p>
          <a:p>
            <a:endParaRPr lang="en-US" dirty="0"/>
          </a:p>
        </p:txBody>
      </p:sp>
      <p:sp>
        <p:nvSpPr>
          <p:cNvPr id="3" name="Title 2"/>
          <p:cNvSpPr>
            <a:spLocks noGrp="1"/>
          </p:cNvSpPr>
          <p:nvPr>
            <p:ph type="title"/>
          </p:nvPr>
        </p:nvSpPr>
        <p:spPr/>
        <p:txBody>
          <a:bodyPr/>
          <a:lstStyle/>
          <a:p>
            <a:r>
              <a:rPr lang="en-US" dirty="0" smtClean="0"/>
              <a:t>Combustion</a:t>
            </a:r>
            <a:endParaRPr lang="en-US" dirty="0"/>
          </a:p>
        </p:txBody>
      </p:sp>
      <p:pic>
        <p:nvPicPr>
          <p:cNvPr id="10243" name="Picture 3" descr="\\fs-051\user$\rlayton\Desktop\AMgoq.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3048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79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barn(inVertical)">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44"/>
                                        </p:tgtEl>
                                        <p:attrNameLst>
                                          <p:attrName>style.visibility</p:attrName>
                                        </p:attrNameLst>
                                      </p:cBhvr>
                                      <p:to>
                                        <p:strVal val="visible"/>
                                      </p:to>
                                    </p:set>
                                    <p:animEffect transition="in" filter="circle(in)">
                                      <p:cBhvr>
                                        <p:cTn id="17" dur="2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Similar to Cellular Respiration</a:t>
            </a:r>
            <a:endParaRPr lang="en-CA" dirty="0"/>
          </a:p>
        </p:txBody>
      </p:sp>
      <p:sp>
        <p:nvSpPr>
          <p:cNvPr id="3" name="Content Placeholder 2"/>
          <p:cNvSpPr>
            <a:spLocks noGrp="1"/>
          </p:cNvSpPr>
          <p:nvPr>
            <p:ph idx="1"/>
          </p:nvPr>
        </p:nvSpPr>
        <p:spPr/>
        <p:txBody>
          <a:bodyPr/>
          <a:lstStyle/>
          <a:p>
            <a:r>
              <a:rPr lang="en-CA" b="1" dirty="0" smtClean="0"/>
              <a:t>Combustion</a:t>
            </a:r>
          </a:p>
          <a:p>
            <a:endParaRPr lang="en-CA" b="1" dirty="0"/>
          </a:p>
          <a:p>
            <a:endParaRPr lang="en-CA" b="1" dirty="0" smtClean="0"/>
          </a:p>
          <a:p>
            <a:endParaRPr lang="en-CA" b="1" dirty="0" smtClean="0"/>
          </a:p>
          <a:p>
            <a:endParaRPr lang="en-CA" b="1" dirty="0"/>
          </a:p>
          <a:p>
            <a:r>
              <a:rPr lang="en-CA" b="1" dirty="0" smtClean="0"/>
              <a:t>Cellular Respiration</a:t>
            </a:r>
            <a:endParaRPr lang="en-CA" b="1"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825" y="2362200"/>
            <a:ext cx="8047037"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descr="C:\Users\Owner\Desktop\Untitle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45" y="4876800"/>
            <a:ext cx="8595888" cy="1736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99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267"/>
                                        </p:tgtEl>
                                        <p:attrNameLst>
                                          <p:attrName>style.visibility</p:attrName>
                                        </p:attrNameLst>
                                      </p:cBhvr>
                                      <p:to>
                                        <p:strVal val="visible"/>
                                      </p:to>
                                    </p:set>
                                    <p:animEffect transition="in" filter="barn(inVertical)">
                                      <p:cBhvr>
                                        <p:cTn id="14" dur="500"/>
                                        <p:tgtEl>
                                          <p:spTgt spid="1126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anim calcmode="lin" valueType="num">
                                      <p:cBhvr>
                                        <p:cTn id="2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268"/>
                                        </p:tgtEl>
                                        <p:attrNameLst>
                                          <p:attrName>style.visibility</p:attrName>
                                        </p:attrNameLst>
                                      </p:cBhvr>
                                      <p:to>
                                        <p:strVal val="visible"/>
                                      </p:to>
                                    </p:set>
                                    <p:animEffect transition="in" filter="barn(inVertical)">
                                      <p:cBhvr>
                                        <p:cTn id="26"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How Fossil Fuels Came To Be</a:t>
            </a:r>
            <a:endParaRPr lang="en-CA" dirty="0"/>
          </a:p>
        </p:txBody>
      </p:sp>
      <p:sp>
        <p:nvSpPr>
          <p:cNvPr id="3" name="Content Placeholder 2"/>
          <p:cNvSpPr>
            <a:spLocks noGrp="1"/>
          </p:cNvSpPr>
          <p:nvPr>
            <p:ph idx="1"/>
          </p:nvPr>
        </p:nvSpPr>
        <p:spPr>
          <a:xfrm>
            <a:off x="457200" y="1935480"/>
            <a:ext cx="6096000" cy="4389120"/>
          </a:xfrm>
        </p:spPr>
        <p:txBody>
          <a:bodyPr/>
          <a:lstStyle/>
          <a:p>
            <a:r>
              <a:rPr lang="en-CA" dirty="0" smtClean="0"/>
              <a:t>When plant and animals died in the swamp their remains decompose more slowly </a:t>
            </a:r>
            <a:r>
              <a:rPr lang="en-CA" dirty="0" smtClean="0">
                <a:sym typeface="Wingdings" panose="05000000000000000000" pitchFamily="2" charset="2"/>
              </a:rPr>
              <a:t> Remains cumulated</a:t>
            </a:r>
          </a:p>
          <a:p>
            <a:r>
              <a:rPr lang="en-CA" dirty="0" smtClean="0">
                <a:sym typeface="Wingdings" panose="05000000000000000000" pitchFamily="2" charset="2"/>
              </a:rPr>
              <a:t>Over time the swamps will be covered in sediment to form a rocky layer</a:t>
            </a:r>
          </a:p>
          <a:p>
            <a:r>
              <a:rPr lang="en-CA" dirty="0" smtClean="0">
                <a:sym typeface="Wingdings" panose="05000000000000000000" pitchFamily="2" charset="2"/>
              </a:rPr>
              <a:t>Pressure of building layers turn the energy remaining into fossil fuels</a:t>
            </a:r>
          </a:p>
          <a:p>
            <a:r>
              <a:rPr lang="en-CA" dirty="0"/>
              <a:t>Living organisms that were not turned into fossils</a:t>
            </a:r>
          </a:p>
          <a:p>
            <a:endParaRPr lang="en-CA" dirty="0" smtClean="0"/>
          </a:p>
          <a:p>
            <a:endParaRPr lang="en-CA"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3048000"/>
            <a:ext cx="2854036" cy="2143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877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1000" fill="hold"/>
                                        <p:tgtEl>
                                          <p:spTgt spid="4098"/>
                                        </p:tgtEl>
                                        <p:attrNameLst>
                                          <p:attrName>ppt_w</p:attrName>
                                        </p:attrNameLst>
                                      </p:cBhvr>
                                      <p:tavLst>
                                        <p:tav tm="0">
                                          <p:val>
                                            <p:fltVal val="0"/>
                                          </p:val>
                                        </p:tav>
                                        <p:tav tm="100000">
                                          <p:val>
                                            <p:strVal val="#ppt_w"/>
                                          </p:val>
                                        </p:tav>
                                      </p:tavLst>
                                    </p:anim>
                                    <p:anim calcmode="lin" valueType="num">
                                      <p:cBhvr>
                                        <p:cTn id="14" dur="1000" fill="hold"/>
                                        <p:tgtEl>
                                          <p:spTgt spid="4098"/>
                                        </p:tgtEl>
                                        <p:attrNameLst>
                                          <p:attrName>ppt_h</p:attrName>
                                        </p:attrNameLst>
                                      </p:cBhvr>
                                      <p:tavLst>
                                        <p:tav tm="0">
                                          <p:val>
                                            <p:fltVal val="0"/>
                                          </p:val>
                                        </p:tav>
                                        <p:tav tm="100000">
                                          <p:val>
                                            <p:strVal val="#ppt_h"/>
                                          </p:val>
                                        </p:tav>
                                      </p:tavLst>
                                    </p:anim>
                                    <p:anim calcmode="lin" valueType="num">
                                      <p:cBhvr>
                                        <p:cTn id="15" dur="1000" fill="hold"/>
                                        <p:tgtEl>
                                          <p:spTgt spid="4098"/>
                                        </p:tgtEl>
                                        <p:attrNameLst>
                                          <p:attrName>style.rotation</p:attrName>
                                        </p:attrNameLst>
                                      </p:cBhvr>
                                      <p:tavLst>
                                        <p:tav tm="0">
                                          <p:val>
                                            <p:fltVal val="90"/>
                                          </p:val>
                                        </p:tav>
                                        <p:tav tm="100000">
                                          <p:val>
                                            <p:fltVal val="0"/>
                                          </p:val>
                                        </p:tav>
                                      </p:tavLst>
                                    </p:anim>
                                    <p:animEffect transition="in" filter="fade">
                                      <p:cBhvr>
                                        <p:cTn id="16" dur="1000"/>
                                        <p:tgtEl>
                                          <p:spTgt spid="409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Other Side of the Coin</a:t>
            </a:r>
            <a:endParaRPr lang="en-CA" dirty="0"/>
          </a:p>
        </p:txBody>
      </p:sp>
      <p:sp>
        <p:nvSpPr>
          <p:cNvPr id="3" name="Content Placeholder 2"/>
          <p:cNvSpPr>
            <a:spLocks noGrp="1"/>
          </p:cNvSpPr>
          <p:nvPr>
            <p:ph idx="1"/>
          </p:nvPr>
        </p:nvSpPr>
        <p:spPr/>
        <p:txBody>
          <a:bodyPr/>
          <a:lstStyle/>
          <a:p>
            <a:r>
              <a:rPr lang="en-CA" dirty="0" smtClean="0"/>
              <a:t>Although we seem pretty dependant on these fuels as they integrate into our everyday life, they can also cause problems</a:t>
            </a:r>
          </a:p>
          <a:p>
            <a:r>
              <a:rPr lang="en-CA" dirty="0" smtClean="0"/>
              <a:t>The are non-renewable</a:t>
            </a:r>
          </a:p>
          <a:p>
            <a:r>
              <a:rPr lang="en-CA" dirty="0" smtClean="0"/>
              <a:t>Demand is increasing, supply is decreasing</a:t>
            </a:r>
            <a:endParaRPr lang="en-CA"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267200"/>
            <a:ext cx="3324225" cy="220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187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Oil Spills </a:t>
            </a:r>
            <a:endParaRPr lang="en-CA" dirty="0"/>
          </a:p>
        </p:txBody>
      </p:sp>
      <p:sp>
        <p:nvSpPr>
          <p:cNvPr id="3" name="Content Placeholder 2"/>
          <p:cNvSpPr>
            <a:spLocks noGrp="1"/>
          </p:cNvSpPr>
          <p:nvPr>
            <p:ph idx="1"/>
          </p:nvPr>
        </p:nvSpPr>
        <p:spPr/>
        <p:txBody>
          <a:bodyPr/>
          <a:lstStyle/>
          <a:p>
            <a:r>
              <a:rPr lang="en-CA" dirty="0" smtClean="0"/>
              <a:t>Damage to tankers or pipelines can cause oil to leak into the surrounding environment</a:t>
            </a:r>
          </a:p>
          <a:p>
            <a:r>
              <a:rPr lang="en-CA" dirty="0" smtClean="0"/>
              <a:t>Toxic if consumed, and if it coats the animal can destroy natural insulation or water proofing</a:t>
            </a:r>
            <a:endParaRPr lang="en-CA" dirty="0"/>
          </a:p>
        </p:txBody>
      </p:sp>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811836"/>
            <a:ext cx="4953000" cy="3103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811836"/>
            <a:ext cx="5334000" cy="2997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848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315"/>
                                        </p:tgtEl>
                                        <p:attrNameLst>
                                          <p:attrName>style.visibility</p:attrName>
                                        </p:attrNameLst>
                                      </p:cBhvr>
                                      <p:to>
                                        <p:strVal val="visible"/>
                                      </p:to>
                                    </p:set>
                                    <p:animEffect transition="in" filter="fade">
                                      <p:cBhvr>
                                        <p:cTn id="14" dur="1000"/>
                                        <p:tgtEl>
                                          <p:spTgt spid="13315"/>
                                        </p:tgtEl>
                                      </p:cBhvr>
                                    </p:animEffect>
                                    <p:anim calcmode="lin" valueType="num">
                                      <p:cBhvr>
                                        <p:cTn id="15" dur="1000" fill="hold"/>
                                        <p:tgtEl>
                                          <p:spTgt spid="13315"/>
                                        </p:tgtEl>
                                        <p:attrNameLst>
                                          <p:attrName>ppt_x</p:attrName>
                                        </p:attrNameLst>
                                      </p:cBhvr>
                                      <p:tavLst>
                                        <p:tav tm="0">
                                          <p:val>
                                            <p:strVal val="#ppt_x"/>
                                          </p:val>
                                        </p:tav>
                                        <p:tav tm="100000">
                                          <p:val>
                                            <p:strVal val="#ppt_x"/>
                                          </p:val>
                                        </p:tav>
                                      </p:tavLst>
                                    </p:anim>
                                    <p:anim calcmode="lin" valueType="num">
                                      <p:cBhvr>
                                        <p:cTn id="16" dur="1000" fill="hold"/>
                                        <p:tgtEl>
                                          <p:spTgt spid="133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randombar(horizontal)">
                                      <p:cBhvr>
                                        <p:cTn id="28"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Considered as any chemical in that air that can cause harm to living things or the environment</a:t>
            </a:r>
          </a:p>
          <a:p>
            <a:r>
              <a:rPr lang="en-US" dirty="0" smtClean="0"/>
              <a:t>Can combine with each other to produce </a:t>
            </a:r>
            <a:r>
              <a:rPr lang="en-US" u="sng" dirty="0" smtClean="0"/>
              <a:t>acid rain</a:t>
            </a:r>
          </a:p>
          <a:p>
            <a:r>
              <a:rPr lang="en-US" dirty="0" smtClean="0"/>
              <a:t>Also known as </a:t>
            </a:r>
            <a:r>
              <a:rPr lang="en-US" b="1" dirty="0" smtClean="0"/>
              <a:t>acid</a:t>
            </a:r>
            <a:r>
              <a:rPr lang="en-US" dirty="0" smtClean="0"/>
              <a:t> </a:t>
            </a:r>
            <a:r>
              <a:rPr lang="en-US" b="1" dirty="0" smtClean="0"/>
              <a:t>deposition</a:t>
            </a:r>
            <a:r>
              <a:rPr lang="en-US" dirty="0" smtClean="0"/>
              <a:t> since the acid isn’t always in the form of rain, can be fog or mist, as well as rain</a:t>
            </a:r>
            <a:endParaRPr lang="en-US" dirty="0"/>
          </a:p>
        </p:txBody>
      </p:sp>
      <p:sp>
        <p:nvSpPr>
          <p:cNvPr id="3" name="Title 2"/>
          <p:cNvSpPr>
            <a:spLocks noGrp="1"/>
          </p:cNvSpPr>
          <p:nvPr>
            <p:ph type="title"/>
          </p:nvPr>
        </p:nvSpPr>
        <p:spPr/>
        <p:txBody>
          <a:bodyPr/>
          <a:lstStyle/>
          <a:p>
            <a:r>
              <a:rPr lang="en-US" dirty="0" smtClean="0"/>
              <a:t>Air Pollution</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4319944"/>
            <a:ext cx="3800475" cy="2538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230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Formation</a:t>
            </a:r>
            <a:endParaRPr lang="en-CA"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0" y="1662378"/>
            <a:ext cx="6496050" cy="5313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84174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2057400"/>
            <a:ext cx="6019800" cy="4525963"/>
          </a:xfrm>
        </p:spPr>
        <p:txBody>
          <a:bodyPr/>
          <a:lstStyle/>
          <a:p>
            <a:r>
              <a:rPr lang="en-CA" dirty="0" smtClean="0"/>
              <a:t>Humanity burns millions of litres of gasoline daily – heating, vehicles, generate energy</a:t>
            </a:r>
          </a:p>
          <a:p>
            <a:r>
              <a:rPr lang="en-CA" dirty="0" smtClean="0"/>
              <a:t>All these combustion reactions release millions of tonnes of CO2 into the atmosphere</a:t>
            </a:r>
          </a:p>
          <a:p>
            <a:r>
              <a:rPr lang="en-CA" dirty="0" smtClean="0"/>
              <a:t>Causes a process known as </a:t>
            </a:r>
            <a:r>
              <a:rPr lang="en-CA" b="1" dirty="0" smtClean="0"/>
              <a:t>Global Warming</a:t>
            </a:r>
            <a:endParaRPr lang="en-CA" b="1" dirty="0"/>
          </a:p>
        </p:txBody>
      </p:sp>
      <p:sp>
        <p:nvSpPr>
          <p:cNvPr id="3" name="Title 2"/>
          <p:cNvSpPr>
            <a:spLocks noGrp="1"/>
          </p:cNvSpPr>
          <p:nvPr>
            <p:ph type="title"/>
          </p:nvPr>
        </p:nvSpPr>
        <p:spPr/>
        <p:txBody>
          <a:bodyPr/>
          <a:lstStyle/>
          <a:p>
            <a:r>
              <a:rPr lang="en-CA" dirty="0" smtClean="0"/>
              <a:t>Greenhouse Gases</a:t>
            </a:r>
            <a:endParaRPr lang="en-CA"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3674" y="4495800"/>
            <a:ext cx="3565576" cy="2369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176" y="0"/>
            <a:ext cx="2566679" cy="2147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943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27" y="1143000"/>
            <a:ext cx="8859520"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07234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Fossil Fuels</a:t>
            </a:r>
            <a:endParaRPr lang="en-CA" dirty="0"/>
          </a:p>
        </p:txBody>
      </p:sp>
      <p:sp>
        <p:nvSpPr>
          <p:cNvPr id="3" name="Content Placeholder 2"/>
          <p:cNvSpPr>
            <a:spLocks noGrp="1"/>
          </p:cNvSpPr>
          <p:nvPr>
            <p:ph idx="1"/>
          </p:nvPr>
        </p:nvSpPr>
        <p:spPr>
          <a:xfrm>
            <a:off x="457200" y="1935480"/>
            <a:ext cx="8001000" cy="4389120"/>
          </a:xfrm>
        </p:spPr>
        <p:txBody>
          <a:bodyPr>
            <a:normAutofit/>
          </a:bodyPr>
          <a:lstStyle/>
          <a:p>
            <a:r>
              <a:rPr lang="en-CA" dirty="0" smtClean="0"/>
              <a:t>Includes: coal, crude oil, natural gas</a:t>
            </a:r>
          </a:p>
          <a:p>
            <a:r>
              <a:rPr lang="en-CA" dirty="0" smtClean="0"/>
              <a:t>Take a long time to develop (</a:t>
            </a:r>
            <a:r>
              <a:rPr lang="en-CA" b="1" dirty="0" smtClean="0"/>
              <a:t>non-renewable)</a:t>
            </a:r>
          </a:p>
          <a:p>
            <a:r>
              <a:rPr lang="en-CA" dirty="0" smtClean="0"/>
              <a:t>1. Forms in ancient swamps around 300 </a:t>
            </a:r>
            <a:r>
              <a:rPr lang="en-CA" dirty="0" err="1" smtClean="0"/>
              <a:t>mya</a:t>
            </a:r>
            <a:endParaRPr lang="en-CA" dirty="0" smtClean="0"/>
          </a:p>
          <a:p>
            <a:r>
              <a:rPr lang="en-CA" dirty="0"/>
              <a:t>2</a:t>
            </a:r>
            <a:r>
              <a:rPr lang="en-CA" dirty="0" smtClean="0"/>
              <a:t>. Plants died and fell into the swamp. Remains could not decompose without oxygen. Formed a layer of </a:t>
            </a:r>
            <a:r>
              <a:rPr lang="en-CA" b="1" dirty="0" smtClean="0"/>
              <a:t>lignite</a:t>
            </a:r>
            <a:r>
              <a:rPr lang="en-CA" dirty="0" smtClean="0"/>
              <a:t> (soft coal)</a:t>
            </a:r>
          </a:p>
          <a:p>
            <a:pPr marL="0" indent="0">
              <a:buNone/>
            </a:pPr>
            <a:endParaRPr lang="en-CA"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8273" y="-152400"/>
            <a:ext cx="2557463"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38113"/>
            <a:ext cx="2476500"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7120" y="0"/>
            <a:ext cx="170688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8371" y="4495800"/>
            <a:ext cx="2975630"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746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123"/>
                                        </p:tgtEl>
                                        <p:attrNameLst>
                                          <p:attrName>style.visibility</p:attrName>
                                        </p:attrNameLst>
                                      </p:cBhvr>
                                      <p:to>
                                        <p:strVal val="visible"/>
                                      </p:to>
                                    </p:set>
                                    <p:animEffect transition="in" filter="circle(in)">
                                      <p:cBhvr>
                                        <p:cTn id="14" dur="2000"/>
                                        <p:tgtEl>
                                          <p:spTgt spid="512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circle(in)">
                                      <p:cBhvr>
                                        <p:cTn id="19" dur="2000"/>
                                        <p:tgtEl>
                                          <p:spTgt spid="512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125"/>
                                        </p:tgtEl>
                                        <p:attrNameLst>
                                          <p:attrName>style.visibility</p:attrName>
                                        </p:attrNameLst>
                                      </p:cBhvr>
                                      <p:to>
                                        <p:strVal val="visible"/>
                                      </p:to>
                                    </p:set>
                                    <p:animEffect transition="in" filter="circle(in)">
                                      <p:cBhvr>
                                        <p:cTn id="24" dur="2000"/>
                                        <p:tgtEl>
                                          <p:spTgt spid="512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1000"/>
                                        <p:tgtEl>
                                          <p:spTgt spid="3">
                                            <p:txEl>
                                              <p:pRg st="1" end="1"/>
                                            </p:txEl>
                                          </p:spTgt>
                                        </p:tgtEl>
                                      </p:cBhvr>
                                    </p:animEffect>
                                    <p:anim calcmode="lin" valueType="num">
                                      <p:cBhvr>
                                        <p:cTn id="3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1000"/>
                                        <p:tgtEl>
                                          <p:spTgt spid="3">
                                            <p:txEl>
                                              <p:pRg st="2" end="2"/>
                                            </p:txEl>
                                          </p:spTgt>
                                        </p:tgtEl>
                                      </p:cBhvr>
                                    </p:animEffect>
                                    <p:anim calcmode="lin" valueType="num">
                                      <p:cBhvr>
                                        <p:cTn id="3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1000"/>
                                        <p:tgtEl>
                                          <p:spTgt spid="3">
                                            <p:txEl>
                                              <p:pRg st="3" end="3"/>
                                            </p:txEl>
                                          </p:spTgt>
                                        </p:tgtEl>
                                      </p:cBhvr>
                                    </p:animEffect>
                                    <p:anim calcmode="lin" valueType="num">
                                      <p:cBhvr>
                                        <p:cTn id="4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5127"/>
                                        </p:tgtEl>
                                        <p:attrNameLst>
                                          <p:attrName>style.visibility</p:attrName>
                                        </p:attrNameLst>
                                      </p:cBhvr>
                                      <p:to>
                                        <p:strVal val="visible"/>
                                      </p:to>
                                    </p:set>
                                    <p:animEffect transition="in" filter="barn(inVertical)">
                                      <p:cBhvr>
                                        <p:cTn id="50"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Fossil Fuels</a:t>
            </a:r>
            <a:endParaRPr lang="en-CA" dirty="0"/>
          </a:p>
        </p:txBody>
      </p:sp>
      <p:sp>
        <p:nvSpPr>
          <p:cNvPr id="3" name="Content Placeholder 2"/>
          <p:cNvSpPr>
            <a:spLocks noGrp="1"/>
          </p:cNvSpPr>
          <p:nvPr>
            <p:ph idx="1"/>
          </p:nvPr>
        </p:nvSpPr>
        <p:spPr/>
        <p:txBody>
          <a:bodyPr/>
          <a:lstStyle/>
          <a:p>
            <a:r>
              <a:rPr lang="en-CA" dirty="0"/>
              <a:t>3. More layers of sediment piled on top and increased the compression force. As it got deeper heat also increased and formed </a:t>
            </a:r>
            <a:r>
              <a:rPr lang="en-CA" b="1" dirty="0" err="1"/>
              <a:t>bitumous</a:t>
            </a:r>
            <a:r>
              <a:rPr lang="en-CA" dirty="0"/>
              <a:t> coal</a:t>
            </a:r>
          </a:p>
          <a:p>
            <a:r>
              <a:rPr lang="en-CA" dirty="0"/>
              <a:t>4. Some areas had increased heat and pressure and turned this </a:t>
            </a:r>
            <a:r>
              <a:rPr lang="en-CA" dirty="0" err="1" smtClean="0"/>
              <a:t>bitumous</a:t>
            </a:r>
            <a:r>
              <a:rPr lang="en-CA" dirty="0" smtClean="0"/>
              <a:t> coal into </a:t>
            </a:r>
            <a:r>
              <a:rPr lang="en-CA" b="1" dirty="0" smtClean="0"/>
              <a:t>anthracite</a:t>
            </a:r>
            <a:r>
              <a:rPr lang="en-CA" dirty="0" smtClean="0"/>
              <a:t> (hard coal)</a:t>
            </a:r>
            <a:endParaRPr lang="en-CA" dirty="0"/>
          </a:p>
          <a:p>
            <a:endParaRPr lang="en-CA"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257675"/>
            <a:ext cx="3810000" cy="260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218276"/>
            <a:ext cx="3429000" cy="2471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4343400" y="5105400"/>
            <a:ext cx="990600" cy="9144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7074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wipe(down)">
                                      <p:cBhvr>
                                        <p:cTn id="14" dur="500"/>
                                        <p:tgtEl>
                                          <p:spTgt spid="717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171"/>
                                        </p:tgtEl>
                                        <p:attrNameLst>
                                          <p:attrName>style.visibility</p:attrName>
                                        </p:attrNameLst>
                                      </p:cBhvr>
                                      <p:to>
                                        <p:strVal val="visible"/>
                                      </p:to>
                                    </p:set>
                                    <p:anim calcmode="lin" valueType="num">
                                      <p:cBhvr>
                                        <p:cTn id="31" dur="500" fill="hold"/>
                                        <p:tgtEl>
                                          <p:spTgt spid="7171"/>
                                        </p:tgtEl>
                                        <p:attrNameLst>
                                          <p:attrName>ppt_w</p:attrName>
                                        </p:attrNameLst>
                                      </p:cBhvr>
                                      <p:tavLst>
                                        <p:tav tm="0">
                                          <p:val>
                                            <p:fltVal val="0"/>
                                          </p:val>
                                        </p:tav>
                                        <p:tav tm="100000">
                                          <p:val>
                                            <p:strVal val="#ppt_w"/>
                                          </p:val>
                                        </p:tav>
                                      </p:tavLst>
                                    </p:anim>
                                    <p:anim calcmode="lin" valueType="num">
                                      <p:cBhvr>
                                        <p:cTn id="32" dur="500" fill="hold"/>
                                        <p:tgtEl>
                                          <p:spTgt spid="7171"/>
                                        </p:tgtEl>
                                        <p:attrNameLst>
                                          <p:attrName>ppt_h</p:attrName>
                                        </p:attrNameLst>
                                      </p:cBhvr>
                                      <p:tavLst>
                                        <p:tav tm="0">
                                          <p:val>
                                            <p:fltVal val="0"/>
                                          </p:val>
                                        </p:tav>
                                        <p:tav tm="100000">
                                          <p:val>
                                            <p:strVal val="#ppt_h"/>
                                          </p:val>
                                        </p:tav>
                                      </p:tavLst>
                                    </p:anim>
                                    <p:animEffect transition="in" filter="fade">
                                      <p:cBhvr>
                                        <p:cTn id="33"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8769403"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96479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Process</a:t>
            </a:r>
            <a:endParaRPr lang="en-CA" dirty="0"/>
          </a:p>
        </p:txBody>
      </p:sp>
      <p:sp>
        <p:nvSpPr>
          <p:cNvPr id="3" name="Content Placeholder 2"/>
          <p:cNvSpPr>
            <a:spLocks noGrp="1"/>
          </p:cNvSpPr>
          <p:nvPr>
            <p:ph idx="1"/>
          </p:nvPr>
        </p:nvSpPr>
        <p:spPr/>
        <p:txBody>
          <a:bodyPr/>
          <a:lstStyle/>
          <a:p>
            <a:r>
              <a:rPr lang="en-CA" dirty="0" smtClean="0"/>
              <a:t>Layers of sediment are often several kilometers thick</a:t>
            </a:r>
          </a:p>
          <a:p>
            <a:r>
              <a:rPr lang="en-CA" dirty="0" smtClean="0"/>
              <a:t>Heat and pressure change the decaying matter into coal, oil, and natural gas – all have similar processes</a:t>
            </a:r>
          </a:p>
          <a:p>
            <a:endParaRPr lang="en-CA"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454400"/>
            <a:ext cx="5105400" cy="340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486" y="3454400"/>
            <a:ext cx="3016413" cy="348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584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195"/>
                                        </p:tgtEl>
                                        <p:attrNameLst>
                                          <p:attrName>style.visibility</p:attrName>
                                        </p:attrNameLst>
                                      </p:cBhvr>
                                      <p:to>
                                        <p:strVal val="visible"/>
                                      </p:to>
                                    </p:set>
                                    <p:animEffect transition="in" filter="wipe(down)">
                                      <p:cBhvr>
                                        <p:cTn id="14" dur="500"/>
                                        <p:tgtEl>
                                          <p:spTgt spid="819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wheel(1)">
                                      <p:cBhvr>
                                        <p:cTn id="19" dur="2000"/>
                                        <p:tgtEl>
                                          <p:spTgt spid="819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Coal</a:t>
            </a:r>
            <a:endParaRPr lang="en-CA" dirty="0"/>
          </a:p>
        </p:txBody>
      </p:sp>
      <p:sp>
        <p:nvSpPr>
          <p:cNvPr id="3" name="Content Placeholder 2"/>
          <p:cNvSpPr>
            <a:spLocks noGrp="1"/>
          </p:cNvSpPr>
          <p:nvPr>
            <p:ph idx="1"/>
          </p:nvPr>
        </p:nvSpPr>
        <p:spPr>
          <a:xfrm>
            <a:off x="457200" y="1935480"/>
            <a:ext cx="5638800" cy="4389120"/>
          </a:xfrm>
        </p:spPr>
        <p:txBody>
          <a:bodyPr/>
          <a:lstStyle/>
          <a:p>
            <a:r>
              <a:rPr lang="en-CA" dirty="0" smtClean="0"/>
              <a:t>Has been used as a fuel for over 300 years</a:t>
            </a:r>
          </a:p>
          <a:p>
            <a:r>
              <a:rPr lang="en-CA" dirty="0" smtClean="0"/>
              <a:t>Present in most parts of the world, but not utilized until the </a:t>
            </a:r>
            <a:r>
              <a:rPr lang="en-CA" b="1" dirty="0" smtClean="0"/>
              <a:t>steam engine </a:t>
            </a:r>
            <a:r>
              <a:rPr lang="en-CA" dirty="0" smtClean="0"/>
              <a:t>was created</a:t>
            </a:r>
          </a:p>
          <a:p>
            <a:r>
              <a:rPr lang="en-CA" dirty="0" smtClean="0"/>
              <a:t>Still popular because it’s inexpensive, easy to mine, and easy to transport</a:t>
            </a:r>
          </a:p>
          <a:p>
            <a:pPr marL="0" indent="0">
              <a:buNone/>
            </a:pPr>
            <a:endParaRPr lang="en-CA"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4333" y="3886200"/>
            <a:ext cx="3259667"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676275"/>
            <a:ext cx="3429000" cy="320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213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randombar(horizontal)">
                                      <p:cBhvr>
                                        <p:cTn id="17" dur="500"/>
                                        <p:tgtEl>
                                          <p:spTgt spid="92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HIGHLIGHTER" val="false"/>
</p:tagLst>
</file>

<file path=ppt/tags/tag2.xml><?xml version="1.0" encoding="utf-8"?>
<p:tagLst xmlns:a="http://schemas.openxmlformats.org/drawingml/2006/main" xmlns:r="http://schemas.openxmlformats.org/officeDocument/2006/relationships" xmlns:p="http://schemas.openxmlformats.org/presentationml/2006/main">
  <p:tag name="HIGHLIGHTER" val="false"/>
</p:tagLst>
</file>

<file path=ppt/tags/tag3.xml><?xml version="1.0" encoding="utf-8"?>
<p:tagLst xmlns:a="http://schemas.openxmlformats.org/drawingml/2006/main" xmlns:r="http://schemas.openxmlformats.org/officeDocument/2006/relationships" xmlns:p="http://schemas.openxmlformats.org/presentationml/2006/main">
  <p:tag name="HIGHLIGHTER" val="false"/>
</p:tagLst>
</file>

<file path=ppt/tags/tag4.xml><?xml version="1.0" encoding="utf-8"?>
<p:tagLst xmlns:a="http://schemas.openxmlformats.org/drawingml/2006/main" xmlns:r="http://schemas.openxmlformats.org/officeDocument/2006/relationships" xmlns:p="http://schemas.openxmlformats.org/presentationml/2006/main">
  <p:tag name="HIGHLIGHTER" val="false"/>
</p:tagLst>
</file>

<file path=ppt/tags/tag5.xml><?xml version="1.0" encoding="utf-8"?>
<p:tagLst xmlns:a="http://schemas.openxmlformats.org/drawingml/2006/main" xmlns:r="http://schemas.openxmlformats.org/officeDocument/2006/relationships" xmlns:p="http://schemas.openxmlformats.org/presentationml/2006/main">
  <p:tag name="HIGHLIGHTER" val="false"/>
</p:tagLst>
</file>

<file path=ppt/tags/tag6.xml><?xml version="1.0" encoding="utf-8"?>
<p:tagLst xmlns:a="http://schemas.openxmlformats.org/drawingml/2006/main" xmlns:r="http://schemas.openxmlformats.org/officeDocument/2006/relationships" xmlns:p="http://schemas.openxmlformats.org/presentationml/2006/main">
  <p:tag name="HIGHLIGHTER" val="false"/>
</p:tagLst>
</file>

<file path=ppt/tags/tag7.xml><?xml version="1.0" encoding="utf-8"?>
<p:tagLst xmlns:a="http://schemas.openxmlformats.org/drawingml/2006/main" xmlns:r="http://schemas.openxmlformats.org/officeDocument/2006/relationships" xmlns:p="http://schemas.openxmlformats.org/presentationml/2006/main">
  <p:tag name="HIGHLIGHTER"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739</TotalTime>
  <Words>1110</Words>
  <Application>Microsoft Office PowerPoint</Application>
  <PresentationFormat>On-screen Show (4:3)</PresentationFormat>
  <Paragraphs>116</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Flow</vt:lpstr>
      <vt:lpstr>Chapter 8: Fossil Fuels</vt:lpstr>
      <vt:lpstr>A long time ago, in a province not so far away…</vt:lpstr>
      <vt:lpstr>How Fossil Fuels Came To Be</vt:lpstr>
      <vt:lpstr>PowerPoint Presentation</vt:lpstr>
      <vt:lpstr>Fossil Fuels</vt:lpstr>
      <vt:lpstr>Fossil Fuels</vt:lpstr>
      <vt:lpstr>PowerPoint Presentation</vt:lpstr>
      <vt:lpstr>The Process</vt:lpstr>
      <vt:lpstr>Coal</vt:lpstr>
      <vt:lpstr>Natural Gas</vt:lpstr>
      <vt:lpstr>Oil</vt:lpstr>
      <vt:lpstr>PowerPoint Presentation</vt:lpstr>
      <vt:lpstr>Extraction</vt:lpstr>
      <vt:lpstr>Mining Coal</vt:lpstr>
      <vt:lpstr>Oil</vt:lpstr>
      <vt:lpstr>W.S. Heron</vt:lpstr>
      <vt:lpstr>PowerPoint Presentation</vt:lpstr>
      <vt:lpstr>Oil Extraction</vt:lpstr>
      <vt:lpstr>Reservoir Rocks</vt:lpstr>
      <vt:lpstr>Finding Oil</vt:lpstr>
      <vt:lpstr>Reservoir Rocks</vt:lpstr>
      <vt:lpstr>PowerPoint Presentation</vt:lpstr>
      <vt:lpstr>Drilling</vt:lpstr>
      <vt:lpstr>Refining Oil</vt:lpstr>
      <vt:lpstr>Natural Gas</vt:lpstr>
      <vt:lpstr>Pipelines</vt:lpstr>
      <vt:lpstr>PowerPoint Presentation</vt:lpstr>
      <vt:lpstr>Combustion</vt:lpstr>
      <vt:lpstr>Similar to Cellular Respiration</vt:lpstr>
      <vt:lpstr>Other Side of the Coin</vt:lpstr>
      <vt:lpstr>Oil Spills </vt:lpstr>
      <vt:lpstr>Air Pollution</vt:lpstr>
      <vt:lpstr>Formation</vt:lpstr>
      <vt:lpstr>Greenhouse Gases</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8: Fossil Fuels</dc:title>
  <dc:creator>Owner</dc:creator>
  <cp:lastModifiedBy>Rod Layton</cp:lastModifiedBy>
  <cp:revision>30</cp:revision>
  <dcterms:created xsi:type="dcterms:W3CDTF">2015-11-30T00:36:50Z</dcterms:created>
  <dcterms:modified xsi:type="dcterms:W3CDTF">2015-12-10T16:14:20Z</dcterms:modified>
</cp:coreProperties>
</file>