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4" r:id="rId11"/>
    <p:sldId id="261" r:id="rId12"/>
    <p:sldId id="281" r:id="rId13"/>
    <p:sldId id="269" r:id="rId14"/>
    <p:sldId id="272" r:id="rId15"/>
    <p:sldId id="271" r:id="rId16"/>
    <p:sldId id="267" r:id="rId17"/>
    <p:sldId id="268" r:id="rId18"/>
    <p:sldId id="270" r:id="rId19"/>
    <p:sldId id="273" r:id="rId20"/>
    <p:sldId id="274" r:id="rId21"/>
    <p:sldId id="276" r:id="rId22"/>
    <p:sldId id="275" r:id="rId23"/>
    <p:sldId id="277" r:id="rId24"/>
    <p:sldId id="279" r:id="rId25"/>
    <p:sldId id="278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9BF3AC-56D7-446F-B458-CC61498680F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202E0E5-A33C-4F2C-B94F-1AE6BFD4866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6e-KrNCe_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s-051\user$\rlayton\Desktop\AnimatedFire_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477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381000"/>
            <a:ext cx="6477000" cy="1828800"/>
          </a:xfrm>
        </p:spPr>
        <p:txBody>
          <a:bodyPr/>
          <a:lstStyle/>
          <a:p>
            <a:r>
              <a:rPr lang="en-US" dirty="0" smtClean="0"/>
              <a:t>Chapter 5: Energy Conversions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5800" y="304800"/>
            <a:ext cx="6705600" cy="685800"/>
          </a:xfrm>
        </p:spPr>
        <p:txBody>
          <a:bodyPr/>
          <a:lstStyle/>
          <a:p>
            <a:r>
              <a:rPr lang="en-US" dirty="0" smtClean="0"/>
              <a:t>Unit B: Energy Transformations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SCIENCE!</a:t>
            </a:r>
            <a:endParaRPr lang="en-US" dirty="0"/>
          </a:p>
        </p:txBody>
      </p:sp>
      <p:pic>
        <p:nvPicPr>
          <p:cNvPr id="4" name="i6e-KrNCe_E"/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" y="15240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B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\\fs-051\user$\rlayton\Desktop\200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7596188" cy="496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17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5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fs-051\user$\rlayton\Desktop\2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46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30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Review</a:t>
            </a:r>
            <a:endParaRPr lang="en-CA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421080" cy="495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24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Review</a:t>
            </a:r>
            <a:endParaRPr lang="en-C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54" y="1676400"/>
            <a:ext cx="5343546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1905000"/>
            <a:ext cx="2286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 smtClean="0">
                <a:solidFill>
                  <a:schemeClr val="tx1"/>
                </a:solidFill>
              </a:rPr>
              <a:t>Potential Energy</a:t>
            </a:r>
            <a:endParaRPr lang="en-CA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4572000"/>
            <a:ext cx="2286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 smtClean="0">
                <a:solidFill>
                  <a:schemeClr val="tx1"/>
                </a:solidFill>
              </a:rPr>
              <a:t>Kinetic Energy</a:t>
            </a:r>
            <a:endParaRPr lang="en-C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 of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\\fs-051\user$\rlayton\Desktop\energy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657737" cy="46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4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Energy Conversions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 smtClean="0"/>
              <a:t>In order to do work energy constantly changes from one form to another</a:t>
            </a:r>
          </a:p>
          <a:p>
            <a:r>
              <a:rPr lang="en-CA" b="1" dirty="0" smtClean="0"/>
              <a:t>Input energy </a:t>
            </a:r>
            <a:r>
              <a:rPr lang="en-CA" dirty="0" smtClean="0"/>
              <a:t>– energy that enters the system</a:t>
            </a:r>
          </a:p>
          <a:p>
            <a:r>
              <a:rPr lang="en-CA" dirty="0" smtClean="0"/>
              <a:t>Energy is changed from one form to another at the </a:t>
            </a:r>
            <a:r>
              <a:rPr lang="en-CA" b="1" dirty="0" smtClean="0"/>
              <a:t>converter</a:t>
            </a:r>
          </a:p>
          <a:p>
            <a:r>
              <a:rPr lang="en-CA" b="1" dirty="0" smtClean="0"/>
              <a:t>Output energy </a:t>
            </a:r>
            <a:r>
              <a:rPr lang="en-CA" dirty="0" smtClean="0"/>
              <a:t>– energy that leaves the system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39" y="4655993"/>
            <a:ext cx="64103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08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Input </a:t>
            </a:r>
            <a:r>
              <a:rPr lang="en-CA" dirty="0" smtClean="0">
                <a:sym typeface="Wingdings" panose="05000000000000000000" pitchFamily="2" charset="2"/>
              </a:rPr>
              <a:t> Converter  Output</a:t>
            </a:r>
            <a:endParaRPr lang="en-C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1" y="1524000"/>
            <a:ext cx="848032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30243"/>
            <a:ext cx="8001000" cy="262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69" y="2971800"/>
            <a:ext cx="850706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3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Chemical Conversions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 smtClean="0"/>
              <a:t>The heat you feel during exercise is produced by a chemical reaction within the muscles of your body</a:t>
            </a:r>
          </a:p>
          <a:p>
            <a:r>
              <a:rPr lang="en-CA" b="1" dirty="0" smtClean="0"/>
              <a:t>Potential</a:t>
            </a:r>
            <a:r>
              <a:rPr lang="en-CA" dirty="0" smtClean="0"/>
              <a:t> Energy from food is </a:t>
            </a:r>
            <a:r>
              <a:rPr lang="en-CA" u="sng" dirty="0" smtClean="0"/>
              <a:t>converted</a:t>
            </a:r>
            <a:r>
              <a:rPr lang="en-CA" dirty="0" smtClean="0"/>
              <a:t> to </a:t>
            </a:r>
            <a:r>
              <a:rPr lang="en-CA" b="1" dirty="0" smtClean="0"/>
              <a:t>Thermal</a:t>
            </a:r>
            <a:r>
              <a:rPr lang="en-CA" dirty="0" smtClean="0"/>
              <a:t> Energy</a:t>
            </a:r>
          </a:p>
          <a:p>
            <a:r>
              <a:rPr lang="en-CA" dirty="0" smtClean="0"/>
              <a:t>Potential Chemical Energy </a:t>
            </a:r>
            <a:r>
              <a:rPr lang="en-CA" dirty="0" smtClean="0">
                <a:sym typeface="Wingdings" panose="05000000000000000000" pitchFamily="2" charset="2"/>
              </a:rPr>
              <a:t> </a:t>
            </a:r>
            <a:r>
              <a:rPr lang="en-CA" dirty="0">
                <a:sym typeface="Wingdings" panose="05000000000000000000" pitchFamily="2" charset="2"/>
              </a:rPr>
              <a:t>K</a:t>
            </a:r>
            <a:r>
              <a:rPr lang="en-CA" dirty="0" smtClean="0">
                <a:sym typeface="Wingdings" panose="05000000000000000000" pitchFamily="2" charset="2"/>
              </a:rPr>
              <a:t>inetic Energy</a:t>
            </a:r>
          </a:p>
          <a:p>
            <a:r>
              <a:rPr lang="en-CA" dirty="0"/>
              <a:t>Potential Chemical </a:t>
            </a:r>
            <a:r>
              <a:rPr lang="en-CA" dirty="0" smtClean="0"/>
              <a:t>Energy </a:t>
            </a:r>
            <a:r>
              <a:rPr lang="en-CA" dirty="0" smtClean="0">
                <a:sym typeface="Wingdings" panose="05000000000000000000" pitchFamily="2" charset="2"/>
              </a:rPr>
              <a:t> Thermal Energy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349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Body</a:t>
            </a:r>
            <a:endParaRPr lang="en-C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8040798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38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518" y="3048000"/>
            <a:ext cx="2828608" cy="375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2630032" cy="34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788152" cy="4495800"/>
          </a:xfrm>
        </p:spPr>
        <p:txBody>
          <a:bodyPr/>
          <a:lstStyle/>
          <a:p>
            <a:r>
              <a:rPr lang="en-US" dirty="0" smtClean="0"/>
              <a:t>Energy is the ability to do </a:t>
            </a:r>
            <a:r>
              <a:rPr lang="en-US" b="1" dirty="0" smtClean="0"/>
              <a:t>work</a:t>
            </a:r>
          </a:p>
          <a:p>
            <a:r>
              <a:rPr lang="en-US" b="1" dirty="0"/>
              <a:t>Work</a:t>
            </a:r>
            <a:r>
              <a:rPr lang="en-US" dirty="0"/>
              <a:t> is done when a force that is applied to an object moves that object</a:t>
            </a:r>
            <a:r>
              <a:rPr lang="en-US" dirty="0" smtClean="0"/>
              <a:t>.</a:t>
            </a:r>
          </a:p>
          <a:p>
            <a:r>
              <a:rPr lang="en-US" dirty="0" smtClean="0"/>
              <a:t>Energy can cause changes to the temperature, shape, speed, or direction of an object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2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4853"/>
            <a:ext cx="2438400" cy="287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11" y="3256258"/>
            <a:ext cx="3046474" cy="360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Thermal Energy Waste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688139" cy="4495800"/>
          </a:xfrm>
        </p:spPr>
        <p:txBody>
          <a:bodyPr/>
          <a:lstStyle/>
          <a:p>
            <a:r>
              <a:rPr lang="en-CA" dirty="0" smtClean="0"/>
              <a:t>Released during most activities – often as waste energy</a:t>
            </a:r>
          </a:p>
          <a:p>
            <a:r>
              <a:rPr lang="en-CA" dirty="0" smtClean="0"/>
              <a:t>Also produced by machines</a:t>
            </a:r>
          </a:p>
          <a:p>
            <a:r>
              <a:rPr lang="en-CA" dirty="0" smtClean="0"/>
              <a:t>Usually due to </a:t>
            </a:r>
            <a:r>
              <a:rPr lang="en-CA" b="1" dirty="0" smtClean="0"/>
              <a:t>friction </a:t>
            </a:r>
          </a:p>
          <a:p>
            <a:r>
              <a:rPr lang="en-CA" dirty="0" smtClean="0"/>
              <a:t>Opposes motion</a:t>
            </a:r>
          </a:p>
          <a:p>
            <a:r>
              <a:rPr lang="en-CA" dirty="0" smtClean="0"/>
              <a:t>Excess heat can be dangerous in both man and machine</a:t>
            </a:r>
          </a:p>
        </p:txBody>
      </p:sp>
    </p:spTree>
    <p:extLst>
      <p:ext uri="{BB962C8B-B14F-4D97-AF65-F5344CB8AC3E}">
        <p14:creationId xmlns:p14="http://schemas.microsoft.com/office/powerpoint/2010/main" val="256683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Friction</a:t>
            </a:r>
            <a:endParaRPr lang="en-C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81" y="4197702"/>
            <a:ext cx="4852866" cy="251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3307">
            <a:off x="7641773" y="-316581"/>
            <a:ext cx="114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7402"/>
            <a:ext cx="6782747" cy="266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71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Owner\Desktop\unna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05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Conversion of Energy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 smtClean="0"/>
              <a:t>What types of energy are produced by?</a:t>
            </a:r>
            <a:endParaRPr lang="en-C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287715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Owner\Desktop\c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724400"/>
            <a:ext cx="45910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7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Conservation of Energy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 smtClean="0"/>
              <a:t>Energy cannot be created or destroyed</a:t>
            </a:r>
          </a:p>
          <a:p>
            <a:r>
              <a:rPr lang="en-CA" b="1" dirty="0" smtClean="0"/>
              <a:t>Input Energy = Output Energy</a:t>
            </a:r>
          </a:p>
          <a:p>
            <a:r>
              <a:rPr lang="en-CA" dirty="0" smtClean="0"/>
              <a:t>IPhone</a:t>
            </a:r>
          </a:p>
          <a:p>
            <a:r>
              <a:rPr lang="en-CA" dirty="0" smtClean="0"/>
              <a:t>Input: Chemical Energy </a:t>
            </a:r>
            <a:r>
              <a:rPr lang="en-CA" dirty="0" smtClean="0">
                <a:sym typeface="Wingdings" panose="05000000000000000000" pitchFamily="2" charset="2"/>
              </a:rPr>
              <a:t>= Output: thermal + kinetic</a:t>
            </a:r>
            <a:r>
              <a:rPr lang="en-CA" dirty="0">
                <a:sym typeface="Wingdings" panose="05000000000000000000" pitchFamily="2" charset="2"/>
              </a:rPr>
              <a:t> </a:t>
            </a:r>
            <a:r>
              <a:rPr lang="en-CA" dirty="0" smtClean="0">
                <a:sym typeface="Wingdings" panose="05000000000000000000" pitchFamily="2" charset="2"/>
              </a:rPr>
              <a:t>+ light + sound</a:t>
            </a:r>
          </a:p>
          <a:p>
            <a:r>
              <a:rPr lang="en-CA" dirty="0" smtClean="0">
                <a:sym typeface="Wingdings" panose="05000000000000000000" pitchFamily="2" charset="2"/>
              </a:rPr>
              <a:t>Energy does not disappear it is just changed to different forms that may be hard to detect </a:t>
            </a:r>
            <a:endParaRPr lang="en-CA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23921"/>
            <a:ext cx="3048000" cy="171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3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Energy Conversion System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7235952" cy="4495800"/>
          </a:xfrm>
        </p:spPr>
        <p:txBody>
          <a:bodyPr>
            <a:normAutofit/>
          </a:bodyPr>
          <a:lstStyle/>
          <a:p>
            <a:r>
              <a:rPr lang="en-CA" b="1" dirty="0"/>
              <a:t>Input Energy = Output </a:t>
            </a:r>
            <a:r>
              <a:rPr lang="en-CA" b="1" dirty="0" smtClean="0"/>
              <a:t>Energy</a:t>
            </a:r>
          </a:p>
          <a:p>
            <a:r>
              <a:rPr lang="en-CA" dirty="0" smtClean="0"/>
              <a:t>But </a:t>
            </a:r>
            <a:r>
              <a:rPr lang="en-CA" b="1" dirty="0" smtClean="0"/>
              <a:t>Input energy </a:t>
            </a:r>
            <a:r>
              <a:rPr lang="en-CA" u="sng" dirty="0" smtClean="0"/>
              <a:t>does not equal </a:t>
            </a:r>
            <a:r>
              <a:rPr lang="en-CA" b="1" dirty="0" smtClean="0"/>
              <a:t>useful output energy</a:t>
            </a:r>
          </a:p>
          <a:p>
            <a:r>
              <a:rPr lang="en-CA" dirty="0" smtClean="0"/>
              <a:t>Every process will give off some sort of waste energy and not be 100% efficient</a:t>
            </a:r>
          </a:p>
          <a:p>
            <a:r>
              <a:rPr lang="en-CA" dirty="0" smtClean="0"/>
              <a:t>In cars only about 1/3 of the energy provided by gasoline is used to move the car</a:t>
            </a:r>
          </a:p>
          <a:p>
            <a:r>
              <a:rPr lang="en-CA" dirty="0" smtClean="0"/>
              <a:t>For lightbulbs 95% of the energy is waste energy in the form of heat</a:t>
            </a:r>
            <a:endParaRPr lang="en-CA" dirty="0"/>
          </a:p>
          <a:p>
            <a:endParaRPr lang="en-CA" dirty="0"/>
          </a:p>
        </p:txBody>
      </p:sp>
      <p:pic>
        <p:nvPicPr>
          <p:cNvPr id="11266" name="Picture 2" descr="C:\Program Files (x86)\Microsoft Office\MEDIA\CAGCAT10\j0212957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36" y="5334000"/>
            <a:ext cx="2326596" cy="146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Owner\AppData\Local\Microsoft\Windows\INetCache\IE\5ZC68MHF\light-bulb-and-a-star-15838-larg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765" y="2819400"/>
            <a:ext cx="1912938" cy="19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90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Example</a:t>
            </a:r>
            <a:endParaRPr lang="en-CA" dirty="0"/>
          </a:p>
        </p:txBody>
      </p:sp>
      <p:pic>
        <p:nvPicPr>
          <p:cNvPr id="9218" name="Picture 2" descr="C:\Users\Owner\Desktop\gr7ec05-gd-00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181109" cy="495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9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End of Chapter 5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291" name="Picture 3" descr="C:\Users\Owner\Desktop\fk-yeah-friday-35-photos-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3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69985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05199" y="1600200"/>
            <a:ext cx="5656385" cy="5257800"/>
          </a:xfrm>
        </p:spPr>
        <p:txBody>
          <a:bodyPr/>
          <a:lstStyle/>
          <a:p>
            <a:r>
              <a:rPr lang="en-US" dirty="0" smtClean="0"/>
              <a:t>Where do we get our energy?</a:t>
            </a:r>
          </a:p>
          <a:p>
            <a:r>
              <a:rPr lang="en-US" dirty="0" smtClean="0"/>
              <a:t>Our main source of energy is food, and if we don’t use all the energy it is stored</a:t>
            </a:r>
          </a:p>
          <a:p>
            <a:r>
              <a:rPr lang="en-US" dirty="0" smtClean="0"/>
              <a:t>Stored energy that has the potential to do work is called </a:t>
            </a:r>
            <a:r>
              <a:rPr lang="en-US" b="1" dirty="0" smtClean="0"/>
              <a:t>Potential Energy</a:t>
            </a:r>
          </a:p>
          <a:p>
            <a:r>
              <a:rPr lang="en-US" dirty="0" smtClean="0"/>
              <a:t>Potential Energy is then converted to </a:t>
            </a:r>
            <a:r>
              <a:rPr lang="en-US" b="1" dirty="0" smtClean="0"/>
              <a:t>kinetic energy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7800"/>
            <a:ext cx="2880360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68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5161217" cy="342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 physics, </a:t>
            </a:r>
            <a:r>
              <a:rPr lang="en-US" b="1" dirty="0"/>
              <a:t>potential energy</a:t>
            </a:r>
            <a:r>
              <a:rPr lang="en-US" dirty="0"/>
              <a:t> is the </a:t>
            </a:r>
            <a:r>
              <a:rPr lang="en-US" b="1" dirty="0" smtClean="0"/>
              <a:t>energy </a:t>
            </a:r>
            <a:r>
              <a:rPr lang="en-US" dirty="0" smtClean="0"/>
              <a:t>that </a:t>
            </a:r>
            <a:r>
              <a:rPr lang="en-US" dirty="0"/>
              <a:t>an object has due to its </a:t>
            </a:r>
            <a:r>
              <a:rPr lang="en-US" dirty="0" smtClean="0"/>
              <a:t>position</a:t>
            </a:r>
          </a:p>
          <a:p>
            <a:r>
              <a:rPr lang="en-US" dirty="0" smtClean="0"/>
              <a:t>Often the higher off the ground the object is the higher it’s potential energy is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6827"/>
            <a:ext cx="4451506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91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 physics, the </a:t>
            </a:r>
            <a:r>
              <a:rPr lang="en-US" b="1" dirty="0"/>
              <a:t>kinetic energy</a:t>
            </a:r>
            <a:r>
              <a:rPr lang="en-US" dirty="0"/>
              <a:t> of an object is </a:t>
            </a:r>
            <a:r>
              <a:rPr lang="en-US" dirty="0" smtClean="0"/>
              <a:t>the </a:t>
            </a:r>
            <a:r>
              <a:rPr lang="en-US" b="1" dirty="0" smtClean="0"/>
              <a:t>energy</a:t>
            </a:r>
            <a:r>
              <a:rPr lang="en-US" dirty="0"/>
              <a:t> that it possesses due to its motion.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body maintains this </a:t>
            </a:r>
            <a:r>
              <a:rPr lang="en-US" b="1" dirty="0"/>
              <a:t>kinetic energy</a:t>
            </a:r>
            <a:r>
              <a:rPr lang="en-US" dirty="0"/>
              <a:t> unless its speed changes.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329355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2431"/>
            <a:ext cx="4835769" cy="322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\\fs-051\user$\rlayton\Desktop\2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35657"/>
            <a:ext cx="6090889" cy="259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60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4129"/>
            <a:ext cx="5661674" cy="425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219700" cy="210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4600" y="2209800"/>
            <a:ext cx="2743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As Kinetic Energy increases Potential Energy decreases</a:t>
            </a:r>
          </a:p>
          <a:p>
            <a:endParaRPr lang="en-US" sz="2800" dirty="0"/>
          </a:p>
          <a:p>
            <a:r>
              <a:rPr lang="en-US" sz="2800" dirty="0" smtClean="0"/>
              <a:t>So as Kinetic Energy decreases, Potential Energy increases!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04800" y="6153805"/>
            <a:ext cx="1676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0" y="2244969"/>
            <a:ext cx="3200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39042" y="6153805"/>
            <a:ext cx="1676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1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48" y="3383848"/>
            <a:ext cx="3588452" cy="358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Forms of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102352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Energy Conversions – turning one form of energy into another</a:t>
            </a:r>
          </a:p>
          <a:p>
            <a:r>
              <a:rPr lang="en-US" dirty="0" smtClean="0"/>
              <a:t>We probably wouldn’t be able to survive without certain energy conversions</a:t>
            </a:r>
          </a:p>
          <a:p>
            <a:r>
              <a:rPr lang="en-US" dirty="0" smtClean="0"/>
              <a:t>Without energy from the sun, life wouldn’t exist on earth</a:t>
            </a:r>
          </a:p>
          <a:p>
            <a:r>
              <a:rPr lang="en-US" dirty="0" smtClean="0"/>
              <a:t>As with food webs most energy will start with plants</a:t>
            </a:r>
            <a:endParaRPr lang="en-US" dirty="0"/>
          </a:p>
        </p:txBody>
      </p:sp>
      <p:pic>
        <p:nvPicPr>
          <p:cNvPr id="9219" name="Picture 3" descr="C:\Users\rlayton\AppData\Local\Microsoft\Windows\Temporary Internet Files\Content.IE5\OZBMJYSZ\sun-2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48" y="895421"/>
            <a:ext cx="2726832" cy="249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81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 of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\\fs-051\user$\rlayton\Desktop\energy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657737" cy="46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32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Eating food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Light bulbs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Dropping a beet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Gasoline in a car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Wind Turbine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Chemical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P</a:t>
            </a:r>
            <a:r>
              <a:rPr lang="en-US" dirty="0" smtClean="0"/>
              <a:t>otential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Electrical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L</a:t>
            </a:r>
            <a:r>
              <a:rPr lang="en-US" dirty="0" smtClean="0"/>
              <a:t>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Potential </a:t>
            </a:r>
            <a:r>
              <a:rPr lang="en-US" dirty="0" smtClean="0">
                <a:sym typeface="Wingdings" panose="05000000000000000000" pitchFamily="2" charset="2"/>
              </a:rPr>
              <a:t> Kinetic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Chemical  Kinetic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Kinetic  Electrical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5800"/>
            <a:ext cx="2268892" cy="222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\\fs-051\user$\rlayton\Desktop\turbi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020" y="4180279"/>
            <a:ext cx="2774369" cy="27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75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384</TotalTime>
  <Words>472</Words>
  <Application>Microsoft Office PowerPoint</Application>
  <PresentationFormat>On-screen Show (4:3)</PresentationFormat>
  <Paragraphs>80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Median</vt:lpstr>
      <vt:lpstr>Chapter 5: Energy Conversions</vt:lpstr>
      <vt:lpstr>Energy</vt:lpstr>
      <vt:lpstr>Energy</vt:lpstr>
      <vt:lpstr>Potential Energy</vt:lpstr>
      <vt:lpstr>Kinetic Energy</vt:lpstr>
      <vt:lpstr>PowerPoint Presentation</vt:lpstr>
      <vt:lpstr>Many Forms of Energy</vt:lpstr>
      <vt:lpstr>Forms of Energy</vt:lpstr>
      <vt:lpstr>Examples</vt:lpstr>
      <vt:lpstr>SCIENCE!</vt:lpstr>
      <vt:lpstr>2 B Continued</vt:lpstr>
      <vt:lpstr>Chapter 5 continued</vt:lpstr>
      <vt:lpstr>Review</vt:lpstr>
      <vt:lpstr>Review</vt:lpstr>
      <vt:lpstr>Forms of Energy</vt:lpstr>
      <vt:lpstr>Energy Conversions </vt:lpstr>
      <vt:lpstr>Input  Converter  Output</vt:lpstr>
      <vt:lpstr>Chemical Conversions</vt:lpstr>
      <vt:lpstr>The Body</vt:lpstr>
      <vt:lpstr>Thermal Energy Waste</vt:lpstr>
      <vt:lpstr>Friction</vt:lpstr>
      <vt:lpstr>Conversion of Energy</vt:lpstr>
      <vt:lpstr>Conservation of Energy</vt:lpstr>
      <vt:lpstr>Energy Conversion System</vt:lpstr>
      <vt:lpstr>Example</vt:lpstr>
      <vt:lpstr>End of Chapter 5</vt:lpstr>
    </vt:vector>
  </TitlesOfParts>
  <Company>Alberta Learning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5: Energy Conversions</dc:title>
  <dc:creator>Rod Layton</dc:creator>
  <cp:lastModifiedBy>Rod Layton</cp:lastModifiedBy>
  <cp:revision>17</cp:revision>
  <dcterms:created xsi:type="dcterms:W3CDTF">2015-11-20T14:28:40Z</dcterms:created>
  <dcterms:modified xsi:type="dcterms:W3CDTF">2015-11-23T17:03:18Z</dcterms:modified>
</cp:coreProperties>
</file>