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58" r:id="rId5"/>
    <p:sldId id="260" r:id="rId6"/>
    <p:sldId id="263" r:id="rId7"/>
    <p:sldId id="261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3" r:id="rId19"/>
    <p:sldId id="275" r:id="rId20"/>
    <p:sldId id="27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30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8D3E-91EC-427D-BC0F-81A97ABCE03D}" type="datetimeFigureOut">
              <a:rPr lang="en-CA" smtClean="0"/>
              <a:t>10/12/2015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FAA3D-C6AC-40A6-BF4D-D67C28CEBA1E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8D3E-91EC-427D-BC0F-81A97ABCE03D}" type="datetimeFigureOut">
              <a:rPr lang="en-CA" smtClean="0"/>
              <a:t>10/12/2015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FAA3D-C6AC-40A6-BF4D-D67C28CEBA1E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8D3E-91EC-427D-BC0F-81A97ABCE03D}" type="datetimeFigureOut">
              <a:rPr lang="en-CA" smtClean="0"/>
              <a:t>10/12/2015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FAA3D-C6AC-40A6-BF4D-D67C28CEBA1E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8D3E-91EC-427D-BC0F-81A97ABCE03D}" type="datetimeFigureOut">
              <a:rPr lang="en-CA" smtClean="0"/>
              <a:t>10/12/2015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FAA3D-C6AC-40A6-BF4D-D67C28CEBA1E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8D3E-91EC-427D-BC0F-81A97ABCE03D}" type="datetimeFigureOut">
              <a:rPr lang="en-CA" smtClean="0"/>
              <a:t>10/12/2015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FAA3D-C6AC-40A6-BF4D-D67C28CEBA1E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8D3E-91EC-427D-BC0F-81A97ABCE03D}" type="datetimeFigureOut">
              <a:rPr lang="en-CA" smtClean="0"/>
              <a:t>10/12/2015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FAA3D-C6AC-40A6-BF4D-D67C28CEBA1E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8D3E-91EC-427D-BC0F-81A97ABCE03D}" type="datetimeFigureOut">
              <a:rPr lang="en-CA" smtClean="0"/>
              <a:t>10/12/2015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FAA3D-C6AC-40A6-BF4D-D67C28CEBA1E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8D3E-91EC-427D-BC0F-81A97ABCE03D}" type="datetimeFigureOut">
              <a:rPr lang="en-CA" smtClean="0"/>
              <a:t>10/12/2015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FAA3D-C6AC-40A6-BF4D-D67C28CEBA1E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8D3E-91EC-427D-BC0F-81A97ABCE03D}" type="datetimeFigureOut">
              <a:rPr lang="en-CA" smtClean="0"/>
              <a:t>10/12/2015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FAA3D-C6AC-40A6-BF4D-D67C28CEBA1E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8D3E-91EC-427D-BC0F-81A97ABCE03D}" type="datetimeFigureOut">
              <a:rPr lang="en-CA" smtClean="0"/>
              <a:t>10/12/2015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FAA3D-C6AC-40A6-BF4D-D67C28CEBA1E}" type="slidenum">
              <a:rPr lang="en-CA" smtClean="0"/>
              <a:t>‹#›</a:t>
            </a:fld>
            <a:endParaRPr lang="en-C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8D3E-91EC-427D-BC0F-81A97ABCE03D}" type="datetimeFigureOut">
              <a:rPr lang="en-CA" smtClean="0"/>
              <a:t>10/12/2015</a:t>
            </a:fld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4FAA3D-C6AC-40A6-BF4D-D67C28CEBA1E}" type="slidenum">
              <a:rPr lang="en-CA" smtClean="0"/>
              <a:t>‹#›</a:t>
            </a:fld>
            <a:endParaRPr lang="en-C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734FAA3D-C6AC-40A6-BF4D-D67C28CEBA1E}" type="slidenum">
              <a:rPr lang="en-CA" smtClean="0"/>
              <a:t>‹#›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E22E8D3E-91EC-427D-BC0F-81A97ABCE03D}" type="datetimeFigureOut">
              <a:rPr lang="en-CA" smtClean="0"/>
              <a:t>10/12/2015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Ch. 14 Ecosystems and Biomes</a:t>
            </a:r>
            <a:endParaRPr lang="en-CA" dirty="0"/>
          </a:p>
        </p:txBody>
      </p:sp>
      <p:pic>
        <p:nvPicPr>
          <p:cNvPr id="2050" name="Picture 2" descr="C:\Users\Owner\Desktop\tumblr_m7bmhruNzK1rw2jwno1_5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800600"/>
            <a:ext cx="4762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83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Weather over mountains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Lose moisture to rise over obstacles</a:t>
            </a:r>
            <a:endParaRPr lang="en-C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09800"/>
            <a:ext cx="6825663" cy="484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56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Location and Soil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Climate can affect soil and in turn the type of vegetation in the area</a:t>
            </a:r>
          </a:p>
          <a:p>
            <a:r>
              <a:rPr lang="en-CA" dirty="0" smtClean="0"/>
              <a:t>Soil is the thin layer of rock fragments that cover the land, good soil will be rich in nutrients essential to growth such as nitrogen</a:t>
            </a:r>
          </a:p>
          <a:p>
            <a:r>
              <a:rPr lang="en-CA" dirty="0" smtClean="0"/>
              <a:t>Different types of soil (particle size)</a:t>
            </a:r>
          </a:p>
          <a:p>
            <a:r>
              <a:rPr lang="en-CA" dirty="0" smtClean="0"/>
              <a:t>Clay (smallest) </a:t>
            </a:r>
            <a:r>
              <a:rPr lang="en-CA" dirty="0" smtClean="0">
                <a:sym typeface="Wingdings" panose="05000000000000000000" pitchFamily="2" charset="2"/>
              </a:rPr>
              <a:t> Silt  Sand  Gravel (largest)</a:t>
            </a:r>
            <a:endParaRPr lang="en-C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453" y="0"/>
            <a:ext cx="2524125" cy="167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191000"/>
            <a:ext cx="4757115" cy="233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94" y="3352800"/>
            <a:ext cx="2916731" cy="352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67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Humus in Soil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1219200"/>
            <a:ext cx="5867400" cy="4800600"/>
          </a:xfrm>
        </p:spPr>
        <p:txBody>
          <a:bodyPr/>
          <a:lstStyle/>
          <a:p>
            <a:r>
              <a:rPr lang="en-CA" dirty="0" smtClean="0"/>
              <a:t>Soil contains animal waste and decaying remains of both plants and animals – used by decomposers to create humus</a:t>
            </a:r>
          </a:p>
          <a:p>
            <a:r>
              <a:rPr lang="en-CA" dirty="0" smtClean="0"/>
              <a:t>Humus - </a:t>
            </a:r>
            <a:r>
              <a:rPr lang="en-CA" dirty="0"/>
              <a:t>is dark, organic material that forms in soil when plant and animal matter decays. </a:t>
            </a:r>
            <a:r>
              <a:rPr lang="en-CA" dirty="0" smtClean="0"/>
              <a:t> Often moist and somewhat sticky</a:t>
            </a:r>
          </a:p>
          <a:p>
            <a:r>
              <a:rPr lang="en-CA" dirty="0" smtClean="0"/>
              <a:t>Helps bind particle together to create </a:t>
            </a:r>
            <a:r>
              <a:rPr lang="en-CA" b="1" dirty="0" smtClean="0"/>
              <a:t>soil crumbs</a:t>
            </a:r>
            <a:endParaRPr lang="en-CA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0"/>
            <a:ext cx="2650392" cy="198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20227"/>
            <a:ext cx="3892062" cy="333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0726"/>
            <a:ext cx="5114192" cy="2427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26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Soil Crumbs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3200400"/>
          </a:xfrm>
        </p:spPr>
        <p:txBody>
          <a:bodyPr/>
          <a:lstStyle/>
          <a:p>
            <a:r>
              <a:rPr lang="en-CA" dirty="0" smtClean="0"/>
              <a:t>Good for several reasons:</a:t>
            </a:r>
          </a:p>
          <a:p>
            <a:r>
              <a:rPr lang="en-CA" dirty="0" smtClean="0"/>
              <a:t>The spaces between the crumbs allow plant roots to grow and spread out</a:t>
            </a:r>
          </a:p>
          <a:p>
            <a:r>
              <a:rPr lang="en-CA" dirty="0" smtClean="0"/>
              <a:t>Spaces allow air to get into soil</a:t>
            </a:r>
          </a:p>
          <a:p>
            <a:r>
              <a:rPr lang="en-CA" dirty="0" smtClean="0"/>
              <a:t>Help keep the soil moist, but also allows excess water to drain away</a:t>
            </a:r>
          </a:p>
          <a:p>
            <a:r>
              <a:rPr lang="en-CA" dirty="0" smtClean="0"/>
              <a:t>Less likely to be blown away than small soil particles</a:t>
            </a:r>
            <a:endParaRPr lang="en-CA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419600"/>
            <a:ext cx="6115833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543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Biomes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95800" cy="4800600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re </a:t>
            </a:r>
            <a:r>
              <a:rPr lang="en-US" dirty="0"/>
              <a:t>regions of the world with similar climate (weather, temperature) animals and plants. </a:t>
            </a:r>
            <a:endParaRPr lang="en-US" dirty="0" smtClean="0"/>
          </a:p>
          <a:p>
            <a:r>
              <a:rPr lang="en-US" dirty="0" smtClean="0"/>
              <a:t>There </a:t>
            </a:r>
            <a:r>
              <a:rPr lang="en-US" dirty="0"/>
              <a:t>are </a:t>
            </a:r>
            <a:r>
              <a:rPr lang="en-US" b="1" dirty="0"/>
              <a:t>terrestrial</a:t>
            </a:r>
            <a:r>
              <a:rPr lang="en-US" dirty="0"/>
              <a:t> biomes (land) and </a:t>
            </a:r>
            <a:r>
              <a:rPr lang="en-US" b="1" dirty="0"/>
              <a:t>aquatic</a:t>
            </a:r>
            <a:r>
              <a:rPr lang="en-US" dirty="0"/>
              <a:t> </a:t>
            </a:r>
            <a:r>
              <a:rPr lang="en-US" dirty="0" smtClean="0"/>
              <a:t>biomes (freshwater </a:t>
            </a:r>
            <a:r>
              <a:rPr lang="en-US" dirty="0"/>
              <a:t>and </a:t>
            </a:r>
            <a:r>
              <a:rPr lang="en-US" dirty="0" smtClean="0"/>
              <a:t>marine)</a:t>
            </a:r>
          </a:p>
          <a:p>
            <a:r>
              <a:rPr lang="en-CA" dirty="0" smtClean="0"/>
              <a:t>Alberta has 4 main biomes – </a:t>
            </a:r>
            <a:r>
              <a:rPr lang="en-CA" b="1" dirty="0" smtClean="0"/>
              <a:t>boreal forest, parklands, mountains and foothills</a:t>
            </a:r>
            <a:r>
              <a:rPr lang="en-CA" dirty="0" smtClean="0"/>
              <a:t>, and </a:t>
            </a:r>
            <a:r>
              <a:rPr lang="en-CA" b="1" dirty="0" smtClean="0"/>
              <a:t>grasslands</a:t>
            </a:r>
            <a:endParaRPr lang="en-CA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-15142"/>
            <a:ext cx="3200400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721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732" y="1219199"/>
            <a:ext cx="5104268" cy="1797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Northern Boreal Forest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82532" cy="4800600"/>
          </a:xfrm>
        </p:spPr>
        <p:txBody>
          <a:bodyPr/>
          <a:lstStyle/>
          <a:p>
            <a:r>
              <a:rPr lang="en-US" dirty="0" smtClean="0"/>
              <a:t>Located in northern </a:t>
            </a:r>
            <a:r>
              <a:rPr lang="en-US" u="sng" dirty="0" smtClean="0"/>
              <a:t>latitudes</a:t>
            </a:r>
            <a:r>
              <a:rPr lang="en-US" dirty="0" smtClean="0"/>
              <a:t> around the world – Canada, Europe, Asia</a:t>
            </a:r>
          </a:p>
          <a:p>
            <a:r>
              <a:rPr lang="en-US" dirty="0" smtClean="0"/>
              <a:t>Colder than grassland but still receives enough precipitation to support most tree growth</a:t>
            </a:r>
          </a:p>
          <a:p>
            <a:r>
              <a:rPr lang="en-US" dirty="0" smtClean="0"/>
              <a:t>Also supports a large amount of </a:t>
            </a:r>
            <a:r>
              <a:rPr lang="en-US" b="1" dirty="0" smtClean="0"/>
              <a:t>biodiversity</a:t>
            </a:r>
            <a:endParaRPr lang="en-US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098" y="3124200"/>
            <a:ext cx="5067536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611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Grasslands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217594"/>
            <a:ext cx="3886200" cy="2741764"/>
          </a:xfrm>
        </p:spPr>
        <p:txBody>
          <a:bodyPr/>
          <a:lstStyle/>
          <a:p>
            <a:r>
              <a:rPr lang="en-US" dirty="0" smtClean="0"/>
              <a:t>Spans part of southern Alberta into the USA</a:t>
            </a:r>
          </a:p>
          <a:p>
            <a:r>
              <a:rPr lang="en-US" dirty="0" smtClean="0"/>
              <a:t>Few trees grow here because of the: low precipitation, drying winds, cold winters, fierce snowstorms, and possible drought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20" y="1219201"/>
            <a:ext cx="4155770" cy="312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" y="4119562"/>
            <a:ext cx="3651250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490912"/>
            <a:ext cx="5715000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33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Parklands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precipitation than grasslands</a:t>
            </a:r>
          </a:p>
          <a:p>
            <a:r>
              <a:rPr lang="en-US" dirty="0" smtClean="0"/>
              <a:t>Cool summers and cold winters</a:t>
            </a:r>
          </a:p>
          <a:p>
            <a:r>
              <a:rPr lang="en-US" dirty="0" smtClean="0"/>
              <a:t>Supports both trees and grasses</a:t>
            </a:r>
          </a:p>
          <a:p>
            <a:r>
              <a:rPr lang="en-US" dirty="0" smtClean="0"/>
              <a:t>Edmonton’s biome!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-76200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6125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769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Mountains and Foothills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657600" cy="4800600"/>
          </a:xfrm>
        </p:spPr>
        <p:txBody>
          <a:bodyPr>
            <a:normAutofit/>
          </a:bodyPr>
          <a:lstStyle/>
          <a:p>
            <a:r>
              <a:rPr lang="en-US" dirty="0"/>
              <a:t>The </a:t>
            </a:r>
            <a:r>
              <a:rPr lang="en-US" b="1" dirty="0"/>
              <a:t>mountain biome</a:t>
            </a:r>
            <a:r>
              <a:rPr lang="en-US" dirty="0"/>
              <a:t> is not usually described in other references because a variety of other </a:t>
            </a:r>
            <a:r>
              <a:rPr lang="en-US" b="1" dirty="0"/>
              <a:t>biomes</a:t>
            </a:r>
            <a:r>
              <a:rPr lang="en-US" dirty="0"/>
              <a:t> exist within it </a:t>
            </a:r>
            <a:endParaRPr lang="en-US" dirty="0" smtClean="0"/>
          </a:p>
          <a:p>
            <a:r>
              <a:rPr lang="en-US" dirty="0" smtClean="0"/>
              <a:t>Very widespread populations of animals – bears, moose, Cariboo, mountain goats, birds, etc.</a:t>
            </a:r>
          </a:p>
          <a:p>
            <a:r>
              <a:rPr lang="en-US" dirty="0" smtClean="0"/>
              <a:t>Precipitation and temperature vary due to the variety of </a:t>
            </a:r>
            <a:r>
              <a:rPr lang="en-US" b="1" dirty="0" smtClean="0"/>
              <a:t>altitudes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308544"/>
            <a:ext cx="4800600" cy="269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3746805"/>
            <a:ext cx="4648200" cy="311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15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Biodiversity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47863"/>
            <a:ext cx="7620000" cy="4800600"/>
          </a:xfrm>
        </p:spPr>
        <p:txBody>
          <a:bodyPr/>
          <a:lstStyle/>
          <a:p>
            <a:r>
              <a:rPr lang="en-US" dirty="0" smtClean="0"/>
              <a:t>Some biomes have been threatened and animals are either losing their homes or going extinct</a:t>
            </a:r>
          </a:p>
          <a:p>
            <a:r>
              <a:rPr lang="en-US" b="1" dirty="0" smtClean="0"/>
              <a:t>Extinction </a:t>
            </a:r>
            <a:r>
              <a:rPr lang="en-US" dirty="0" smtClean="0"/>
              <a:t>– the entire elimination of a species from earth</a:t>
            </a:r>
          </a:p>
          <a:p>
            <a:r>
              <a:rPr lang="en-US" dirty="0" smtClean="0"/>
              <a:t>Possibly through mass extinction events – ice age, meteor</a:t>
            </a:r>
          </a:p>
          <a:p>
            <a:r>
              <a:rPr lang="en-US" dirty="0" smtClean="0"/>
              <a:t>Species may also be at </a:t>
            </a:r>
            <a:r>
              <a:rPr lang="en-US" b="1" dirty="0" smtClean="0"/>
              <a:t>risk</a:t>
            </a:r>
            <a:r>
              <a:rPr lang="en-US" dirty="0" smtClean="0"/>
              <a:t> - vulnerable, threatened,  or endangered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902" y="-152400"/>
            <a:ext cx="3133098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4" y="4361420"/>
            <a:ext cx="40386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774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Ecosystems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Many different types: grassland, desert, ocean , tropical, rain forest, tundra, etc.</a:t>
            </a:r>
          </a:p>
          <a:p>
            <a:r>
              <a:rPr lang="en-CA" dirty="0" smtClean="0"/>
              <a:t>Can be affected by:</a:t>
            </a:r>
            <a:r>
              <a:rPr lang="en-CA" dirty="0"/>
              <a:t> </a:t>
            </a:r>
            <a:r>
              <a:rPr lang="en-CA" dirty="0" smtClean="0"/>
              <a:t>temperatures, amount of precipitation, type of soil</a:t>
            </a:r>
          </a:p>
          <a:p>
            <a:r>
              <a:rPr lang="en-CA" dirty="0" smtClean="0"/>
              <a:t>Made up of both </a:t>
            </a:r>
            <a:r>
              <a:rPr lang="en-CA" b="1" dirty="0" smtClean="0"/>
              <a:t>living</a:t>
            </a:r>
            <a:r>
              <a:rPr lang="en-CA" dirty="0" smtClean="0"/>
              <a:t> and </a:t>
            </a:r>
            <a:r>
              <a:rPr lang="en-CA" b="1" dirty="0" smtClean="0"/>
              <a:t>non-living</a:t>
            </a:r>
            <a:r>
              <a:rPr lang="en-CA" dirty="0" smtClean="0"/>
              <a:t> factors</a:t>
            </a:r>
            <a:endParaRPr lang="en-CA" dirty="0"/>
          </a:p>
          <a:p>
            <a:r>
              <a:rPr lang="en-CA" dirty="0" smtClean="0"/>
              <a:t>Biotic Factors – living – plants, animals</a:t>
            </a:r>
          </a:p>
          <a:p>
            <a:r>
              <a:rPr lang="en-CA" dirty="0" smtClean="0"/>
              <a:t>Abiotic Factors – non-living – soil, water, gases, geography, matter</a:t>
            </a:r>
            <a:r>
              <a:rPr lang="en-CA" dirty="0"/>
              <a:t> </a:t>
            </a:r>
            <a:r>
              <a:rPr lang="en-CA" dirty="0" smtClean="0"/>
              <a:t>– determine what species can survive </a:t>
            </a:r>
          </a:p>
          <a:p>
            <a:endParaRPr lang="en-CA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-5316"/>
            <a:ext cx="2857500" cy="165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05" y="4800600"/>
            <a:ext cx="29051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653295"/>
            <a:ext cx="26289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577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Estimated 8.7 million species left on Earth – 6.5 on land, 2.2 aquatic (2011)</a:t>
            </a:r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2400"/>
            <a:ext cx="4495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86000"/>
            <a:ext cx="5734050" cy="222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" y="2667000"/>
            <a:ext cx="4013200" cy="240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16" y="4009292"/>
            <a:ext cx="5064369" cy="284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27" y="4343400"/>
            <a:ext cx="3853765" cy="256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467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620" y="764704"/>
            <a:ext cx="7024744" cy="1143000"/>
          </a:xfrm>
        </p:spPr>
        <p:txBody>
          <a:bodyPr/>
          <a:lstStyle/>
          <a:p>
            <a:r>
              <a:rPr lang="en-CA" dirty="0" smtClean="0"/>
              <a:t>Abiotic vs. </a:t>
            </a:r>
            <a:r>
              <a:rPr lang="en-CA" dirty="0"/>
              <a:t>B</a:t>
            </a:r>
            <a:r>
              <a:rPr lang="en-CA" dirty="0" smtClean="0"/>
              <a:t>iotic Factors</a:t>
            </a: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432972" y="1916832"/>
            <a:ext cx="3057148" cy="639762"/>
          </a:xfrm>
        </p:spPr>
        <p:txBody>
          <a:bodyPr/>
          <a:lstStyle/>
          <a:p>
            <a:r>
              <a:rPr lang="en-CA" dirty="0" smtClean="0"/>
              <a:t>Abiotic</a:t>
            </a:r>
            <a:endParaRPr lang="en-C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982043" y="1988840"/>
            <a:ext cx="3055717" cy="639762"/>
          </a:xfrm>
        </p:spPr>
        <p:txBody>
          <a:bodyPr/>
          <a:lstStyle/>
          <a:p>
            <a:r>
              <a:rPr lang="en-CA" dirty="0"/>
              <a:t>B</a:t>
            </a:r>
            <a:r>
              <a:rPr lang="en-CA" dirty="0" smtClean="0"/>
              <a:t>iotic</a:t>
            </a:r>
            <a:endParaRPr lang="en-CA" dirty="0"/>
          </a:p>
        </p:txBody>
      </p:sp>
      <p:sp>
        <p:nvSpPr>
          <p:cNvPr id="8" name="Rectangle 7"/>
          <p:cNvSpPr/>
          <p:nvPr/>
        </p:nvSpPr>
        <p:spPr>
          <a:xfrm>
            <a:off x="2010011" y="3884295"/>
            <a:ext cx="2489981" cy="1626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dirty="0" smtClean="0"/>
              <a:t>Physical rather than biological</a:t>
            </a:r>
            <a:endParaRPr lang="en-CA" sz="2000" dirty="0"/>
          </a:p>
        </p:txBody>
      </p:sp>
      <p:sp>
        <p:nvSpPr>
          <p:cNvPr id="9" name="Rectangle 8"/>
          <p:cNvSpPr/>
          <p:nvPr/>
        </p:nvSpPr>
        <p:spPr>
          <a:xfrm>
            <a:off x="5343234" y="3863128"/>
            <a:ext cx="2489981" cy="1626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dirty="0"/>
              <a:t>A</a:t>
            </a:r>
            <a:r>
              <a:rPr lang="en-CA" sz="2000" dirty="0" smtClean="0"/>
              <a:t> living thing</a:t>
            </a:r>
            <a:endParaRPr lang="en-CA" sz="2000" dirty="0"/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59362"/>
            <a:ext cx="1500758" cy="150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887301"/>
            <a:ext cx="1800200" cy="144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697639"/>
            <a:ext cx="1488490" cy="187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764" y="5025138"/>
            <a:ext cx="1868228" cy="140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334" y="2889944"/>
            <a:ext cx="1447221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627580"/>
            <a:ext cx="1345215" cy="1859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078" y="4863921"/>
            <a:ext cx="1615569" cy="1606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06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Ecosystem Size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 one size fits all!</a:t>
            </a:r>
          </a:p>
          <a:p>
            <a:r>
              <a:rPr lang="en-US" dirty="0" smtClean="0"/>
              <a:t>Size ranges from the ocean </a:t>
            </a:r>
            <a:r>
              <a:rPr lang="en-US" dirty="0" smtClean="0">
                <a:sym typeface="Wingdings" panose="05000000000000000000" pitchFamily="2" charset="2"/>
              </a:rPr>
              <a:t> a single plant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Requires: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Living things interacting with one another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Living things interacting with other species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Living things interacting with the abiotic factors that make up their environment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422" y="4088219"/>
            <a:ext cx="3990109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52400"/>
            <a:ext cx="2116931" cy="216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495800"/>
            <a:ext cx="2785273" cy="209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59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Climate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The average weather conditions based on long term records</a:t>
            </a:r>
          </a:p>
          <a:p>
            <a:r>
              <a:rPr lang="en-CA" dirty="0" smtClean="0"/>
              <a:t>For each climate: the </a:t>
            </a:r>
            <a:r>
              <a:rPr lang="en-CA" b="1" dirty="0" smtClean="0"/>
              <a:t>temperature</a:t>
            </a:r>
            <a:r>
              <a:rPr lang="en-CA" dirty="0" smtClean="0"/>
              <a:t> is within a certain range and the annual average range of precipitation</a:t>
            </a:r>
          </a:p>
          <a:p>
            <a:r>
              <a:rPr lang="en-CA" dirty="0" smtClean="0"/>
              <a:t>Influences animal and plant behavior – reproduction, migration</a:t>
            </a:r>
            <a:endParaRPr lang="en-C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11217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72948"/>
            <a:ext cx="4034257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60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World Climate</a:t>
            </a:r>
            <a:endParaRPr lang="en-CA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8305800" cy="453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957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Topography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76800" cy="4800600"/>
          </a:xfrm>
        </p:spPr>
        <p:txBody>
          <a:bodyPr/>
          <a:lstStyle/>
          <a:p>
            <a:r>
              <a:rPr lang="en-CA" dirty="0" smtClean="0"/>
              <a:t>Areas physical features – rivers, lakes, mountains, hills, glaciers</a:t>
            </a:r>
          </a:p>
          <a:p>
            <a:r>
              <a:rPr lang="en-CA" b="1" dirty="0" smtClean="0"/>
              <a:t>Altitude</a:t>
            </a:r>
            <a:r>
              <a:rPr lang="en-CA" dirty="0" smtClean="0"/>
              <a:t> – height of an object in relation to sea level – certain species live only at specific altitudes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430" y="1"/>
            <a:ext cx="339777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4043"/>
            <a:ext cx="384048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635" y="2049518"/>
            <a:ext cx="3730365" cy="4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75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Latitude</a:t>
            </a:r>
            <a:endParaRPr lang="en-CA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288" y="1265461"/>
            <a:ext cx="5153025" cy="468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2133600"/>
            <a:ext cx="37338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/>
              <a:t>Latitude</a:t>
            </a:r>
            <a:r>
              <a:rPr lang="en-CA" sz="3200" dirty="0"/>
              <a:t> – How far north or south you are from the </a:t>
            </a:r>
            <a:r>
              <a:rPr lang="en-CA" sz="3200" u="sng" dirty="0"/>
              <a:t>equator </a:t>
            </a:r>
            <a:r>
              <a:rPr lang="en-CA" sz="3200" dirty="0"/>
              <a:t>– determines how much of the suns energy you will receive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8402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Sunlight </a:t>
            </a:r>
            <a:r>
              <a:rPr lang="en-CA" dirty="0" smtClean="0">
                <a:sym typeface="Wingdings" panose="05000000000000000000" pitchFamily="2" charset="2"/>
              </a:rPr>
              <a:t> Earth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800" dirty="0"/>
              <a:t>Sunlight is more focused at the </a:t>
            </a:r>
            <a:r>
              <a:rPr lang="en-CA" sz="2800" i="1" dirty="0"/>
              <a:t>equator</a:t>
            </a:r>
            <a:r>
              <a:rPr lang="en-CA" sz="2800" dirty="0"/>
              <a:t> and becomes less powerful as it moves to the </a:t>
            </a:r>
            <a:r>
              <a:rPr lang="en-CA" sz="2800" i="1" dirty="0"/>
              <a:t>poles</a:t>
            </a:r>
          </a:p>
          <a:p>
            <a:endParaRPr lang="en-CA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90800"/>
            <a:ext cx="6934200" cy="455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915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277</TotalTime>
  <Words>592</Words>
  <Application>Microsoft Office PowerPoint</Application>
  <PresentationFormat>On-screen Show (4:3)</PresentationFormat>
  <Paragraphs>75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Adjacency</vt:lpstr>
      <vt:lpstr>Ch. 14 Ecosystems and Biomes</vt:lpstr>
      <vt:lpstr>Ecosystems</vt:lpstr>
      <vt:lpstr>Abiotic vs. Biotic Factors</vt:lpstr>
      <vt:lpstr>Ecosystem Size</vt:lpstr>
      <vt:lpstr>Climate</vt:lpstr>
      <vt:lpstr>World Climate</vt:lpstr>
      <vt:lpstr>Topography</vt:lpstr>
      <vt:lpstr>Latitude</vt:lpstr>
      <vt:lpstr>Sunlight  Earth</vt:lpstr>
      <vt:lpstr>Weather over mountains</vt:lpstr>
      <vt:lpstr>Location and Soil</vt:lpstr>
      <vt:lpstr>Humus in Soil</vt:lpstr>
      <vt:lpstr>Soil Crumbs</vt:lpstr>
      <vt:lpstr>Biomes</vt:lpstr>
      <vt:lpstr>Northern Boreal Forest</vt:lpstr>
      <vt:lpstr>Grasslands</vt:lpstr>
      <vt:lpstr>Parklands</vt:lpstr>
      <vt:lpstr>Mountains and Foothills</vt:lpstr>
      <vt:lpstr>Biodiversity</vt:lpstr>
      <vt:lpstr>Human Effect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Ch. 14 Ecosystems and Biomes</dc:title>
  <dc:creator>Owner</dc:creator>
  <cp:lastModifiedBy>Rod Layton</cp:lastModifiedBy>
  <cp:revision>21</cp:revision>
  <dcterms:created xsi:type="dcterms:W3CDTF">2015-10-29T04:51:50Z</dcterms:created>
  <dcterms:modified xsi:type="dcterms:W3CDTF">2015-12-10T16:50:27Z</dcterms:modified>
</cp:coreProperties>
</file>