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7921DD3-2951-4031-A9A0-0EE5B652A093}" type="datetimeFigureOut">
              <a:rPr lang="en-CA" smtClean="0"/>
              <a:t>04/11/2015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A90B251-E6CE-489D-ACD1-FA47C41CF5A3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381000"/>
            <a:ext cx="1105442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28600"/>
            <a:ext cx="7848600" cy="3276600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Chapter 15: </a:t>
            </a:r>
            <a:br>
              <a:rPr lang="en-CA" dirty="0" smtClean="0">
                <a:solidFill>
                  <a:schemeClr val="bg1"/>
                </a:solidFill>
              </a:rPr>
            </a:br>
            <a:r>
              <a:rPr lang="en-CA" dirty="0" smtClean="0">
                <a:solidFill>
                  <a:schemeClr val="bg1"/>
                </a:solidFill>
              </a:rPr>
              <a:t>Protecting </a:t>
            </a:r>
            <a:br>
              <a:rPr lang="en-CA" dirty="0" smtClean="0">
                <a:solidFill>
                  <a:schemeClr val="bg1"/>
                </a:solidFill>
              </a:rPr>
            </a:br>
            <a:r>
              <a:rPr lang="en-CA" dirty="0" smtClean="0">
                <a:solidFill>
                  <a:schemeClr val="bg1"/>
                </a:solidFill>
              </a:rPr>
              <a:t>the Environment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Carbon Dioxide and Global Warming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57959" cy="4876800"/>
          </a:xfrm>
        </p:spPr>
        <p:txBody>
          <a:bodyPr/>
          <a:lstStyle/>
          <a:p>
            <a:r>
              <a:rPr lang="en-CA" dirty="0" smtClean="0"/>
              <a:t>Greenhouse effect – carbon trapped in our atmosphere forms a “blanket” around the earth and retains heat</a:t>
            </a:r>
          </a:p>
          <a:p>
            <a:r>
              <a:rPr lang="en-CA" dirty="0" smtClean="0"/>
              <a:t>Effect is increase by excess fossil fuel use</a:t>
            </a:r>
          </a:p>
          <a:p>
            <a:r>
              <a:rPr lang="en-CA" dirty="0" smtClean="0"/>
              <a:t>Leads to global warming</a:t>
            </a:r>
          </a:p>
          <a:p>
            <a:r>
              <a:rPr lang="en-CA" dirty="0" smtClean="0"/>
              <a:t>Could cause: ice cap melting, drastic weather changes, droughts on agricultural land</a:t>
            </a:r>
          </a:p>
          <a:p>
            <a:r>
              <a:rPr lang="en-CA" dirty="0" smtClean="0"/>
              <a:t>Caused by </a:t>
            </a:r>
            <a:r>
              <a:rPr lang="en-CA" b="1" dirty="0" smtClean="0"/>
              <a:t>CFCs</a:t>
            </a:r>
            <a:r>
              <a:rPr lang="en-CA" dirty="0" smtClean="0"/>
              <a:t> (chlorofluorocarbon)</a:t>
            </a:r>
            <a:endParaRPr lang="en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14272"/>
            <a:ext cx="4191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37" y="1447800"/>
            <a:ext cx="2686171" cy="292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1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Refrigeration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876800"/>
          </a:xfrm>
        </p:spPr>
        <p:txBody>
          <a:bodyPr/>
          <a:lstStyle/>
          <a:p>
            <a:r>
              <a:rPr lang="en-CA" dirty="0" smtClean="0"/>
              <a:t>Created by the desire to keep food from spoiling</a:t>
            </a:r>
          </a:p>
          <a:p>
            <a:r>
              <a:rPr lang="en-CA" dirty="0" smtClean="0"/>
              <a:t>Use a compressor, motor, and liquid (</a:t>
            </a:r>
            <a:r>
              <a:rPr lang="en-CA" b="1" dirty="0" smtClean="0"/>
              <a:t>refrigerant</a:t>
            </a:r>
            <a:r>
              <a:rPr lang="en-CA" dirty="0" smtClean="0"/>
              <a:t>) to remove heat</a:t>
            </a:r>
          </a:p>
          <a:p>
            <a:r>
              <a:rPr lang="en-CA" dirty="0" smtClean="0"/>
              <a:t>In the 1920s they used CFCS as a refrigerant because they were thought  to be stable, harmless, and non-combustible </a:t>
            </a:r>
          </a:p>
          <a:p>
            <a:r>
              <a:rPr lang="en-CA" dirty="0" smtClean="0"/>
              <a:t>*Spoiler* they aren’t </a:t>
            </a:r>
            <a:r>
              <a:rPr lang="en-CA" dirty="0" smtClean="0">
                <a:sym typeface="Wingdings" panose="05000000000000000000" pitchFamily="2" charset="2"/>
              </a:rPr>
              <a:t></a:t>
            </a:r>
            <a:endParaRPr lang="en-C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695575" cy="323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0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Effects of CFCs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876800"/>
          </a:xfrm>
        </p:spPr>
        <p:txBody>
          <a:bodyPr/>
          <a:lstStyle/>
          <a:p>
            <a:r>
              <a:rPr lang="en-CA" dirty="0" smtClean="0"/>
              <a:t>Discovered to destroy the ozone molecules – led to a thinner ozone</a:t>
            </a:r>
          </a:p>
          <a:p>
            <a:r>
              <a:rPr lang="en-CA" dirty="0" smtClean="0"/>
              <a:t>As ozone becomes thinner it could lead to harmful consequences for many organisms</a:t>
            </a:r>
          </a:p>
          <a:p>
            <a:r>
              <a:rPr lang="en-CA" dirty="0" smtClean="0"/>
              <a:t>Increase UV radiation could lead to a rise in skin cancer</a:t>
            </a:r>
          </a:p>
          <a:p>
            <a:r>
              <a:rPr lang="en-CA" dirty="0" smtClean="0"/>
              <a:t>High levels of UV radiation will have negative effects on crops</a:t>
            </a:r>
          </a:p>
          <a:p>
            <a:r>
              <a:rPr lang="en-CA" dirty="0" smtClean="0"/>
              <a:t>Increase ocean temperature which kills phytoplankton – the main producer in the ocean</a:t>
            </a:r>
            <a:endParaRPr lang="en-C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39" y="381000"/>
            <a:ext cx="26003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2" y="3112943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3456"/>
            <a:ext cx="2995612" cy="22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8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- Garbage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48300" cy="4876800"/>
          </a:xfrm>
        </p:spPr>
        <p:txBody>
          <a:bodyPr/>
          <a:lstStyle/>
          <a:p>
            <a:r>
              <a:rPr lang="en-US" dirty="0" smtClean="0"/>
              <a:t>The average Canadian throws out 2.2 kg of garbage a day</a:t>
            </a:r>
          </a:p>
          <a:p>
            <a:r>
              <a:rPr lang="en-US" dirty="0" smtClean="0"/>
              <a:t>Most ends up in a </a:t>
            </a:r>
            <a:r>
              <a:rPr lang="en-US" b="1" dirty="0" smtClean="0"/>
              <a:t>landfill, </a:t>
            </a:r>
            <a:r>
              <a:rPr lang="en-US" dirty="0" smtClean="0"/>
              <a:t>which are designed to prevent waste from harming the environment</a:t>
            </a:r>
          </a:p>
          <a:p>
            <a:r>
              <a:rPr lang="en-US" dirty="0" smtClean="0"/>
              <a:t>Difficult to build, as no one wants to live near one</a:t>
            </a:r>
          </a:p>
          <a:p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0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46865"/>
            <a:ext cx="5514975" cy="281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1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 </a:t>
            </a:r>
            <a:r>
              <a:rPr lang="en-US" dirty="0" err="1" smtClean="0"/>
              <a:t>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876800"/>
          </a:xfrm>
        </p:spPr>
        <p:txBody>
          <a:bodyPr/>
          <a:lstStyle/>
          <a:p>
            <a:r>
              <a:rPr lang="en-US" b="1" dirty="0" smtClean="0"/>
              <a:t>Reduce</a:t>
            </a:r>
            <a:r>
              <a:rPr lang="en-US" dirty="0" smtClean="0"/>
              <a:t> – buy ecofriendly goods – objects that won’t harm the environment as much</a:t>
            </a:r>
          </a:p>
          <a:p>
            <a:r>
              <a:rPr lang="en-US" b="1" dirty="0" smtClean="0"/>
              <a:t>Reuse</a:t>
            </a:r>
            <a:r>
              <a:rPr lang="en-US" dirty="0" smtClean="0"/>
              <a:t> – find another use for something you would otherwise discard</a:t>
            </a:r>
          </a:p>
          <a:p>
            <a:r>
              <a:rPr lang="en-US" b="1" dirty="0" smtClean="0"/>
              <a:t>Recycle</a:t>
            </a:r>
            <a:r>
              <a:rPr lang="en-US" dirty="0" smtClean="0"/>
              <a:t> – instead of throwing out an object take it to a recycle plant so it may be used for something else (cans, cardboard, paper, etc.)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1"/>
            <a:ext cx="3511062" cy="34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92" y="4572000"/>
            <a:ext cx="3552707" cy="248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Biodegradable </a:t>
            </a:r>
            <a:r>
              <a:rPr lang="en-US" dirty="0" smtClean="0"/>
              <a:t>vs. </a:t>
            </a:r>
            <a:r>
              <a:rPr lang="en-US" b="1" dirty="0" smtClean="0"/>
              <a:t>Non-biodegradable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876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Biodegradable</a:t>
            </a:r>
            <a:r>
              <a:rPr lang="en-US" dirty="0" smtClean="0"/>
              <a:t> - </a:t>
            </a:r>
            <a:r>
              <a:rPr lang="en-US" dirty="0"/>
              <a:t>things that can be easily </a:t>
            </a:r>
            <a:r>
              <a:rPr lang="en-US" u="sng" dirty="0"/>
              <a:t>decomposed</a:t>
            </a:r>
            <a:r>
              <a:rPr lang="en-US" dirty="0"/>
              <a:t> by natural agents </a:t>
            </a:r>
            <a:r>
              <a:rPr lang="en-US" dirty="0" smtClean="0"/>
              <a:t>(water</a:t>
            </a:r>
            <a:r>
              <a:rPr lang="en-US" dirty="0"/>
              <a:t>, </a:t>
            </a:r>
            <a:r>
              <a:rPr lang="en-US" dirty="0" smtClean="0"/>
              <a:t>oxygen, micro-organisms) </a:t>
            </a:r>
          </a:p>
          <a:p>
            <a:r>
              <a:rPr lang="en-US" dirty="0"/>
              <a:t>E</a:t>
            </a:r>
            <a:r>
              <a:rPr lang="en-US" dirty="0" smtClean="0"/>
              <a:t>.g. fruit compost, paper, plant and animal matter, etc.</a:t>
            </a:r>
          </a:p>
          <a:p>
            <a:r>
              <a:rPr lang="en-US" b="1" dirty="0" smtClean="0"/>
              <a:t>Non-biodegradable </a:t>
            </a:r>
            <a:r>
              <a:rPr lang="en-US" dirty="0" smtClean="0"/>
              <a:t>- </a:t>
            </a:r>
            <a:r>
              <a:rPr lang="en-US" dirty="0"/>
              <a:t>materials which cannot be broken down or decomposed into the soil by natural agents are labelled as non-biodegradable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E.g. </a:t>
            </a:r>
            <a:r>
              <a:rPr lang="en-US" dirty="0"/>
              <a:t>plastic materials, metal scraps, aluminum cans and bottles, hazardous chemicals </a:t>
            </a:r>
            <a:endParaRPr lang="en-US" dirty="0" smtClean="0"/>
          </a:p>
          <a:p>
            <a:r>
              <a:rPr lang="en-US" dirty="0" smtClean="0"/>
              <a:t>More hazardous to the environment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2" y="1541585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2" y="4419600"/>
            <a:ext cx="3149112" cy="236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6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Science 14!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fs-051\user$\rlayton\Desktop\Andy-Dwyer-Shoc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29575" cy="51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fs-051\user$\rlayton\Desktop\200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895600"/>
            <a:ext cx="4210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fs-051\user$\rlayton\Desktop\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71" y="381000"/>
            <a:ext cx="932885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86400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FINAL TOMORROW!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Producing more food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6172200" cy="4572000"/>
          </a:xfrm>
        </p:spPr>
        <p:txBody>
          <a:bodyPr/>
          <a:lstStyle/>
          <a:p>
            <a:r>
              <a:rPr lang="en-CA" dirty="0" smtClean="0"/>
              <a:t>As humanity grows it creates a higher demand for food and resources</a:t>
            </a:r>
          </a:p>
          <a:p>
            <a:r>
              <a:rPr lang="en-CA" dirty="0" smtClean="0"/>
              <a:t>Farmers have to use technological advances to help produce more food, but they may have some consequences</a:t>
            </a:r>
          </a:p>
          <a:p>
            <a:r>
              <a:rPr lang="en-CA" dirty="0" smtClean="0"/>
              <a:t>2 main types of chemicals: </a:t>
            </a:r>
            <a:r>
              <a:rPr lang="en-CA" b="1" dirty="0" smtClean="0"/>
              <a:t>Pesticides</a:t>
            </a:r>
            <a:r>
              <a:rPr lang="en-CA" dirty="0" smtClean="0"/>
              <a:t> and </a:t>
            </a:r>
            <a:r>
              <a:rPr lang="en-CA" b="1" dirty="0" smtClean="0"/>
              <a:t>Synthetic fertilizers</a:t>
            </a:r>
            <a:endParaRPr lang="en-C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381000"/>
            <a:ext cx="31813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12494"/>
            <a:ext cx="5638800" cy="23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5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400"/>
            <a:ext cx="431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799"/>
            <a:ext cx="3851565" cy="279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Pesticides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" y="1600200"/>
            <a:ext cx="5457825" cy="4876800"/>
          </a:xfrm>
        </p:spPr>
        <p:txBody>
          <a:bodyPr/>
          <a:lstStyle/>
          <a:p>
            <a:r>
              <a:rPr lang="en-CA" dirty="0" smtClean="0"/>
              <a:t>Chemicals that kill or control organisms that humans consider      to be pests</a:t>
            </a:r>
          </a:p>
          <a:p>
            <a:r>
              <a:rPr lang="en-CA" dirty="0" smtClean="0"/>
              <a:t>Named after what they deal with</a:t>
            </a:r>
          </a:p>
          <a:p>
            <a:r>
              <a:rPr lang="en-CA" b="1" dirty="0" smtClean="0"/>
              <a:t>Insecticides</a:t>
            </a:r>
            <a:r>
              <a:rPr lang="en-CA" dirty="0" smtClean="0"/>
              <a:t> – kill insects </a:t>
            </a:r>
          </a:p>
          <a:p>
            <a:r>
              <a:rPr lang="en-CA" b="1" dirty="0" smtClean="0"/>
              <a:t>Herbicides</a:t>
            </a:r>
            <a:r>
              <a:rPr lang="en-CA" dirty="0" smtClean="0"/>
              <a:t> – kill weeds</a:t>
            </a:r>
          </a:p>
          <a:p>
            <a:r>
              <a:rPr lang="en-CA" dirty="0" smtClean="0"/>
              <a:t>Farmers and homeowners use these to kill those that want to eat their crops or grass, but it also affected other species</a:t>
            </a:r>
          </a:p>
        </p:txBody>
      </p:sp>
    </p:spTree>
    <p:extLst>
      <p:ext uri="{BB962C8B-B14F-4D97-AF65-F5344CB8AC3E}">
        <p14:creationId xmlns:p14="http://schemas.microsoft.com/office/powerpoint/2010/main" val="38083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Biological Magnification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876800"/>
          </a:xfrm>
        </p:spPr>
        <p:txBody>
          <a:bodyPr/>
          <a:lstStyle/>
          <a:p>
            <a:r>
              <a:rPr lang="en-CA" dirty="0"/>
              <a:t>O</a:t>
            </a:r>
            <a:r>
              <a:rPr lang="en-CA" dirty="0" smtClean="0"/>
              <a:t>ften </a:t>
            </a:r>
            <a:r>
              <a:rPr lang="en-CA" dirty="0"/>
              <a:t>refers to the process whereby certain substances such as pesticides </a:t>
            </a:r>
            <a:r>
              <a:rPr lang="en-CA" dirty="0" smtClean="0"/>
              <a:t>move </a:t>
            </a:r>
            <a:r>
              <a:rPr lang="en-CA" dirty="0"/>
              <a:t>up the food chain, </a:t>
            </a:r>
            <a:r>
              <a:rPr lang="en-CA" dirty="0" smtClean="0"/>
              <a:t>through small organisms to form higher concentrations in larger animals</a:t>
            </a:r>
          </a:p>
          <a:p>
            <a:r>
              <a:rPr lang="en-CA" dirty="0" smtClean="0"/>
              <a:t>Becomes more dangerous as it moves up the food chain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6854"/>
            <a:ext cx="4572000" cy="56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8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Synthetic Fertilizers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876800"/>
          </a:xfrm>
        </p:spPr>
        <p:txBody>
          <a:bodyPr/>
          <a:lstStyle/>
          <a:p>
            <a:r>
              <a:rPr lang="en-CA" dirty="0" smtClean="0"/>
              <a:t>Synthetic – man made through chemical reactions</a:t>
            </a:r>
          </a:p>
          <a:p>
            <a:r>
              <a:rPr lang="en-CA" dirty="0" smtClean="0"/>
              <a:t>Contains plant nutrients such as nitrates – increase crop growth</a:t>
            </a:r>
          </a:p>
          <a:p>
            <a:r>
              <a:rPr lang="en-CA" dirty="0" smtClean="0"/>
              <a:t>Can affect </a:t>
            </a:r>
            <a:r>
              <a:rPr lang="en-CA" b="1" dirty="0" smtClean="0"/>
              <a:t>Nitrogen Cycle</a:t>
            </a:r>
          </a:p>
          <a:p>
            <a:r>
              <a:rPr lang="en-CA" dirty="0" smtClean="0"/>
              <a:t>Can affect local ecosystems through run-off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810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304800"/>
            <a:ext cx="4013200" cy="34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Eutrophication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876800"/>
          </a:xfrm>
        </p:spPr>
        <p:txBody>
          <a:bodyPr/>
          <a:lstStyle/>
          <a:p>
            <a:r>
              <a:rPr lang="en-CA" dirty="0" smtClean="0"/>
              <a:t>As fertilizer runs into aquatic systems it creates an influx of nutrient – nitrates</a:t>
            </a:r>
          </a:p>
          <a:p>
            <a:r>
              <a:rPr lang="en-CA" dirty="0" smtClean="0"/>
              <a:t>1. Water washes fertilizer into lake/pond</a:t>
            </a:r>
          </a:p>
          <a:p>
            <a:r>
              <a:rPr lang="en-CA" dirty="0" smtClean="0"/>
              <a:t>2. Surface plants (algae) grow quickly and block sunlight from deeper water</a:t>
            </a:r>
          </a:p>
          <a:p>
            <a:r>
              <a:rPr lang="en-CA" dirty="0" smtClean="0"/>
              <a:t>3. Deep water plants die and can’t carry out photosynthesis – no oxygen produced</a:t>
            </a:r>
          </a:p>
          <a:p>
            <a:r>
              <a:rPr lang="en-CA" dirty="0" smtClean="0"/>
              <a:t>4. Plants die and eventually all the oxygen is used up which leads to death by fish and other aquatic animals</a:t>
            </a:r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75" y="34636"/>
            <a:ext cx="2790325" cy="15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2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57600" y="3124200"/>
            <a:ext cx="5295900" cy="3971925"/>
            <a:chOff x="3657600" y="2886075"/>
            <a:chExt cx="5295900" cy="397192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886075"/>
              <a:ext cx="5295900" cy="397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657600" y="2886075"/>
              <a:ext cx="5295900" cy="1076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Producing More Energy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09962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More people = higher energy demand</a:t>
            </a:r>
          </a:p>
          <a:p>
            <a:r>
              <a:rPr lang="en-CA" dirty="0" smtClean="0"/>
              <a:t>Most of our energy comes from </a:t>
            </a:r>
            <a:r>
              <a:rPr lang="en-CA" b="1" dirty="0" smtClean="0"/>
              <a:t>fossil fuels</a:t>
            </a:r>
          </a:p>
          <a:p>
            <a:r>
              <a:rPr lang="en-CA" dirty="0" smtClean="0"/>
              <a:t>Fossil fuels in the forms of coal, oil, and natural gas which all form from the remains of organisms that lived millions of years ago</a:t>
            </a:r>
          </a:p>
          <a:p>
            <a:r>
              <a:rPr lang="en-CA" dirty="0" smtClean="0"/>
              <a:t>Formed when decaying remains were left in swampy areas then over time layers of sediment formed above them and applied pressure that changed them to fossil fuels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47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Formation</a:t>
            </a:r>
            <a:endParaRPr lang="en-CA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64386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5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230</TotalTime>
  <Words>661</Words>
  <Application>Microsoft Office PowerPoint</Application>
  <PresentationFormat>On-screen Show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Chapter 15:  Protecting  the Environment</vt:lpstr>
      <vt:lpstr>Producing more food</vt:lpstr>
      <vt:lpstr>Pesticides</vt:lpstr>
      <vt:lpstr>Biological Magnification</vt:lpstr>
      <vt:lpstr>Synthetic Fertilizers</vt:lpstr>
      <vt:lpstr>Eutrophication</vt:lpstr>
      <vt:lpstr>PowerPoint Presentation</vt:lpstr>
      <vt:lpstr>Producing More Energy</vt:lpstr>
      <vt:lpstr>Formation</vt:lpstr>
      <vt:lpstr>Carbon Dioxide and Global Warming</vt:lpstr>
      <vt:lpstr>Refrigeration</vt:lpstr>
      <vt:lpstr>Effects of CFCs </vt:lpstr>
      <vt:lpstr>Waste - Garbage</vt:lpstr>
      <vt:lpstr>The 3 Rs</vt:lpstr>
      <vt:lpstr>Biodegradable vs. Non-biodegradable</vt:lpstr>
      <vt:lpstr>The end of Science 14!</vt:lpstr>
      <vt:lpstr>FINAL TOMORROW!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 15: Protecting the Environment</dc:title>
  <dc:creator>Owner</dc:creator>
  <cp:lastModifiedBy>Rod Layton</cp:lastModifiedBy>
  <cp:revision>14</cp:revision>
  <dcterms:created xsi:type="dcterms:W3CDTF">2015-11-03T05:36:45Z</dcterms:created>
  <dcterms:modified xsi:type="dcterms:W3CDTF">2015-11-04T16:52:10Z</dcterms:modified>
</cp:coreProperties>
</file>