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70" r:id="rId12"/>
    <p:sldId id="268" r:id="rId13"/>
    <p:sldId id="269" r:id="rId14"/>
    <p:sldId id="265" r:id="rId15"/>
    <p:sldId id="266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035D140-2CC7-45DD-8E4A-0A3A18935B44}" type="datetimeFigureOut">
              <a:rPr lang="en-CA" smtClean="0"/>
              <a:t>28/10/2015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FD18FD-7443-4AC7-9BD0-07CDDA942800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o_LIz7kTo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nationalgeographic.com/video/toad_can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Ch.13 Populations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Owner\Desktop\200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26720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54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Individuals compete for resources such as food, nutrients, shelter, light, and water</a:t>
            </a:r>
          </a:p>
          <a:p>
            <a:r>
              <a:rPr lang="en-CA" dirty="0" smtClean="0"/>
              <a:t>Completion can be among different species or among a population</a:t>
            </a:r>
          </a:p>
          <a:p>
            <a:r>
              <a:rPr lang="en-CA" dirty="0" smtClean="0"/>
              <a:t>The strong triumph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Competition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56" y="3929063"/>
            <a:ext cx="4384636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0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1" y="2667000"/>
            <a:ext cx="4876800" cy="4038600"/>
          </a:xfrm>
        </p:spPr>
        <p:txBody>
          <a:bodyPr>
            <a:normAutofit fontScale="92500" lnSpcReduction="20000"/>
          </a:bodyPr>
          <a:lstStyle/>
          <a:p>
            <a:r>
              <a:rPr lang="en-CA" sz="3500" dirty="0" smtClean="0"/>
              <a:t>Plants also compete for resources</a:t>
            </a:r>
          </a:p>
          <a:p>
            <a:r>
              <a:rPr lang="en-CA" sz="3500" dirty="0" smtClean="0"/>
              <a:t>Light, Water, Carbon Dioxide(CO2)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r>
              <a:rPr lang="en-CA" i="1" dirty="0" smtClean="0"/>
              <a:t>*</a:t>
            </a:r>
            <a:r>
              <a:rPr lang="en-CA" sz="2000" i="1" dirty="0" smtClean="0"/>
              <a:t>Plant completion not as seen above</a:t>
            </a:r>
            <a:endParaRPr lang="en-CA" sz="20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Plant Competition</a:t>
            </a:r>
            <a:endParaRPr lang="en-CA" dirty="0"/>
          </a:p>
        </p:txBody>
      </p:sp>
      <p:pic>
        <p:nvPicPr>
          <p:cNvPr id="4" name="Picture 7" descr="C:\Users\Owner\Desktop\tumblr_nhyqgjKVRE1sorqj6o8_2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85" y="4830763"/>
            <a:ext cx="3706515" cy="202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Owner\Desktop\tumblr_mw4tbk44HZ1s1pqgko2_r1_2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2379842" cy="19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Owner\Desktop\tumblr_nhyqgjKVRE1sorqj6o1_25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15" y="2286000"/>
            <a:ext cx="4020653" cy="21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Relationship between a </a:t>
            </a:r>
            <a:r>
              <a:rPr lang="en-CA" b="1" dirty="0" smtClean="0"/>
              <a:t>predator</a:t>
            </a:r>
            <a:r>
              <a:rPr lang="en-CA" dirty="0" smtClean="0"/>
              <a:t> and </a:t>
            </a:r>
            <a:r>
              <a:rPr lang="en-CA" b="1" dirty="0" smtClean="0"/>
              <a:t>prey</a:t>
            </a:r>
          </a:p>
          <a:p>
            <a:r>
              <a:rPr lang="en-CA" b="1" dirty="0" smtClean="0"/>
              <a:t>Predator – </a:t>
            </a:r>
            <a:r>
              <a:rPr lang="en-CA" dirty="0" smtClean="0"/>
              <a:t>animal that hunts, captures, and eats other animals</a:t>
            </a:r>
          </a:p>
          <a:p>
            <a:r>
              <a:rPr lang="en-CA" b="1" dirty="0" smtClean="0"/>
              <a:t>Prey – </a:t>
            </a:r>
            <a:r>
              <a:rPr lang="en-CA" dirty="0" smtClean="0"/>
              <a:t>victim to the predator</a:t>
            </a:r>
          </a:p>
          <a:p>
            <a:r>
              <a:rPr lang="en-CA" dirty="0" smtClean="0"/>
              <a:t>Helps balance population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Predation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875809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1"/>
            <a:ext cx="4552950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7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Population Balance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" y="2362200"/>
            <a:ext cx="9037274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9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5528733" cy="3450696"/>
          </a:xfrm>
        </p:spPr>
        <p:txBody>
          <a:bodyPr/>
          <a:lstStyle/>
          <a:p>
            <a:r>
              <a:rPr lang="en-CA" dirty="0" smtClean="0"/>
              <a:t>Organisms that live on/in another organism – </a:t>
            </a:r>
            <a:r>
              <a:rPr lang="en-CA" b="1" dirty="0" smtClean="0"/>
              <a:t>parasites</a:t>
            </a:r>
          </a:p>
          <a:p>
            <a:r>
              <a:rPr lang="en-CA" dirty="0" smtClean="0"/>
              <a:t>Organism being affected is the </a:t>
            </a:r>
            <a:r>
              <a:rPr lang="en-CA" b="1" dirty="0" smtClean="0"/>
              <a:t>host</a:t>
            </a:r>
          </a:p>
          <a:p>
            <a:r>
              <a:rPr lang="en-CA" dirty="0" smtClean="0"/>
              <a:t>Parasites take nutrients from the host through their blood, or external properties like hair, skin, feathers</a:t>
            </a:r>
          </a:p>
          <a:p>
            <a:r>
              <a:rPr lang="en-CA" dirty="0" smtClean="0"/>
              <a:t>Most parasites </a:t>
            </a:r>
            <a:r>
              <a:rPr lang="en-CA" u="sng" dirty="0" smtClean="0"/>
              <a:t>do not kill </a:t>
            </a:r>
            <a:r>
              <a:rPr lang="en-CA" dirty="0" smtClean="0"/>
              <a:t>their host, only weaken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Parasitism 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941246" cy="177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46" y="3469746"/>
            <a:ext cx="2746754" cy="325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61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_LIz7kTo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1447800"/>
            <a:ext cx="8805334" cy="4953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Zombie Snail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50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Effected by both biotic and abiotic factors</a:t>
            </a:r>
          </a:p>
          <a:p>
            <a:r>
              <a:rPr lang="en-CA" dirty="0" smtClean="0"/>
              <a:t>Exponential Growth – without any controls or factors</a:t>
            </a:r>
          </a:p>
          <a:p>
            <a:r>
              <a:rPr lang="en-CA" dirty="0" smtClean="0"/>
              <a:t>Logistic Growth – growth rate with limiting factors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Reproduction Rates</a:t>
            </a:r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07427"/>
            <a:ext cx="3238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Owner\Desktop\logistic_growth_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19150"/>
            <a:ext cx="3581400" cy="28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As humanity’s demand for space increases, it is being decreased for different species</a:t>
            </a:r>
          </a:p>
          <a:p>
            <a:r>
              <a:rPr lang="en-CA" b="1" dirty="0" smtClean="0"/>
              <a:t>Exotic Species – </a:t>
            </a:r>
            <a:r>
              <a:rPr lang="en-CA" dirty="0" smtClean="0"/>
              <a:t>species introduced into ecosystem by non natural methods – could be accidental or on purpose</a:t>
            </a:r>
          </a:p>
          <a:p>
            <a:r>
              <a:rPr lang="en-CA" dirty="0" smtClean="0"/>
              <a:t>Compete with native species – may outcompete them</a:t>
            </a:r>
          </a:p>
          <a:p>
            <a:r>
              <a:rPr lang="en-CA" dirty="0" smtClean="0"/>
              <a:t>Usually don’t have set predators, leads to increase growth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Human Impact</a:t>
            </a:r>
            <a:endParaRPr lang="en-C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4989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0" y="1828799"/>
            <a:ext cx="909538" cy="634279"/>
          </a:xfrm>
          <a:prstGeom prst="borderCallout1">
            <a:avLst>
              <a:gd name="adj1" fmla="val 18750"/>
              <a:gd name="adj2" fmla="val -8333"/>
              <a:gd name="adj3" fmla="val -170391"/>
              <a:gd name="adj4" fmla="val 201258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hlinkClick r:id="rId3"/>
              </a:rPr>
              <a:t>Video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39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End</a:t>
            </a:r>
            <a:endParaRPr lang="en-CA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158581" cy="515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3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4842933" cy="3450696"/>
          </a:xfrm>
        </p:spPr>
        <p:txBody>
          <a:bodyPr/>
          <a:lstStyle/>
          <a:p>
            <a:r>
              <a:rPr lang="en-CA" dirty="0" smtClean="0"/>
              <a:t>Individuals – members of a populations</a:t>
            </a:r>
          </a:p>
          <a:p>
            <a:r>
              <a:rPr lang="en-CA" dirty="0" smtClean="0"/>
              <a:t>Population – a group of individuals of the </a:t>
            </a:r>
            <a:r>
              <a:rPr lang="en-CA" b="1" dirty="0" smtClean="0"/>
              <a:t>same species </a:t>
            </a:r>
            <a:r>
              <a:rPr lang="en-CA" dirty="0" smtClean="0"/>
              <a:t>living in the </a:t>
            </a:r>
            <a:r>
              <a:rPr lang="en-CA" b="1" dirty="0" smtClean="0"/>
              <a:t>same place </a:t>
            </a:r>
            <a:r>
              <a:rPr lang="en-CA" dirty="0" smtClean="0"/>
              <a:t>at the </a:t>
            </a:r>
            <a:r>
              <a:rPr lang="en-CA" b="1" dirty="0" smtClean="0"/>
              <a:t>same time</a:t>
            </a:r>
          </a:p>
          <a:p>
            <a:r>
              <a:rPr lang="en-CA" dirty="0" smtClean="0"/>
              <a:t>Edmonton population…</a:t>
            </a:r>
          </a:p>
          <a:p>
            <a:r>
              <a:rPr lang="en-CA" dirty="0" smtClean="0"/>
              <a:t>812,200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Changing Populations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77" y="4724400"/>
            <a:ext cx="3848100" cy="19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4157133" cy="3450696"/>
          </a:xfrm>
        </p:spPr>
        <p:txBody>
          <a:bodyPr>
            <a:normAutofit/>
          </a:bodyPr>
          <a:lstStyle/>
          <a:p>
            <a:r>
              <a:rPr lang="en-CA" sz="3600" dirty="0" smtClean="0"/>
              <a:t>1. Species</a:t>
            </a:r>
          </a:p>
          <a:p>
            <a:r>
              <a:rPr lang="en-CA" sz="3600" dirty="0" smtClean="0"/>
              <a:t>2. Where they live</a:t>
            </a:r>
          </a:p>
          <a:p>
            <a:r>
              <a:rPr lang="en-CA" sz="3600" dirty="0" smtClean="0"/>
              <a:t>3. When they live #yolo</a:t>
            </a:r>
            <a:endParaRPr lang="en-CA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 Keys to Determining Population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2000250" cy="188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44" y="4876800"/>
            <a:ext cx="1611994" cy="198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8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0200" y="2675467"/>
            <a:ext cx="7315200" cy="3450696"/>
          </a:xfrm>
        </p:spPr>
        <p:txBody>
          <a:bodyPr>
            <a:normAutofit/>
          </a:bodyPr>
          <a:lstStyle/>
          <a:p>
            <a:r>
              <a:rPr lang="en-CA" dirty="0" smtClean="0"/>
              <a:t>Determined by 4 factors: </a:t>
            </a:r>
          </a:p>
          <a:p>
            <a:r>
              <a:rPr lang="en-CA" b="1" dirty="0" smtClean="0"/>
              <a:t>Death Rate </a:t>
            </a:r>
            <a:r>
              <a:rPr lang="en-CA" dirty="0" smtClean="0"/>
              <a:t>- # of individuals that die in a time period – affected by predation, disease, and completion for resources</a:t>
            </a:r>
          </a:p>
          <a:p>
            <a:r>
              <a:rPr lang="en-CA" b="1" dirty="0" smtClean="0"/>
              <a:t>Birth Rate </a:t>
            </a:r>
            <a:r>
              <a:rPr lang="en-CA" dirty="0" smtClean="0"/>
              <a:t>- # of offspring produced by a population over a period of time – influenced by environmental condition, nutrition, population density, number of offspring produced by a single female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Population Factors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1508609" cy="183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9" y="4876800"/>
            <a:ext cx="1876886" cy="179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68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5071533" cy="3450696"/>
          </a:xfrm>
        </p:spPr>
        <p:txBody>
          <a:bodyPr/>
          <a:lstStyle/>
          <a:p>
            <a:r>
              <a:rPr lang="en-CA" b="1" dirty="0" smtClean="0"/>
              <a:t>Immigration</a:t>
            </a:r>
            <a:r>
              <a:rPr lang="en-CA" dirty="0" smtClean="0"/>
              <a:t> – new individuals </a:t>
            </a:r>
            <a:r>
              <a:rPr lang="en-CA" u="sng" dirty="0" smtClean="0"/>
              <a:t>entering</a:t>
            </a:r>
            <a:r>
              <a:rPr lang="en-CA" dirty="0" smtClean="0"/>
              <a:t> a new population or area – could be looking for foody supply, safety, mate, etc.</a:t>
            </a:r>
          </a:p>
          <a:p>
            <a:r>
              <a:rPr lang="en-CA" b="1" dirty="0" smtClean="0"/>
              <a:t>Emigration</a:t>
            </a:r>
            <a:r>
              <a:rPr lang="en-CA" dirty="0" smtClean="0"/>
              <a:t> – individuals </a:t>
            </a:r>
            <a:r>
              <a:rPr lang="en-CA" u="sng" dirty="0" smtClean="0"/>
              <a:t>leaving</a:t>
            </a:r>
            <a:r>
              <a:rPr lang="en-CA" dirty="0" smtClean="0"/>
              <a:t> a population or area to go elsewhere – looking for food, safety, mate, etc.</a:t>
            </a:r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Population Factors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01" y="1600200"/>
            <a:ext cx="3100754" cy="310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7" y="4495800"/>
            <a:ext cx="31473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5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Population Factors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9400"/>
            <a:ext cx="9179169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2590800"/>
            <a:ext cx="5757333" cy="3450696"/>
          </a:xfrm>
        </p:spPr>
        <p:txBody>
          <a:bodyPr>
            <a:noAutofit/>
          </a:bodyPr>
          <a:lstStyle/>
          <a:p>
            <a:r>
              <a:rPr lang="en-CA" sz="2800" dirty="0" smtClean="0"/>
              <a:t>High </a:t>
            </a:r>
            <a:r>
              <a:rPr lang="en-CA" sz="2800" b="1" dirty="0" smtClean="0"/>
              <a:t>Death Rate </a:t>
            </a:r>
            <a:r>
              <a:rPr lang="en-CA" sz="2800" dirty="0" smtClean="0"/>
              <a:t>and </a:t>
            </a:r>
            <a:r>
              <a:rPr lang="en-CA" sz="2800" b="1" dirty="0" smtClean="0"/>
              <a:t>Emigration</a:t>
            </a:r>
            <a:r>
              <a:rPr lang="en-CA" sz="2800" dirty="0" smtClean="0"/>
              <a:t> lead to a </a:t>
            </a:r>
            <a:r>
              <a:rPr lang="en-CA" sz="2800" u="sng" dirty="0" smtClean="0"/>
              <a:t>decrease</a:t>
            </a:r>
            <a:r>
              <a:rPr lang="en-CA" sz="2800" dirty="0" smtClean="0"/>
              <a:t> in population </a:t>
            </a:r>
          </a:p>
          <a:p>
            <a:endParaRPr lang="en-CA" sz="2800" dirty="0"/>
          </a:p>
          <a:p>
            <a:endParaRPr lang="en-CA" sz="2800" dirty="0" smtClean="0"/>
          </a:p>
          <a:p>
            <a:r>
              <a:rPr lang="en-CA" sz="2800" dirty="0" smtClean="0"/>
              <a:t>High </a:t>
            </a:r>
            <a:r>
              <a:rPr lang="en-CA" sz="2800" b="1" dirty="0" smtClean="0"/>
              <a:t>Birth Rate </a:t>
            </a:r>
            <a:r>
              <a:rPr lang="en-CA" sz="2800" dirty="0" smtClean="0"/>
              <a:t>and </a:t>
            </a:r>
            <a:r>
              <a:rPr lang="en-CA" sz="2800" b="1" dirty="0" smtClean="0"/>
              <a:t>Immigration</a:t>
            </a:r>
            <a:r>
              <a:rPr lang="en-CA" sz="2800" dirty="0" smtClean="0"/>
              <a:t> lead to a </a:t>
            </a:r>
            <a:r>
              <a:rPr lang="en-CA" sz="2800" u="sng" dirty="0" smtClean="0"/>
              <a:t>increase</a:t>
            </a:r>
            <a:r>
              <a:rPr lang="en-CA" sz="2800" dirty="0" smtClean="0"/>
              <a:t> in population</a:t>
            </a:r>
            <a:endParaRPr lang="en-C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Population Change</a:t>
            </a:r>
            <a:endParaRPr lang="en-CA" dirty="0"/>
          </a:p>
        </p:txBody>
      </p:sp>
      <p:sp>
        <p:nvSpPr>
          <p:cNvPr id="4" name="Down Arrow 3"/>
          <p:cNvSpPr/>
          <p:nvPr/>
        </p:nvSpPr>
        <p:spPr>
          <a:xfrm>
            <a:off x="0" y="2133600"/>
            <a:ext cx="1447800" cy="17526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Up Arrow 4"/>
          <p:cNvSpPr/>
          <p:nvPr/>
        </p:nvSpPr>
        <p:spPr>
          <a:xfrm>
            <a:off x="7315200" y="4419600"/>
            <a:ext cx="1447800" cy="19050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8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Desktop\min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677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14400" y="5791200"/>
            <a:ext cx="8229600" cy="1252728"/>
          </a:xfrm>
        </p:spPr>
        <p:txBody>
          <a:bodyPr/>
          <a:lstStyle/>
          <a:p>
            <a:r>
              <a:rPr lang="en-CA" dirty="0" smtClean="0"/>
              <a:t>To be continued…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18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438400"/>
            <a:ext cx="7408333" cy="3450696"/>
          </a:xfrm>
        </p:spPr>
        <p:txBody>
          <a:bodyPr/>
          <a:lstStyle/>
          <a:p>
            <a:r>
              <a:rPr lang="en-CA" sz="2800" dirty="0" smtClean="0"/>
              <a:t>Ways that interactions among living organisms may affect the population size</a:t>
            </a:r>
          </a:p>
          <a:p>
            <a:r>
              <a:rPr lang="en-CA" sz="2800" dirty="0" smtClean="0"/>
              <a:t>Therefore affect can affect the birth rate, death rate, immigration, and emigration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Biotic Limiting Factors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52" y="4267200"/>
            <a:ext cx="4695825" cy="243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280</TotalTime>
  <Words>431</Words>
  <Application>Microsoft Office PowerPoint</Application>
  <PresentationFormat>On-screen Show (4:3)</PresentationFormat>
  <Paragraphs>63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Waveform</vt:lpstr>
      <vt:lpstr>Ch.13 Populations</vt:lpstr>
      <vt:lpstr>Changing Populations</vt:lpstr>
      <vt:lpstr>3 Keys to Determining Population</vt:lpstr>
      <vt:lpstr>Population Factors</vt:lpstr>
      <vt:lpstr>Population Factors</vt:lpstr>
      <vt:lpstr>Population Factors</vt:lpstr>
      <vt:lpstr>Population Change</vt:lpstr>
      <vt:lpstr>To be continued…</vt:lpstr>
      <vt:lpstr>Biotic Limiting Factors</vt:lpstr>
      <vt:lpstr>Competition</vt:lpstr>
      <vt:lpstr>Plant Competition</vt:lpstr>
      <vt:lpstr>Predation</vt:lpstr>
      <vt:lpstr>Population Balance</vt:lpstr>
      <vt:lpstr>Parasitism </vt:lpstr>
      <vt:lpstr>Zombie Snail</vt:lpstr>
      <vt:lpstr>Reproduction Rates</vt:lpstr>
      <vt:lpstr>Human Impact</vt:lpstr>
      <vt:lpstr>The End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Rod Layton</cp:lastModifiedBy>
  <cp:revision>16</cp:revision>
  <dcterms:created xsi:type="dcterms:W3CDTF">2015-10-27T05:14:53Z</dcterms:created>
  <dcterms:modified xsi:type="dcterms:W3CDTF">2015-10-28T16:17:08Z</dcterms:modified>
</cp:coreProperties>
</file>