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5" r:id="rId10"/>
    <p:sldId id="266" r:id="rId11"/>
    <p:sldId id="263" r:id="rId12"/>
    <p:sldId id="268" r:id="rId13"/>
    <p:sldId id="269" r:id="rId14"/>
    <p:sldId id="270" r:id="rId15"/>
    <p:sldId id="276" r:id="rId16"/>
    <p:sldId id="277" r:id="rId17"/>
    <p:sldId id="271" r:id="rId18"/>
    <p:sldId id="281" r:id="rId19"/>
    <p:sldId id="279" r:id="rId20"/>
    <p:sldId id="278" r:id="rId21"/>
    <p:sldId id="280" r:id="rId22"/>
    <p:sldId id="286" r:id="rId23"/>
    <p:sldId id="287" r:id="rId24"/>
    <p:sldId id="288" r:id="rId25"/>
    <p:sldId id="289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5" autoAdjust="0"/>
    <p:restoredTop sz="94643" autoAdjust="0"/>
  </p:normalViewPr>
  <p:slideViewPr>
    <p:cSldViewPr>
      <p:cViewPr varScale="1">
        <p:scale>
          <a:sx n="65" d="100"/>
          <a:sy n="65" d="100"/>
        </p:scale>
        <p:origin x="66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700A1194-CDCD-4DE5-A150-459A5F18BBE6}" type="datetimeFigureOut">
              <a:rPr lang="en-CA" smtClean="0"/>
              <a:t>2021-11-19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02F90B7E-24B3-4296-96BE-AB1874ED96C9}" type="slidenum">
              <a:rPr lang="en-CA" smtClean="0"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geuP4GgAo0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829761"/>
          </a:xfrm>
        </p:spPr>
        <p:txBody>
          <a:bodyPr>
            <a:normAutofit fontScale="90000"/>
          </a:bodyPr>
          <a:lstStyle/>
          <a:p>
            <a:r>
              <a:rPr lang="en-CA" dirty="0"/>
              <a:t>Unit D:Matter and Energy in Biosphere </a:t>
            </a:r>
            <a:br>
              <a:rPr lang="en-CA" dirty="0"/>
            </a:br>
            <a:r>
              <a:rPr lang="en-CA" dirty="0"/>
              <a:t>Ch.12 The Web of Life </a:t>
            </a:r>
          </a:p>
        </p:txBody>
      </p:sp>
    </p:spTree>
    <p:extLst>
      <p:ext uri="{BB962C8B-B14F-4D97-AF65-F5344CB8AC3E}">
        <p14:creationId xmlns:p14="http://schemas.microsoft.com/office/powerpoint/2010/main" val="743971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4267200" cy="4525963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Bacteria, fungi, and earthworms</a:t>
            </a:r>
          </a:p>
          <a:p>
            <a:r>
              <a:rPr lang="en-CA" dirty="0"/>
              <a:t>Get energy form dead or decaying matter by breaking them down</a:t>
            </a:r>
          </a:p>
          <a:p>
            <a:r>
              <a:rPr lang="en-CA" dirty="0"/>
              <a:t>Return nutrients to the environment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Decomposers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38200"/>
            <a:ext cx="3419475" cy="224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027" y="3703027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51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Law of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6574"/>
            <a:ext cx="8229600" cy="4525963"/>
          </a:xfrm>
        </p:spPr>
        <p:txBody>
          <a:bodyPr/>
          <a:lstStyle/>
          <a:p>
            <a:r>
              <a:rPr lang="en-CA" dirty="0"/>
              <a:t>The law of conservation of energy states that the total amount of energy in a system remains constant.</a:t>
            </a:r>
          </a:p>
          <a:p>
            <a:r>
              <a:rPr lang="en-CA" dirty="0"/>
              <a:t>Although energy within the system can be changed from one form to another or transferred from one object to another. </a:t>
            </a:r>
          </a:p>
          <a:p>
            <a:r>
              <a:rPr lang="en-CA" dirty="0"/>
              <a:t>Energy cannot be created or destroyed, but it can be transformed.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611" y="122830"/>
            <a:ext cx="1567780" cy="156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9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Food Web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08520"/>
            <a:ext cx="1440160" cy="150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641" y="1912634"/>
            <a:ext cx="1778117" cy="1555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19" y="1951978"/>
            <a:ext cx="3094312" cy="19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1876638" y="2428063"/>
            <a:ext cx="1368152" cy="784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Energy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718758" y="2526635"/>
            <a:ext cx="1368152" cy="784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ight Arrow 10"/>
          <p:cNvSpPr/>
          <p:nvPr/>
        </p:nvSpPr>
        <p:spPr>
          <a:xfrm rot="9018053">
            <a:off x="6044661" y="4758940"/>
            <a:ext cx="1368152" cy="784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2" name="Right Arrow 11"/>
          <p:cNvSpPr/>
          <p:nvPr/>
        </p:nvSpPr>
        <p:spPr>
          <a:xfrm rot="13169126">
            <a:off x="1192562" y="4164526"/>
            <a:ext cx="1368152" cy="7846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08" y="4556842"/>
            <a:ext cx="238125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499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04800" y="228600"/>
            <a:ext cx="5105400" cy="1296361"/>
          </a:xfrm>
        </p:spPr>
        <p:txBody>
          <a:bodyPr/>
          <a:lstStyle/>
          <a:p>
            <a:r>
              <a:rPr lang="en-CA" dirty="0">
                <a:solidFill>
                  <a:schemeClr val="accent1"/>
                </a:solidFill>
              </a:rPr>
              <a:t>Food Web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381000"/>
            <a:ext cx="7772400" cy="1199704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58" y="1828800"/>
            <a:ext cx="9144000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2635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862072"/>
          </a:xfrm>
        </p:spPr>
        <p:txBody>
          <a:bodyPr/>
          <a:lstStyle/>
          <a:p>
            <a:r>
              <a:rPr lang="en-CA" dirty="0"/>
              <a:t>Primary Consumers – usually have diet consisting of plants – often herbivores</a:t>
            </a:r>
          </a:p>
          <a:p>
            <a:r>
              <a:rPr lang="en-CA" dirty="0"/>
              <a:t>Secondary Consumers – eat primary consumers – can be carnivores or omnivores</a:t>
            </a:r>
          </a:p>
          <a:p>
            <a:r>
              <a:rPr lang="en-CA" dirty="0"/>
              <a:t>Tertiary Consumers – eat secondary consumers – carnivores or omnivores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Different Types of Consumers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7543800" cy="2325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73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More complete model of how energy moves through an ecosystem</a:t>
            </a:r>
          </a:p>
          <a:p>
            <a:r>
              <a:rPr lang="en-CA" dirty="0"/>
              <a:t>Essentially a combination of different food webs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Food Webs</a:t>
            </a:r>
          </a:p>
        </p:txBody>
      </p:sp>
    </p:spTree>
    <p:extLst>
      <p:ext uri="{BB962C8B-B14F-4D97-AF65-F5344CB8AC3E}">
        <p14:creationId xmlns:p14="http://schemas.microsoft.com/office/powerpoint/2010/main" val="239115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3784"/>
            <a:ext cx="6306601" cy="6745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473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Complex Food Web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7049843" cy="546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6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that Affect Ecosystems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3471672"/>
          </a:xfrm>
        </p:spPr>
        <p:txBody>
          <a:bodyPr>
            <a:normAutofit/>
          </a:bodyPr>
          <a:lstStyle/>
          <a:p>
            <a:r>
              <a:rPr lang="en-US" dirty="0"/>
              <a:t>Humans – industrialization, urbanization, deforestation, pollution, etc.</a:t>
            </a:r>
          </a:p>
          <a:p>
            <a:r>
              <a:rPr lang="en-US" dirty="0"/>
              <a:t>Mother Nature – natural disasters – forest fires, flooding, drought, earthquake, etc.</a:t>
            </a:r>
          </a:p>
          <a:p>
            <a:r>
              <a:rPr lang="en-US" dirty="0"/>
              <a:t>Invasive Species - An organism that is not native, and has negative effects on our economy, environment, or health.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7" y="4542062"/>
            <a:ext cx="3562350" cy="229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177" y="4542062"/>
            <a:ext cx="3181823" cy="23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60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1600199"/>
            <a:ext cx="4743568" cy="3555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3446"/>
            <a:ext cx="7024744" cy="1143000"/>
          </a:xfrm>
        </p:spPr>
        <p:txBody>
          <a:bodyPr/>
          <a:lstStyle/>
          <a:p>
            <a:r>
              <a:rPr lang="en-CA" dirty="0"/>
              <a:t>Ecological Pyramid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275584" cy="4471221"/>
          </a:xfrm>
        </p:spPr>
        <p:txBody>
          <a:bodyPr>
            <a:normAutofit/>
          </a:bodyPr>
          <a:lstStyle/>
          <a:p>
            <a:r>
              <a:rPr lang="en-CA" dirty="0"/>
              <a:t>Shows variance in energy, biomass, and population size among levels.</a:t>
            </a:r>
          </a:p>
          <a:p>
            <a:r>
              <a:rPr lang="en-CA" dirty="0"/>
              <a:t>Only about </a:t>
            </a:r>
            <a:r>
              <a:rPr lang="en-CA" b="1" dirty="0"/>
              <a:t>10%</a:t>
            </a:r>
            <a:r>
              <a:rPr lang="en-CA" dirty="0"/>
              <a:t> of total energy moves up each level.</a:t>
            </a:r>
          </a:p>
          <a:p>
            <a:r>
              <a:rPr lang="en-CA" dirty="0"/>
              <a:t>Different types of consumers.</a:t>
            </a:r>
          </a:p>
        </p:txBody>
      </p:sp>
    </p:spTree>
    <p:extLst>
      <p:ext uri="{BB962C8B-B14F-4D97-AF65-F5344CB8AC3E}">
        <p14:creationId xmlns:p14="http://schemas.microsoft.com/office/powerpoint/2010/main" val="410651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075" y="304800"/>
            <a:ext cx="24479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6477000" cy="4525963"/>
          </a:xfrm>
        </p:spPr>
        <p:txBody>
          <a:bodyPr/>
          <a:lstStyle/>
          <a:p>
            <a:r>
              <a:rPr lang="en-CA" dirty="0"/>
              <a:t>Humans and the endless search for food</a:t>
            </a:r>
          </a:p>
          <a:p>
            <a:r>
              <a:rPr lang="en-CA" dirty="0"/>
              <a:t>Humans cannot manufacture their own food like plants</a:t>
            </a:r>
          </a:p>
          <a:p>
            <a:r>
              <a:rPr lang="en-CA" dirty="0"/>
              <a:t>Energy is a property or quality of a thing that gives it the ability to do work, be active, or cause changes</a:t>
            </a:r>
          </a:p>
          <a:p>
            <a:r>
              <a:rPr lang="en-CA" dirty="0"/>
              <a:t>Energy cannot be created or destroyed just transformed from one form to another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Energy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431" y="3505200"/>
            <a:ext cx="2081212" cy="3087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436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Many organisms not eaten – consumers will not exhaust their food supply</a:t>
            </a:r>
          </a:p>
          <a:p>
            <a:r>
              <a:rPr lang="en-CA" dirty="0"/>
              <a:t>Organisms use energy for body functions – digestion, circulation, growth, reproduction</a:t>
            </a:r>
          </a:p>
          <a:p>
            <a:r>
              <a:rPr lang="en-CA" dirty="0"/>
              <a:t>Energy remains in body when they die – decomposed!</a:t>
            </a:r>
          </a:p>
          <a:p>
            <a:r>
              <a:rPr lang="en-CA" dirty="0"/>
              <a:t>Energy lost as heat</a:t>
            </a:r>
          </a:p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Happens to all the Energy</a:t>
            </a:r>
          </a:p>
        </p:txBody>
      </p:sp>
    </p:spTree>
    <p:extLst>
      <p:ext uri="{BB962C8B-B14F-4D97-AF65-F5344CB8AC3E}">
        <p14:creationId xmlns:p14="http://schemas.microsoft.com/office/powerpoint/2010/main" val="26945242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67200" y="1481328"/>
            <a:ext cx="4419600" cy="4525963"/>
          </a:xfrm>
        </p:spPr>
        <p:txBody>
          <a:bodyPr>
            <a:normAutofit/>
          </a:bodyPr>
          <a:lstStyle/>
          <a:p>
            <a:r>
              <a:rPr lang="en-CA" sz="3200" dirty="0"/>
              <a:t>We’ve seen how energy is recycled in nature but how about substances like water, nitrogen, carbon, and oxygen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Cycle of Matter</a:t>
            </a:r>
          </a:p>
        </p:txBody>
      </p:sp>
      <p:pic>
        <p:nvPicPr>
          <p:cNvPr id="5125" name="Picture 5" descr="C:\Users\Owner\Desktop\recycl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296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937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2400" y="5638800"/>
            <a:ext cx="5334000" cy="1905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295400"/>
            <a:ext cx="3592286" cy="5562600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The cycle of water in the environment</a:t>
            </a:r>
          </a:p>
          <a:p>
            <a:r>
              <a:rPr lang="en-CA" b="1" dirty="0"/>
              <a:t>Evaporation</a:t>
            </a:r>
            <a:r>
              <a:rPr lang="en-CA" dirty="0"/>
              <a:t> – liquid turning to vapour</a:t>
            </a:r>
          </a:p>
          <a:p>
            <a:r>
              <a:rPr lang="en-CA" b="1" dirty="0"/>
              <a:t>Condensation</a:t>
            </a:r>
            <a:r>
              <a:rPr lang="en-CA" dirty="0"/>
              <a:t> – vapour changes back to liquid</a:t>
            </a:r>
          </a:p>
          <a:p>
            <a:r>
              <a:rPr lang="en-CA" b="1" dirty="0"/>
              <a:t>Precipitation</a:t>
            </a:r>
            <a:r>
              <a:rPr lang="en-CA" dirty="0"/>
              <a:t> – build up of liquid causes burst</a:t>
            </a:r>
          </a:p>
          <a:p>
            <a:r>
              <a:rPr lang="en-CA" b="1" dirty="0"/>
              <a:t>Transpiration</a:t>
            </a:r>
            <a:r>
              <a:rPr lang="en-CA" dirty="0"/>
              <a:t> – water given off by plants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Water Cycle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5486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06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4114800" cy="4525963"/>
          </a:xfrm>
        </p:spPr>
        <p:txBody>
          <a:bodyPr/>
          <a:lstStyle/>
          <a:p>
            <a:endParaRPr lang="en-CA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Oxygen and Carbon Cycles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8250"/>
            <a:ext cx="9144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533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geuP4GgAo0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14400" y="1828800"/>
            <a:ext cx="7044267" cy="3962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Oxygen Cycle in the Ocean</a:t>
            </a:r>
          </a:p>
        </p:txBody>
      </p:sp>
    </p:spTree>
    <p:extLst>
      <p:ext uri="{BB962C8B-B14F-4D97-AF65-F5344CB8AC3E}">
        <p14:creationId xmlns:p14="http://schemas.microsoft.com/office/powerpoint/2010/main" val="989795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Large part of the atmosphere (78%)</a:t>
            </a:r>
          </a:p>
          <a:p>
            <a:r>
              <a:rPr lang="en-CA" dirty="0"/>
              <a:t>Needs to be converted to a form plants and animals can use – done through certain bacteria for plants, then we eat the plants</a:t>
            </a:r>
          </a:p>
          <a:p>
            <a:r>
              <a:rPr lang="en-CA" dirty="0"/>
              <a:t>Nitrates used by body, or return to environment upon death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Nitrogen Cycle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534150" cy="5592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55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Owner\Desktop\desghra-imgur (1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6940550" cy="69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08185" y="0"/>
            <a:ext cx="8229600" cy="1143000"/>
          </a:xfrm>
        </p:spPr>
        <p:txBody>
          <a:bodyPr/>
          <a:lstStyle/>
          <a:p>
            <a:r>
              <a:rPr lang="en-CA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524738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576072"/>
          </a:xfrm>
        </p:spPr>
        <p:txBody>
          <a:bodyPr/>
          <a:lstStyle/>
          <a:p>
            <a:r>
              <a:rPr lang="en-CA" dirty="0"/>
              <a:t>Photosynthesis – used in plants only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Photosynthesis and Cellular Respiration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3754" y="22860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</a:rPr>
              <a:t>Carbon Dioxide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9118" y="228600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</a:rPr>
              <a:t>Water</a:t>
            </a:r>
          </a:p>
        </p:txBody>
      </p:sp>
      <p:sp>
        <p:nvSpPr>
          <p:cNvPr id="8" name="Rectangle 7"/>
          <p:cNvSpPr/>
          <p:nvPr/>
        </p:nvSpPr>
        <p:spPr>
          <a:xfrm>
            <a:off x="3810000" y="2282588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</a:rPr>
              <a:t>Energy</a:t>
            </a:r>
          </a:p>
        </p:txBody>
      </p:sp>
      <p:sp>
        <p:nvSpPr>
          <p:cNvPr id="9" name="Rectangle 8"/>
          <p:cNvSpPr/>
          <p:nvPr/>
        </p:nvSpPr>
        <p:spPr>
          <a:xfrm>
            <a:off x="4267200" y="4918880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</a:rPr>
              <a:t>Carbon Dioxide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62248" y="4945495"/>
            <a:ext cx="1219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</a:rPr>
              <a:t>Water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977355" y="4953575"/>
            <a:ext cx="1117134" cy="662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>
                <a:solidFill>
                  <a:schemeClr val="tx1"/>
                </a:solidFill>
              </a:rPr>
              <a:t>Energy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43600" y="2191602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Glucose/Sugar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185" y="4873388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Glucose/Sugar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822734" y="2191602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Oxygen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4873388"/>
            <a:ext cx="1219200" cy="723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b="1" dirty="0"/>
              <a:t>Oxygen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354" y="3429000"/>
            <a:ext cx="5936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700" dirty="0"/>
              <a:t>Cellular Respiration </a:t>
            </a:r>
          </a:p>
          <a:p>
            <a:r>
              <a:rPr lang="en-CA" sz="2700" dirty="0"/>
              <a:t>– used by both plants and animals</a:t>
            </a:r>
          </a:p>
        </p:txBody>
      </p:sp>
      <p:sp>
        <p:nvSpPr>
          <p:cNvPr id="17" name="Plus 16"/>
          <p:cNvSpPr/>
          <p:nvPr/>
        </p:nvSpPr>
        <p:spPr>
          <a:xfrm>
            <a:off x="1489311" y="4995079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Plus 18"/>
          <p:cNvSpPr/>
          <p:nvPr/>
        </p:nvSpPr>
        <p:spPr>
          <a:xfrm>
            <a:off x="5534722" y="5021695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Plus 19"/>
          <p:cNvSpPr/>
          <p:nvPr/>
        </p:nvSpPr>
        <p:spPr>
          <a:xfrm>
            <a:off x="7382540" y="5024561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Plus 20"/>
          <p:cNvSpPr/>
          <p:nvPr/>
        </p:nvSpPr>
        <p:spPr>
          <a:xfrm>
            <a:off x="7204882" y="2363530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Plus 21"/>
          <p:cNvSpPr/>
          <p:nvPr/>
        </p:nvSpPr>
        <p:spPr>
          <a:xfrm>
            <a:off x="3195280" y="2372434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Plus 22"/>
          <p:cNvSpPr/>
          <p:nvPr/>
        </p:nvSpPr>
        <p:spPr>
          <a:xfrm>
            <a:off x="1305065" y="2370728"/>
            <a:ext cx="594815" cy="533401"/>
          </a:xfrm>
          <a:prstGeom prst="mathPlus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Right Arrow 23"/>
          <p:cNvSpPr/>
          <p:nvPr/>
        </p:nvSpPr>
        <p:spPr>
          <a:xfrm>
            <a:off x="5257800" y="2378121"/>
            <a:ext cx="533400" cy="494448"/>
          </a:xfrm>
          <a:prstGeom prst="rightArrow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ight Arrow 24"/>
          <p:cNvSpPr/>
          <p:nvPr/>
        </p:nvSpPr>
        <p:spPr>
          <a:xfrm>
            <a:off x="3543300" y="5054219"/>
            <a:ext cx="533400" cy="494448"/>
          </a:xfrm>
          <a:prstGeom prst="rightArrow">
            <a:avLst/>
          </a:prstGeom>
          <a:solidFill>
            <a:srgbClr val="FFC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370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295400"/>
            <a:ext cx="3857213" cy="25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81328"/>
            <a:ext cx="5943600" cy="4525963"/>
          </a:xfrm>
        </p:spPr>
        <p:txBody>
          <a:bodyPr/>
          <a:lstStyle/>
          <a:p>
            <a:r>
              <a:rPr lang="en-CA" dirty="0"/>
              <a:t>Plants use the glucose make for life functions</a:t>
            </a:r>
          </a:p>
          <a:p>
            <a:r>
              <a:rPr lang="en-CA" dirty="0"/>
              <a:t>If they make too much, they store it as </a:t>
            </a:r>
            <a:r>
              <a:rPr lang="en-CA" b="1" dirty="0"/>
              <a:t>starch</a:t>
            </a:r>
          </a:p>
          <a:p>
            <a:r>
              <a:rPr lang="en-CA" dirty="0"/>
              <a:t>Can be stored in leaves, stems, seeds, and roots</a:t>
            </a:r>
          </a:p>
          <a:p>
            <a:r>
              <a:rPr lang="en-CA" dirty="0"/>
              <a:t>When humans eat starchy plants we break down the starch back into glucose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Storing Energy from the </a:t>
            </a:r>
          </a:p>
        </p:txBody>
      </p:sp>
      <p:pic>
        <p:nvPicPr>
          <p:cNvPr id="3075" name="Picture 3" descr="C:\Users\Owner\AppData\Local\Microsoft\Windows\INetCache\IE\O5JQS1AH\sun-2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68" y="-76200"/>
            <a:ext cx="1902338" cy="174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43506" y="5638800"/>
            <a:ext cx="2057400" cy="838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800" b="1" dirty="0"/>
              <a:t>Starch</a:t>
            </a:r>
            <a:endParaRPr lang="en-CA" b="1" dirty="0"/>
          </a:p>
        </p:txBody>
      </p:sp>
      <p:sp>
        <p:nvSpPr>
          <p:cNvPr id="5" name="Oval 4"/>
          <p:cNvSpPr/>
          <p:nvPr/>
        </p:nvSpPr>
        <p:spPr>
          <a:xfrm>
            <a:off x="3581400" y="5524500"/>
            <a:ext cx="1905000" cy="10668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b="1" dirty="0"/>
              <a:t>Glucose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5638800" y="5791200"/>
            <a:ext cx="1001868" cy="685800"/>
          </a:xfrm>
          <a:prstGeom prst="left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8727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29200" y="1481328"/>
            <a:ext cx="3657600" cy="4767072"/>
          </a:xfrm>
        </p:spPr>
        <p:txBody>
          <a:bodyPr>
            <a:normAutofit/>
          </a:bodyPr>
          <a:lstStyle/>
          <a:p>
            <a:r>
              <a:rPr lang="en-CA" dirty="0"/>
              <a:t>An </a:t>
            </a:r>
            <a:r>
              <a:rPr lang="en-CA" b="1" dirty="0"/>
              <a:t>ecosystem</a:t>
            </a:r>
            <a:r>
              <a:rPr lang="en-CA" dirty="0"/>
              <a:t> is a community of living things and the environment where they live</a:t>
            </a:r>
          </a:p>
          <a:p>
            <a:r>
              <a:rPr lang="en-CA" dirty="0"/>
              <a:t>Contains living and non-living components</a:t>
            </a:r>
          </a:p>
          <a:p>
            <a:r>
              <a:rPr lang="en-CA" dirty="0"/>
              <a:t>Removing one factor affects the rest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Energy Pathways in an Ecosystem</a:t>
            </a:r>
          </a:p>
        </p:txBody>
      </p:sp>
      <p:pic>
        <p:nvPicPr>
          <p:cNvPr id="4098" name="Picture 2" descr="C:\Users\Owner\Desktop\200 (2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4737"/>
            <a:ext cx="4747261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37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537" y="338394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612" y="404664"/>
            <a:ext cx="7024744" cy="1143000"/>
          </a:xfrm>
        </p:spPr>
        <p:txBody>
          <a:bodyPr/>
          <a:lstStyle/>
          <a:p>
            <a:r>
              <a:rPr lang="en-CA" dirty="0"/>
              <a:t>Ecosystem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489049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764704"/>
            <a:ext cx="4250606" cy="2390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85" y="4257999"/>
            <a:ext cx="3556932" cy="200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40698" y="2815722"/>
            <a:ext cx="7200800" cy="2232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000" dirty="0"/>
              <a:t>A biological community of interacting organisms and their physical environment</a:t>
            </a:r>
          </a:p>
        </p:txBody>
      </p:sp>
    </p:spTree>
    <p:extLst>
      <p:ext uri="{BB962C8B-B14F-4D97-AF65-F5344CB8AC3E}">
        <p14:creationId xmlns:p14="http://schemas.microsoft.com/office/powerpoint/2010/main" val="73815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Based on species ecological position</a:t>
            </a:r>
          </a:p>
          <a:p>
            <a:r>
              <a:rPr lang="en-CA" dirty="0"/>
              <a:t>A sequence of how energy transfers through the organisms in an ecosystem.</a:t>
            </a:r>
          </a:p>
          <a:p>
            <a:r>
              <a:rPr lang="en-CA" dirty="0"/>
              <a:t>There are producers, consumers, and decomposers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Food Chains</a:t>
            </a:r>
          </a:p>
        </p:txBody>
      </p:sp>
    </p:spTree>
    <p:extLst>
      <p:ext uri="{BB962C8B-B14F-4D97-AF65-F5344CB8AC3E}">
        <p14:creationId xmlns:p14="http://schemas.microsoft.com/office/powerpoint/2010/main" val="377923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CA" dirty="0"/>
              <a:t>Produce their own food.</a:t>
            </a:r>
          </a:p>
          <a:p>
            <a:r>
              <a:rPr lang="en-CA" dirty="0"/>
              <a:t>Get energy from the sun, water , soil, etc.</a:t>
            </a:r>
          </a:p>
          <a:p>
            <a:r>
              <a:rPr lang="en-CA" dirty="0"/>
              <a:t>Most plants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Producers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34194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1328"/>
            <a:ext cx="3733800" cy="4525963"/>
          </a:xfrm>
          <a:prstGeom prst="rect">
            <a:avLst/>
          </a:prstGeom>
        </p:spPr>
        <p:txBody>
          <a:bodyPr/>
          <a:lstStyle/>
          <a:p>
            <a:r>
              <a:rPr lang="en-CA" dirty="0"/>
              <a:t>Cannot make their own food and must consume/eat something else to get their energy</a:t>
            </a:r>
          </a:p>
          <a:p>
            <a:r>
              <a:rPr lang="en-CA" dirty="0"/>
              <a:t>3 classes: herbivores, carnivores, omnivores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Consumers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2298700"/>
            <a:ext cx="3071812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07" y="-11094"/>
            <a:ext cx="3082082" cy="2309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Arrow 4"/>
          <p:cNvSpPr/>
          <p:nvPr/>
        </p:nvSpPr>
        <p:spPr>
          <a:xfrm>
            <a:off x="4429436" y="3212976"/>
            <a:ext cx="1554472" cy="887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Herbivore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429436" y="5311932"/>
            <a:ext cx="1533436" cy="844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Carnivore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4429436" y="836712"/>
            <a:ext cx="1658071" cy="7915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dirty="0"/>
              <a:t>Omnivore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507" y="4590682"/>
            <a:ext cx="3056493" cy="226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4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245</TotalTime>
  <Words>671</Words>
  <Application>Microsoft Office PowerPoint</Application>
  <PresentationFormat>On-screen Show (4:3)</PresentationFormat>
  <Paragraphs>94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Lucida Sans Unicode</vt:lpstr>
      <vt:lpstr>Verdana</vt:lpstr>
      <vt:lpstr>Wingdings 2</vt:lpstr>
      <vt:lpstr>Wingdings 3</vt:lpstr>
      <vt:lpstr>Concourse</vt:lpstr>
      <vt:lpstr>Unit D:Matter and Energy in Biosphere  Ch.12 The Web of Life </vt:lpstr>
      <vt:lpstr>What is Energy</vt:lpstr>
      <vt:lpstr>Photosynthesis and Cellular Respiration</vt:lpstr>
      <vt:lpstr>Storing Energy from the </vt:lpstr>
      <vt:lpstr>Energy Pathways in an Ecosystem</vt:lpstr>
      <vt:lpstr>Ecosystem</vt:lpstr>
      <vt:lpstr>Food Chains</vt:lpstr>
      <vt:lpstr>Producers</vt:lpstr>
      <vt:lpstr>Consumers</vt:lpstr>
      <vt:lpstr>Decomposers</vt:lpstr>
      <vt:lpstr>Law of Conservation</vt:lpstr>
      <vt:lpstr>Food Web</vt:lpstr>
      <vt:lpstr>Food Web</vt:lpstr>
      <vt:lpstr>Different Types of Consumers</vt:lpstr>
      <vt:lpstr>Food Webs</vt:lpstr>
      <vt:lpstr>PowerPoint Presentation</vt:lpstr>
      <vt:lpstr>Complex Food Web</vt:lpstr>
      <vt:lpstr>Factors that Affect Ecosystems</vt:lpstr>
      <vt:lpstr>Ecological Pyramid</vt:lpstr>
      <vt:lpstr>What Happens to all the Energy</vt:lpstr>
      <vt:lpstr>Cycle of Matter</vt:lpstr>
      <vt:lpstr>The Water Cycle</vt:lpstr>
      <vt:lpstr>Oxygen and Carbon Cycles</vt:lpstr>
      <vt:lpstr>Oxygen Cycle in the Ocean</vt:lpstr>
      <vt:lpstr>The Nitrogen Cycle</vt:lpstr>
      <vt:lpstr>The End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D:Matter and Energy in Biosphere  Ch.12 The Web of Life</dc:title>
  <dc:creator>Owner</dc:creator>
  <cp:lastModifiedBy>Wayde Putnam FHS</cp:lastModifiedBy>
  <cp:revision>25</cp:revision>
  <dcterms:created xsi:type="dcterms:W3CDTF">2015-10-23T03:58:13Z</dcterms:created>
  <dcterms:modified xsi:type="dcterms:W3CDTF">2021-11-19T15:26:49Z</dcterms:modified>
</cp:coreProperties>
</file>