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68316-BEF4-4F81-9E4F-23B0B4E6BB5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1C493-3A22-473D-92F3-EB31B091F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0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1C493-3A22-473D-92F3-EB31B091F1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5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77B1EC7-C7DA-4417-B1A4-64CDEF6C0384}" type="datetimeFigureOut">
              <a:rPr lang="en-CA" smtClean="0"/>
              <a:t>2021-11-04</a:t>
            </a:fld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76F646-A047-4F69-B312-FB14F925D87C}" type="slidenum">
              <a:rPr lang="en-CA" smtClean="0"/>
              <a:t>‹#›</a:t>
            </a:fld>
            <a:endParaRPr lang="en-C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1EC7-C7DA-4417-B1A4-64CDEF6C0384}" type="datetimeFigureOut">
              <a:rPr lang="en-CA" smtClean="0"/>
              <a:t>2021-11-04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F646-A047-4F69-B312-FB14F925D87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1EC7-C7DA-4417-B1A4-64CDEF6C0384}" type="datetimeFigureOut">
              <a:rPr lang="en-CA" smtClean="0"/>
              <a:t>2021-11-04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F646-A047-4F69-B312-FB14F925D87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1EC7-C7DA-4417-B1A4-64CDEF6C0384}" type="datetimeFigureOut">
              <a:rPr lang="en-CA" smtClean="0"/>
              <a:t>2021-11-04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F646-A047-4F69-B312-FB14F925D87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1EC7-C7DA-4417-B1A4-64CDEF6C0384}" type="datetimeFigureOut">
              <a:rPr lang="en-CA" smtClean="0"/>
              <a:t>2021-11-04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F646-A047-4F69-B312-FB14F925D87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1EC7-C7DA-4417-B1A4-64CDEF6C0384}" type="datetimeFigureOut">
              <a:rPr lang="en-CA" smtClean="0"/>
              <a:t>2021-11-04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F646-A047-4F69-B312-FB14F925D87C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1EC7-C7DA-4417-B1A4-64CDEF6C0384}" type="datetimeFigureOut">
              <a:rPr lang="en-CA" smtClean="0"/>
              <a:t>2021-11-04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F646-A047-4F69-B312-FB14F925D87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1EC7-C7DA-4417-B1A4-64CDEF6C0384}" type="datetimeFigureOut">
              <a:rPr lang="en-CA" smtClean="0"/>
              <a:t>2021-11-04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F646-A047-4F69-B312-FB14F925D87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1EC7-C7DA-4417-B1A4-64CDEF6C0384}" type="datetimeFigureOut">
              <a:rPr lang="en-CA" smtClean="0"/>
              <a:t>2021-11-04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F646-A047-4F69-B312-FB14F925D87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1EC7-C7DA-4417-B1A4-64CDEF6C0384}" type="datetimeFigureOut">
              <a:rPr lang="en-CA" smtClean="0"/>
              <a:t>2021-11-04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F646-A047-4F69-B312-FB14F925D87C}" type="slidenum">
              <a:rPr lang="en-CA" smtClean="0"/>
              <a:t>‹#›</a:t>
            </a:fld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1EC7-C7DA-4417-B1A4-64CDEF6C0384}" type="datetimeFigureOut">
              <a:rPr lang="en-CA" smtClean="0"/>
              <a:t>2021-11-04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F646-A047-4F69-B312-FB14F925D87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77B1EC7-C7DA-4417-B1A4-64CDEF6C0384}" type="datetimeFigureOut">
              <a:rPr lang="en-CA" smtClean="0"/>
              <a:t>2021-11-04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276F646-A047-4F69-B312-FB14F925D87C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Ch. 11 </a:t>
            </a:r>
            <a:r>
              <a:rPr lang="en-CA"/>
              <a:t>Maintaining Homeostasis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080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231" y="760828"/>
            <a:ext cx="7024744" cy="722864"/>
          </a:xfrm>
        </p:spPr>
        <p:txBody>
          <a:bodyPr/>
          <a:lstStyle/>
          <a:p>
            <a:r>
              <a:rPr lang="en-CA" dirty="0"/>
              <a:t>Body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603" y="1752600"/>
            <a:ext cx="4191000" cy="4000948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People who are 10% over ideal body weight are considered </a:t>
            </a:r>
            <a:r>
              <a:rPr lang="en-CA" b="1" dirty="0">
                <a:solidFill>
                  <a:schemeClr val="tx1"/>
                </a:solidFill>
              </a:rPr>
              <a:t>obese</a:t>
            </a:r>
          </a:p>
          <a:p>
            <a:r>
              <a:rPr lang="en-CA" dirty="0">
                <a:solidFill>
                  <a:schemeClr val="tx1"/>
                </a:solidFill>
              </a:rPr>
              <a:t>A calculation of BMI (Body Mass Index)</a:t>
            </a:r>
          </a:p>
          <a:p>
            <a:r>
              <a:rPr lang="en-CA" dirty="0">
                <a:solidFill>
                  <a:schemeClr val="tx1"/>
                </a:solidFill>
              </a:rPr>
              <a:t>Often the result of overeating and inactivity</a:t>
            </a:r>
          </a:p>
          <a:p>
            <a:r>
              <a:rPr lang="en-CA" dirty="0">
                <a:solidFill>
                  <a:schemeClr val="tx1"/>
                </a:solidFill>
              </a:rPr>
              <a:t>Puts stress on body organs </a:t>
            </a:r>
          </a:p>
        </p:txBody>
      </p:sp>
      <p:pic>
        <p:nvPicPr>
          <p:cNvPr id="6146" name="Picture 2" descr="C:\Users\Owner\Desktop\classic-simpsons-homer-fa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3559175" cy="227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Owner\Desktop\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4" y="3581400"/>
            <a:ext cx="3702051" cy="27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4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979" y="544728"/>
            <a:ext cx="7024744" cy="832338"/>
          </a:xfrm>
        </p:spPr>
        <p:txBody>
          <a:bodyPr>
            <a:normAutofit/>
          </a:bodyPr>
          <a:lstStyle/>
          <a:p>
            <a:r>
              <a:rPr lang="en-CA" dirty="0"/>
              <a:t>Calculating BMI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71320" y="1600200"/>
            <a:ext cx="3419856" cy="3493008"/>
          </a:xfrm>
        </p:spPr>
        <p:txBody>
          <a:bodyPr/>
          <a:lstStyle/>
          <a:p>
            <a:pPr marL="68580" indent="0">
              <a:buNone/>
            </a:pPr>
            <a:r>
              <a:rPr lang="en-CA" dirty="0">
                <a:solidFill>
                  <a:schemeClr val="tx1"/>
                </a:solidFill>
              </a:rPr>
              <a:t>The Rock</a:t>
            </a:r>
          </a:p>
          <a:p>
            <a:r>
              <a:rPr lang="en-CA" dirty="0">
                <a:solidFill>
                  <a:schemeClr val="tx1"/>
                </a:solidFill>
              </a:rPr>
              <a:t>6ft 4in</a:t>
            </a:r>
          </a:p>
          <a:p>
            <a:r>
              <a:rPr lang="en-CA" dirty="0">
                <a:solidFill>
                  <a:schemeClr val="tx1"/>
                </a:solidFill>
              </a:rPr>
              <a:t>270lbs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2206183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052F58-4373-45FD-9882-3984A3B14BD6}"/>
              </a:ext>
            </a:extLst>
          </p:cNvPr>
          <p:cNvSpPr txBox="1"/>
          <p:nvPr/>
        </p:nvSpPr>
        <p:spPr>
          <a:xfrm>
            <a:off x="3581400" y="1413642"/>
            <a:ext cx="457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effectLst/>
                <a:latin typeface="open-sans"/>
              </a:rPr>
              <a:t>Body Mass Index is a simple calculation using a person’s height and weight. </a:t>
            </a:r>
          </a:p>
          <a:p>
            <a:pPr algn="l"/>
            <a:r>
              <a:rPr lang="en-US" sz="2400" b="0" i="0" dirty="0">
                <a:effectLst/>
                <a:latin typeface="open-sans"/>
              </a:rPr>
              <a:t>The formula is BMI = kg/m</a:t>
            </a:r>
            <a:r>
              <a:rPr lang="en-US" sz="2400" b="0" i="0" baseline="30000" dirty="0">
                <a:effectLst/>
                <a:latin typeface="open-sans"/>
              </a:rPr>
              <a:t>2</a:t>
            </a:r>
            <a:r>
              <a:rPr lang="en-US" sz="2400" b="0" i="0" dirty="0">
                <a:effectLst/>
                <a:latin typeface="open-sans"/>
              </a:rPr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open-sans"/>
              </a:rPr>
              <a:t>where kg is a person’s weight in kilograms and m</a:t>
            </a:r>
            <a:r>
              <a:rPr lang="en-US" sz="2400" b="0" i="0" baseline="30000" dirty="0">
                <a:effectLst/>
                <a:latin typeface="open-sans"/>
              </a:rPr>
              <a:t>2</a:t>
            </a:r>
            <a:r>
              <a:rPr lang="en-US" sz="2400" b="0" i="0" dirty="0">
                <a:effectLst/>
                <a:latin typeface="open-sans"/>
              </a:rPr>
              <a:t> is their height in </a:t>
            </a:r>
            <a:r>
              <a:rPr lang="en-US" sz="2400" b="0" i="0" dirty="0" err="1">
                <a:effectLst/>
                <a:latin typeface="open-sans"/>
              </a:rPr>
              <a:t>metres</a:t>
            </a:r>
            <a:r>
              <a:rPr lang="en-US" sz="2400" b="0" i="0" dirty="0">
                <a:effectLst/>
                <a:latin typeface="open-sans"/>
              </a:rPr>
              <a:t> squared.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open-sans"/>
              </a:rPr>
              <a:t>A BMI of 25.0 or more is overweight, while the healthy range is 18.5 to 24.9. BMI applies to most adults 18-65 years.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734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13" y="770274"/>
            <a:ext cx="3776202" cy="180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846" y="2963458"/>
            <a:ext cx="4884964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341" y="527753"/>
            <a:ext cx="7024744" cy="1143000"/>
          </a:xfrm>
        </p:spPr>
        <p:txBody>
          <a:bodyPr/>
          <a:lstStyle/>
          <a:p>
            <a:r>
              <a:rPr lang="en-CA" dirty="0"/>
              <a:t>Smoking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549" y="1933283"/>
            <a:ext cx="3839163" cy="444965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Tar builds up and makes it harder for oxygen to get into heart</a:t>
            </a:r>
          </a:p>
          <a:p>
            <a:r>
              <a:rPr lang="en-CA" dirty="0">
                <a:solidFill>
                  <a:schemeClr val="tx1"/>
                </a:solidFill>
              </a:rPr>
              <a:t>Linked to respiratory disease and lung cancer</a:t>
            </a:r>
          </a:p>
          <a:p>
            <a:r>
              <a:rPr lang="en-CA" dirty="0">
                <a:solidFill>
                  <a:schemeClr val="tx1"/>
                </a:solidFill>
              </a:rPr>
              <a:t>Causes body to release a hormone that increases blood pressure</a:t>
            </a:r>
          </a:p>
        </p:txBody>
      </p:sp>
    </p:spTree>
    <p:extLst>
      <p:ext uri="{BB962C8B-B14F-4D97-AF65-F5344CB8AC3E}">
        <p14:creationId xmlns:p14="http://schemas.microsoft.com/office/powerpoint/2010/main" val="97289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86" y="0"/>
            <a:ext cx="123998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953000" y="2503714"/>
            <a:ext cx="3581400" cy="381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914400" y="2514600"/>
            <a:ext cx="3581400" cy="3810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024744" cy="1143000"/>
          </a:xfrm>
        </p:spPr>
        <p:txBody>
          <a:bodyPr>
            <a:normAutofit/>
          </a:bodyPr>
          <a:lstStyle/>
          <a:p>
            <a:r>
              <a:rPr lang="en-CA" sz="4800" dirty="0">
                <a:solidFill>
                  <a:schemeClr val="accent2"/>
                </a:solidFill>
              </a:rPr>
              <a:t>Substances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Stimulants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Increase rate of life functions</a:t>
            </a:r>
          </a:p>
          <a:p>
            <a:r>
              <a:rPr lang="en-CA" dirty="0">
                <a:solidFill>
                  <a:schemeClr val="tx1"/>
                </a:solidFill>
              </a:rPr>
              <a:t>Speeds up heart rate</a:t>
            </a:r>
          </a:p>
          <a:p>
            <a:r>
              <a:rPr lang="en-CA" dirty="0" err="1">
                <a:solidFill>
                  <a:schemeClr val="tx1"/>
                </a:solidFill>
              </a:rPr>
              <a:t>Eg</a:t>
            </a:r>
            <a:r>
              <a:rPr lang="en-CA" dirty="0">
                <a:solidFill>
                  <a:schemeClr val="tx1"/>
                </a:solidFill>
              </a:rPr>
              <a:t>. Caffeine, nicotine, ecstasy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1143" y="2362200"/>
            <a:ext cx="3055717" cy="639762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Depressants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3772" y="3407229"/>
            <a:ext cx="3419856" cy="2835797"/>
          </a:xfrm>
        </p:spPr>
        <p:txBody>
          <a:bodyPr/>
          <a:lstStyle/>
          <a:p>
            <a:pPr marL="68580" indent="0">
              <a:buNone/>
            </a:pPr>
            <a:r>
              <a:rPr lang="en-CA" dirty="0">
                <a:solidFill>
                  <a:schemeClr val="tx1"/>
                </a:solidFill>
              </a:rPr>
              <a:t>Decrease rate of life functions</a:t>
            </a:r>
          </a:p>
          <a:p>
            <a:pPr marL="68580" indent="0">
              <a:buNone/>
            </a:pPr>
            <a:r>
              <a:rPr lang="en-CA" dirty="0">
                <a:solidFill>
                  <a:schemeClr val="tx1"/>
                </a:solidFill>
              </a:rPr>
              <a:t>Slows down brain activity</a:t>
            </a:r>
          </a:p>
          <a:p>
            <a:pPr marL="68580" indent="0">
              <a:buNone/>
            </a:pPr>
            <a:r>
              <a:rPr lang="en-CA" dirty="0" err="1">
                <a:solidFill>
                  <a:schemeClr val="tx1"/>
                </a:solidFill>
              </a:rPr>
              <a:t>Eg</a:t>
            </a:r>
            <a:r>
              <a:rPr lang="en-CA" dirty="0">
                <a:solidFill>
                  <a:schemeClr val="tx1"/>
                </a:solidFill>
              </a:rPr>
              <a:t>. Sleeping pills, alcohol</a:t>
            </a:r>
          </a:p>
        </p:txBody>
      </p:sp>
    </p:spTree>
    <p:extLst>
      <p:ext uri="{BB962C8B-B14F-4D97-AF65-F5344CB8AC3E}">
        <p14:creationId xmlns:p14="http://schemas.microsoft.com/office/powerpoint/2010/main" val="252926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4" grpId="0" build="p"/>
      <p:bldP spid="3" grpId="0" build="p"/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72706" y="609600"/>
            <a:ext cx="756711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11.3 When Your Body Can’t Cope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2133600"/>
            <a:ext cx="8077200" cy="365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Earlier we discussed the importance of diet, lifestyle choices, and to an extent genetics, and how they affect your health</a:t>
            </a:r>
          </a:p>
          <a:p>
            <a:r>
              <a:rPr lang="en-US" dirty="0">
                <a:solidFill>
                  <a:schemeClr val="tx1"/>
                </a:solidFill>
              </a:rPr>
              <a:t>Today we’ll  look at some disorders that can effect teens</a:t>
            </a:r>
          </a:p>
          <a:p>
            <a:r>
              <a:rPr lang="en-US" dirty="0">
                <a:solidFill>
                  <a:schemeClr val="tx1"/>
                </a:solidFill>
              </a:rPr>
              <a:t>THAT’S YOU!</a:t>
            </a:r>
          </a:p>
        </p:txBody>
      </p:sp>
    </p:spTree>
    <p:extLst>
      <p:ext uri="{BB962C8B-B14F-4D97-AF65-F5344CB8AC3E}">
        <p14:creationId xmlns:p14="http://schemas.microsoft.com/office/powerpoint/2010/main" val="421027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080" y="590326"/>
            <a:ext cx="2631839" cy="1143000"/>
          </a:xfrm>
        </p:spPr>
        <p:txBody>
          <a:bodyPr/>
          <a:lstStyle/>
          <a:p>
            <a:r>
              <a:rPr lang="en-US" dirty="0"/>
              <a:t>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323652"/>
            <a:ext cx="4267200" cy="41533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Have large amounts of sugar in their blood and urine</a:t>
            </a:r>
          </a:p>
          <a:p>
            <a:r>
              <a:rPr lang="en-US" dirty="0">
                <a:solidFill>
                  <a:schemeClr val="tx1"/>
                </a:solidFill>
              </a:rPr>
              <a:t>Problem stems from the pancreas – whose job is to create insulin and regulate blood sugars</a:t>
            </a:r>
          </a:p>
          <a:p>
            <a:r>
              <a:rPr lang="en-US" dirty="0">
                <a:solidFill>
                  <a:schemeClr val="tx1"/>
                </a:solidFill>
              </a:rPr>
              <a:t>Can be a result of lifestyle or genetics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389466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7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134100" cy="533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401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Pancreas no longer produces insulin</a:t>
            </a:r>
          </a:p>
          <a:p>
            <a:r>
              <a:rPr lang="en-US" dirty="0">
                <a:solidFill>
                  <a:schemeClr val="tx1"/>
                </a:solidFill>
              </a:rPr>
              <a:t>Individual must inject themselves when they eat</a:t>
            </a:r>
          </a:p>
          <a:p>
            <a:r>
              <a:rPr lang="en-US" dirty="0">
                <a:solidFill>
                  <a:schemeClr val="tx1"/>
                </a:solidFill>
              </a:rPr>
              <a:t>Mr. McCormack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Type 2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Pancreas still produces insulin</a:t>
            </a:r>
          </a:p>
          <a:p>
            <a:r>
              <a:rPr lang="en-US" dirty="0">
                <a:solidFill>
                  <a:schemeClr val="tx1"/>
                </a:solidFill>
              </a:rPr>
              <a:t>Insulin just has no effect</a:t>
            </a:r>
          </a:p>
          <a:p>
            <a:r>
              <a:rPr lang="en-US" dirty="0">
                <a:solidFill>
                  <a:schemeClr val="tx1"/>
                </a:solidFill>
              </a:rPr>
              <a:t>Mr. Layton</a:t>
            </a:r>
          </a:p>
        </p:txBody>
      </p:sp>
    </p:spTree>
    <p:extLst>
      <p:ext uri="{BB962C8B-B14F-4D97-AF65-F5344CB8AC3E}">
        <p14:creationId xmlns:p14="http://schemas.microsoft.com/office/powerpoint/2010/main" val="26026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66900"/>
            <a:ext cx="406146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28253" y="228600"/>
            <a:ext cx="7024744" cy="1143000"/>
          </a:xfrm>
        </p:spPr>
        <p:txBody>
          <a:bodyPr/>
          <a:lstStyle/>
          <a:p>
            <a:r>
              <a:rPr lang="en-US" dirty="0"/>
              <a:t>Ulcers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62493" y="1524000"/>
            <a:ext cx="3909507" cy="487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Consist of holes forming in the esophagus or stomach lining</a:t>
            </a:r>
          </a:p>
          <a:p>
            <a:r>
              <a:rPr lang="en-US" dirty="0">
                <a:solidFill>
                  <a:schemeClr val="tx1"/>
                </a:solidFill>
              </a:rPr>
              <a:t>Gastric acids harm the lining – causes burning feeling</a:t>
            </a:r>
          </a:p>
          <a:p>
            <a:r>
              <a:rPr lang="en-US" dirty="0">
                <a:solidFill>
                  <a:schemeClr val="tx1"/>
                </a:solidFill>
              </a:rPr>
              <a:t>Often believe to be a result of stress, more likely the result of genetics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Homeostasis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A system in which variables are regulated so that internal conditions remain stable and relatively constant. </a:t>
            </a:r>
          </a:p>
          <a:p>
            <a:r>
              <a:rPr lang="en-CA" dirty="0">
                <a:solidFill>
                  <a:schemeClr val="tx1"/>
                </a:solidFill>
              </a:rPr>
              <a:t>Your surroundings are always changing and your body has to have the appropriate responses</a:t>
            </a:r>
          </a:p>
          <a:p>
            <a:r>
              <a:rPr lang="en-CA" dirty="0" err="1">
                <a:solidFill>
                  <a:schemeClr val="tx1"/>
                </a:solidFill>
              </a:rPr>
              <a:t>Eg</a:t>
            </a:r>
            <a:r>
              <a:rPr lang="en-CA" dirty="0">
                <a:solidFill>
                  <a:schemeClr val="tx1"/>
                </a:solidFill>
              </a:rPr>
              <a:t>. Body temperature, blood sugar levels, breathing </a:t>
            </a:r>
          </a:p>
        </p:txBody>
      </p:sp>
    </p:spTree>
    <p:extLst>
      <p:ext uri="{BB962C8B-B14F-4D97-AF65-F5344CB8AC3E}">
        <p14:creationId xmlns:p14="http://schemas.microsoft.com/office/powerpoint/2010/main" val="277890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Eating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900108" cy="350897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 main types</a:t>
            </a:r>
          </a:p>
          <a:p>
            <a:r>
              <a:rPr lang="en-US" dirty="0">
                <a:solidFill>
                  <a:schemeClr val="tx1"/>
                </a:solidFill>
              </a:rPr>
              <a:t>Lifestyle causes</a:t>
            </a:r>
          </a:p>
          <a:p>
            <a:r>
              <a:rPr lang="en-US" dirty="0">
                <a:solidFill>
                  <a:schemeClr val="tx1"/>
                </a:solidFill>
              </a:rPr>
              <a:t>Leads to malnutrition and poor health</a:t>
            </a:r>
          </a:p>
          <a:p>
            <a:r>
              <a:rPr lang="en-US" dirty="0">
                <a:solidFill>
                  <a:schemeClr val="tx1"/>
                </a:solidFill>
              </a:rPr>
              <a:t>Treatments usually involve education and support counseling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86" y="1143000"/>
            <a:ext cx="311534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67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628" y="228600"/>
            <a:ext cx="2461710" cy="1029736"/>
          </a:xfrm>
        </p:spPr>
        <p:txBody>
          <a:bodyPr/>
          <a:lstStyle/>
          <a:p>
            <a:r>
              <a:rPr lang="en-US" dirty="0"/>
              <a:t>Anorexia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183" y="1447800"/>
            <a:ext cx="4124817" cy="4724400"/>
          </a:xfrm>
        </p:spPr>
        <p:txBody>
          <a:bodyPr/>
          <a:lstStyle/>
          <a:p>
            <a:r>
              <a:rPr lang="en-US" dirty="0"/>
              <a:t>People do not eat enough</a:t>
            </a:r>
          </a:p>
          <a:p>
            <a:r>
              <a:rPr lang="en-US" dirty="0"/>
              <a:t>No matter they body size they are afraid of gaining weight</a:t>
            </a:r>
          </a:p>
          <a:p>
            <a:r>
              <a:rPr lang="en-US" dirty="0"/>
              <a:t>Often have a poor self image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55191"/>
            <a:ext cx="387291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3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"/>
            <a:ext cx="7024744" cy="1143000"/>
          </a:xfrm>
        </p:spPr>
        <p:txBody>
          <a:bodyPr/>
          <a:lstStyle/>
          <a:p>
            <a:r>
              <a:rPr lang="en-US" dirty="0"/>
              <a:t>Bulimia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5638800" cy="51816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Eat them force themselves to vomit before the food can be digested</a:t>
            </a:r>
          </a:p>
          <a:p>
            <a:r>
              <a:rPr lang="en-US" sz="2800" dirty="0">
                <a:solidFill>
                  <a:schemeClr val="tx1"/>
                </a:solidFill>
              </a:rPr>
              <a:t>Others use laxatives to get the food out as quickly as possible – food not digested</a:t>
            </a:r>
          </a:p>
          <a:p>
            <a:r>
              <a:rPr lang="en-US" sz="2800" dirty="0">
                <a:solidFill>
                  <a:schemeClr val="tx1"/>
                </a:solidFill>
              </a:rPr>
              <a:t>Excessive vomiting causes backup of stomach acid that harms esophagus and teeth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85800"/>
            <a:ext cx="2904883" cy="223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69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Attack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Can result from genetics or lifestyle choices</a:t>
            </a:r>
          </a:p>
          <a:p>
            <a:r>
              <a:rPr lang="en-US" dirty="0">
                <a:solidFill>
                  <a:schemeClr val="tx1"/>
                </a:solidFill>
              </a:rPr>
              <a:t>Blood flow to heart is restricted </a:t>
            </a: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Heart’s stops pumping normally</a:t>
            </a: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Heart tissues are damaged</a:t>
            </a:r>
          </a:p>
          <a:p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Cardiac arrest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– when the heart stops</a:t>
            </a: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Treatment include CPR and electroshock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0"/>
            <a:ext cx="19907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3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74519"/>
            <a:ext cx="3572725" cy="342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Technology that help maintain Homeostasis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21359"/>
            <a:ext cx="4595308" cy="3508977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We’ve talked about advancements in the medical field</a:t>
            </a:r>
          </a:p>
          <a:p>
            <a:r>
              <a:rPr lang="en-US" sz="2800" dirty="0">
                <a:solidFill>
                  <a:schemeClr val="tx1"/>
                </a:solidFill>
              </a:rPr>
              <a:t>So how do they help homeostasis?</a:t>
            </a:r>
          </a:p>
        </p:txBody>
      </p:sp>
    </p:spTree>
    <p:extLst>
      <p:ext uri="{BB962C8B-B14F-4D97-AF65-F5344CB8AC3E}">
        <p14:creationId xmlns:p14="http://schemas.microsoft.com/office/powerpoint/2010/main" val="2748311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928" y="453871"/>
            <a:ext cx="7024744" cy="1143000"/>
          </a:xfrm>
        </p:spPr>
        <p:txBody>
          <a:bodyPr/>
          <a:lstStyle/>
          <a:p>
            <a:r>
              <a:rPr lang="en-US" dirty="0"/>
              <a:t>Angiogram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3259506" cy="36199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Provides an x-ray of blood vessels</a:t>
            </a:r>
          </a:p>
          <a:p>
            <a:r>
              <a:rPr lang="en-US" dirty="0">
                <a:solidFill>
                  <a:schemeClr val="tx1"/>
                </a:solidFill>
              </a:rPr>
              <a:t>Shows any irregular areas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25371"/>
            <a:ext cx="325950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834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47700"/>
            <a:ext cx="7024744" cy="1143000"/>
          </a:xfrm>
        </p:spPr>
        <p:txBody>
          <a:bodyPr/>
          <a:lstStyle/>
          <a:p>
            <a:r>
              <a:rPr lang="en-US" dirty="0"/>
              <a:t>Pacemaker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528507" cy="36199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 electrical device that maintains proper heart beat through electric pulses</a:t>
            </a:r>
          </a:p>
          <a:p>
            <a:r>
              <a:rPr lang="en-US" dirty="0">
                <a:solidFill>
                  <a:schemeClr val="tx1"/>
                </a:solidFill>
              </a:rPr>
              <a:t>Used if patient’s natural pacemaker no longer works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72" y="2329514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823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Jarvik</a:t>
            </a:r>
            <a:r>
              <a:rPr lang="en-US" dirty="0"/>
              <a:t> - 7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366708" cy="350897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Artificial heart</a:t>
            </a:r>
          </a:p>
          <a:p>
            <a:r>
              <a:rPr lang="en-US" dirty="0">
                <a:solidFill>
                  <a:schemeClr val="tx1"/>
                </a:solidFill>
              </a:rPr>
              <a:t>Used if donor heart not available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3219450" cy="39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719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557228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477266"/>
            <a:ext cx="7024744" cy="1143000"/>
          </a:xfrm>
        </p:spPr>
        <p:txBody>
          <a:bodyPr/>
          <a:lstStyle/>
          <a:p>
            <a:r>
              <a:rPr lang="en-US" dirty="0"/>
              <a:t>Colonoscopy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691" y="2300257"/>
            <a:ext cx="4671508" cy="350897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If the problem is an the back half of your digestive system</a:t>
            </a:r>
          </a:p>
          <a:p>
            <a:r>
              <a:rPr lang="en-US" dirty="0">
                <a:solidFill>
                  <a:schemeClr val="tx1"/>
                </a:solidFill>
              </a:rPr>
              <a:t>Checks for abnormalities, cancer, inflammation, and bleeding</a:t>
            </a:r>
          </a:p>
        </p:txBody>
      </p:sp>
    </p:spTree>
    <p:extLst>
      <p:ext uri="{BB962C8B-B14F-4D97-AF65-F5344CB8AC3E}">
        <p14:creationId xmlns:p14="http://schemas.microsoft.com/office/powerpoint/2010/main" val="1382235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Kidney 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833308" cy="350897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Kidneys no longer function</a:t>
            </a:r>
          </a:p>
          <a:p>
            <a:r>
              <a:rPr lang="en-US" dirty="0">
                <a:solidFill>
                  <a:schemeClr val="tx1"/>
                </a:solidFill>
              </a:rPr>
              <a:t>Blood instead flows into a machine where it is filtered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676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05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Homeostasis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290508" cy="3508977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Your body can go in and out of balance like a teeter totter</a:t>
            </a:r>
          </a:p>
          <a:p>
            <a:r>
              <a:rPr lang="en-CA" dirty="0">
                <a:solidFill>
                  <a:schemeClr val="tx1"/>
                </a:solidFill>
              </a:rPr>
              <a:t>When balanced called </a:t>
            </a:r>
            <a:r>
              <a:rPr lang="en-CA" b="1" dirty="0">
                <a:solidFill>
                  <a:schemeClr val="tx1"/>
                </a:solidFill>
              </a:rPr>
              <a:t>equilibrium</a:t>
            </a:r>
          </a:p>
          <a:p>
            <a:r>
              <a:rPr lang="en-CA" dirty="0">
                <a:solidFill>
                  <a:schemeClr val="tx1"/>
                </a:solidFill>
              </a:rPr>
              <a:t>All the body systems we covered have a part I </a:t>
            </a:r>
            <a:r>
              <a:rPr lang="en-CA">
                <a:solidFill>
                  <a:schemeClr val="tx1"/>
                </a:solidFill>
              </a:rPr>
              <a:t>achieving equilibrium</a:t>
            </a:r>
            <a:endParaRPr lang="en-CA" dirty="0">
              <a:solidFill>
                <a:schemeClr val="tx1"/>
              </a:solidFill>
            </a:endParaRPr>
          </a:p>
          <a:p>
            <a:endParaRPr lang="en-CA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65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4976310" cy="646664"/>
          </a:xfrm>
        </p:spPr>
        <p:txBody>
          <a:bodyPr>
            <a:normAutofit fontScale="90000"/>
          </a:bodyPr>
          <a:lstStyle/>
          <a:p>
            <a:r>
              <a:rPr lang="en-CA" dirty="0"/>
              <a:t>Body Temperature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285" y="1524000"/>
            <a:ext cx="5663429" cy="496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46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Plays a part in…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>
                <a:solidFill>
                  <a:schemeClr val="tx1"/>
                </a:solidFill>
              </a:rPr>
              <a:t>Enzyme Levels</a:t>
            </a:r>
          </a:p>
          <a:p>
            <a:r>
              <a:rPr lang="en-CA" sz="2800" dirty="0">
                <a:solidFill>
                  <a:schemeClr val="tx1"/>
                </a:solidFill>
              </a:rPr>
              <a:t>Waste Product Levels</a:t>
            </a:r>
          </a:p>
          <a:p>
            <a:r>
              <a:rPr lang="en-CA" sz="2800" dirty="0">
                <a:solidFill>
                  <a:schemeClr val="tx1"/>
                </a:solidFill>
              </a:rPr>
              <a:t>Blood Sugar Levels</a:t>
            </a:r>
          </a:p>
          <a:p>
            <a:r>
              <a:rPr lang="en-CA" sz="2800" dirty="0">
                <a:solidFill>
                  <a:schemeClr val="tx1"/>
                </a:solidFill>
              </a:rPr>
              <a:t>Concentration of Substances in Blood</a:t>
            </a:r>
          </a:p>
          <a:p>
            <a:r>
              <a:rPr lang="en-CA" sz="2800" dirty="0">
                <a:solidFill>
                  <a:schemeClr val="tx1"/>
                </a:solidFill>
              </a:rPr>
              <a:t>Heart Rate</a:t>
            </a:r>
          </a:p>
          <a:p>
            <a:r>
              <a:rPr lang="en-CA" sz="2800" dirty="0">
                <a:solidFill>
                  <a:schemeClr val="tx1"/>
                </a:solidFill>
              </a:rPr>
              <a:t>Water Balance – keep hydrated!</a:t>
            </a:r>
          </a:p>
        </p:txBody>
      </p:sp>
    </p:spTree>
    <p:extLst>
      <p:ext uri="{BB962C8B-B14F-4D97-AF65-F5344CB8AC3E}">
        <p14:creationId xmlns:p14="http://schemas.microsoft.com/office/powerpoint/2010/main" val="15502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2" y="1143000"/>
            <a:ext cx="8240239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21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76732"/>
            <a:ext cx="5031569" cy="230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2546"/>
            <a:ext cx="6500310" cy="418064"/>
          </a:xfrm>
        </p:spPr>
        <p:txBody>
          <a:bodyPr>
            <a:normAutofit fontScale="90000"/>
          </a:bodyPr>
          <a:lstStyle/>
          <a:p>
            <a:r>
              <a:rPr lang="en-CA" dirty="0"/>
              <a:t>What affects Homeostasis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674511"/>
            <a:ext cx="3810000" cy="4190943"/>
          </a:xfrm>
        </p:spPr>
        <p:txBody>
          <a:bodyPr>
            <a:normAutofit fontScale="92500" lnSpcReduction="20000"/>
          </a:bodyPr>
          <a:lstStyle/>
          <a:p>
            <a:r>
              <a:rPr lang="en-CA" dirty="0">
                <a:solidFill>
                  <a:schemeClr val="tx1"/>
                </a:solidFill>
              </a:rPr>
              <a:t>Our main focus is the relation between the circulatory and digestive system</a:t>
            </a:r>
          </a:p>
          <a:p>
            <a:r>
              <a:rPr lang="en-CA" dirty="0">
                <a:solidFill>
                  <a:schemeClr val="tx1"/>
                </a:solidFill>
              </a:rPr>
              <a:t>If the circulatory system  transports too few, many, or poor quality nutrients your body will suffer</a:t>
            </a:r>
          </a:p>
          <a:p>
            <a:r>
              <a:rPr lang="en-CA" dirty="0">
                <a:solidFill>
                  <a:schemeClr val="tx1"/>
                </a:solidFill>
              </a:rPr>
              <a:t>Not enough exercise or sleep</a:t>
            </a:r>
          </a:p>
          <a:p>
            <a:r>
              <a:rPr lang="en-CA" dirty="0">
                <a:solidFill>
                  <a:schemeClr val="tx1"/>
                </a:solidFill>
              </a:rPr>
              <a:t>Taking substances that harm your body</a:t>
            </a:r>
          </a:p>
        </p:txBody>
      </p:sp>
    </p:spTree>
    <p:extLst>
      <p:ext uri="{BB962C8B-B14F-4D97-AF65-F5344CB8AC3E}">
        <p14:creationId xmlns:p14="http://schemas.microsoft.com/office/powerpoint/2010/main" val="385160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92" y="4191000"/>
            <a:ext cx="304404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51" y="495300"/>
            <a:ext cx="7024744" cy="1143000"/>
          </a:xfrm>
        </p:spPr>
        <p:txBody>
          <a:bodyPr/>
          <a:lstStyle/>
          <a:p>
            <a:r>
              <a:rPr lang="en-CA" dirty="0"/>
              <a:t>What affects Homeostasis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151" y="1767873"/>
            <a:ext cx="5128708" cy="3508977"/>
          </a:xfrm>
        </p:spPr>
        <p:txBody>
          <a:bodyPr>
            <a:normAutofit lnSpcReduction="10000"/>
          </a:bodyPr>
          <a:lstStyle/>
          <a:p>
            <a:r>
              <a:rPr lang="en-CA" dirty="0">
                <a:solidFill>
                  <a:schemeClr val="tx1"/>
                </a:solidFill>
              </a:rPr>
              <a:t>How to lower risk:</a:t>
            </a:r>
          </a:p>
          <a:p>
            <a:r>
              <a:rPr lang="en-CA" dirty="0">
                <a:solidFill>
                  <a:schemeClr val="tx1"/>
                </a:solidFill>
              </a:rPr>
              <a:t>Stop doing whatever puts you at risk</a:t>
            </a:r>
          </a:p>
          <a:p>
            <a:r>
              <a:rPr lang="en-CA" dirty="0">
                <a:solidFill>
                  <a:schemeClr val="tx1"/>
                </a:solidFill>
              </a:rPr>
              <a:t>Preparation for any genetic risks you may face – diabetics and eyes</a:t>
            </a:r>
          </a:p>
          <a:p>
            <a:r>
              <a:rPr lang="en-CA" dirty="0">
                <a:solidFill>
                  <a:schemeClr val="tx1"/>
                </a:solidFill>
              </a:rPr>
              <a:t>Seek health professional for ideas about how to become more healthy</a:t>
            </a:r>
          </a:p>
        </p:txBody>
      </p:sp>
    </p:spTree>
    <p:extLst>
      <p:ext uri="{BB962C8B-B14F-4D97-AF65-F5344CB8AC3E}">
        <p14:creationId xmlns:p14="http://schemas.microsoft.com/office/powerpoint/2010/main" val="238675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F7AB87-45B8-44AD-A107-5EA19DAC0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800426"/>
            <a:ext cx="4143953" cy="2486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262923"/>
            <a:ext cx="7024744" cy="1143000"/>
          </a:xfrm>
        </p:spPr>
        <p:txBody>
          <a:bodyPr/>
          <a:lstStyle/>
          <a:p>
            <a:r>
              <a:rPr lang="en-CA" dirty="0"/>
              <a:t>Diet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459" y="2133600"/>
            <a:ext cx="4442908" cy="3508977"/>
          </a:xfrm>
        </p:spPr>
        <p:txBody>
          <a:bodyPr>
            <a:noAutofit/>
          </a:bodyPr>
          <a:lstStyle/>
          <a:p>
            <a:r>
              <a:rPr lang="en-CA" sz="2800" dirty="0">
                <a:solidFill>
                  <a:schemeClr val="tx1"/>
                </a:solidFill>
              </a:rPr>
              <a:t>Bad fats and cholesterol</a:t>
            </a:r>
          </a:p>
          <a:p>
            <a:r>
              <a:rPr lang="en-CA" sz="2800" dirty="0">
                <a:solidFill>
                  <a:schemeClr val="tx1"/>
                </a:solidFill>
              </a:rPr>
              <a:t>Make your body work harder</a:t>
            </a:r>
          </a:p>
          <a:p>
            <a:r>
              <a:rPr lang="en-CA" sz="2800" dirty="0">
                <a:solidFill>
                  <a:schemeClr val="tx1"/>
                </a:solidFill>
              </a:rPr>
              <a:t>Clog blood vessels – stop blood from getting where it needs to go</a:t>
            </a:r>
          </a:p>
        </p:txBody>
      </p:sp>
    </p:spTree>
    <p:extLst>
      <p:ext uri="{BB962C8B-B14F-4D97-AF65-F5344CB8AC3E}">
        <p14:creationId xmlns:p14="http://schemas.microsoft.com/office/powerpoint/2010/main" val="359401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637</TotalTime>
  <Words>748</Words>
  <Application>Microsoft Office PowerPoint</Application>
  <PresentationFormat>On-screen Show (4:3)</PresentationFormat>
  <Paragraphs>117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Century Gothic</vt:lpstr>
      <vt:lpstr>open-sans</vt:lpstr>
      <vt:lpstr>Wingdings 2</vt:lpstr>
      <vt:lpstr>Austin</vt:lpstr>
      <vt:lpstr>Ch. 11 Maintaining Homeostasis</vt:lpstr>
      <vt:lpstr>Homeostasis</vt:lpstr>
      <vt:lpstr>Homeostasis</vt:lpstr>
      <vt:lpstr>Body Temperature</vt:lpstr>
      <vt:lpstr>Plays a part in…</vt:lpstr>
      <vt:lpstr>PowerPoint Presentation</vt:lpstr>
      <vt:lpstr>What affects Homeostasis</vt:lpstr>
      <vt:lpstr>What affects Homeostasis</vt:lpstr>
      <vt:lpstr>Diet</vt:lpstr>
      <vt:lpstr>Body Size</vt:lpstr>
      <vt:lpstr>Calculating BMI</vt:lpstr>
      <vt:lpstr>PowerPoint Presentation</vt:lpstr>
      <vt:lpstr>Smoking</vt:lpstr>
      <vt:lpstr>Substances</vt:lpstr>
      <vt:lpstr>11.3 When Your Body Can’t Cope</vt:lpstr>
      <vt:lpstr>Diabetes</vt:lpstr>
      <vt:lpstr>PowerPoint Presentation</vt:lpstr>
      <vt:lpstr>Different Types</vt:lpstr>
      <vt:lpstr>Ulcers</vt:lpstr>
      <vt:lpstr>Eating Disorders</vt:lpstr>
      <vt:lpstr>Anorexia</vt:lpstr>
      <vt:lpstr>Bulimia</vt:lpstr>
      <vt:lpstr>Heart Attack </vt:lpstr>
      <vt:lpstr>Technology that help maintain Homeostasis</vt:lpstr>
      <vt:lpstr>Angiogram</vt:lpstr>
      <vt:lpstr>Pacemaker</vt:lpstr>
      <vt:lpstr>Jarvik - 7</vt:lpstr>
      <vt:lpstr>Colonoscopy</vt:lpstr>
      <vt:lpstr>Kidney Dialysis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Wayde Putnam FHS</cp:lastModifiedBy>
  <cp:revision>26</cp:revision>
  <dcterms:created xsi:type="dcterms:W3CDTF">2015-10-20T04:00:47Z</dcterms:created>
  <dcterms:modified xsi:type="dcterms:W3CDTF">2021-11-04T15:32:47Z</dcterms:modified>
</cp:coreProperties>
</file>