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2" r:id="rId14"/>
    <p:sldId id="273" r:id="rId15"/>
    <p:sldId id="266" r:id="rId16"/>
    <p:sldId id="267" r:id="rId17"/>
    <p:sldId id="270" r:id="rId18"/>
    <p:sldId id="271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91454-A511-4E27-A492-EB4D96DC2321}" type="datetimeFigureOut">
              <a:rPr lang="en-CA" smtClean="0"/>
              <a:t>2021-10-29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D48E0-0360-490E-9157-F3BE083CDD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373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Both pictures are cases of </a:t>
            </a:r>
            <a:r>
              <a:rPr lang="en-CA" dirty="0" err="1"/>
              <a:t>malnutrion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D48E0-0360-490E-9157-F3BE083CDD4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7854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8CE2-834F-4975-A945-414A6C128AE3}" type="datetimeFigureOut">
              <a:rPr lang="en-CA" smtClean="0"/>
              <a:t>2021-10-29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F3EA-A697-4DB2-BF2B-3D90FE775F26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8CE2-834F-4975-A945-414A6C128AE3}" type="datetimeFigureOut">
              <a:rPr lang="en-CA" smtClean="0"/>
              <a:t>2021-10-29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F3EA-A697-4DB2-BF2B-3D90FE775F2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8CE2-834F-4975-A945-414A6C128AE3}" type="datetimeFigureOut">
              <a:rPr lang="en-CA" smtClean="0"/>
              <a:t>2021-10-29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F3EA-A697-4DB2-BF2B-3D90FE775F2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8CE2-834F-4975-A945-414A6C128AE3}" type="datetimeFigureOut">
              <a:rPr lang="en-CA" smtClean="0"/>
              <a:t>2021-10-29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F3EA-A697-4DB2-BF2B-3D90FE775F2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8CE2-834F-4975-A945-414A6C128AE3}" type="datetimeFigureOut">
              <a:rPr lang="en-CA" smtClean="0"/>
              <a:t>2021-10-29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F3EA-A697-4DB2-BF2B-3D90FE775F26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8CE2-834F-4975-A945-414A6C128AE3}" type="datetimeFigureOut">
              <a:rPr lang="en-CA" smtClean="0"/>
              <a:t>2021-10-29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F3EA-A697-4DB2-BF2B-3D90FE775F2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8CE2-834F-4975-A945-414A6C128AE3}" type="datetimeFigureOut">
              <a:rPr lang="en-CA" smtClean="0"/>
              <a:t>2021-10-29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F3EA-A697-4DB2-BF2B-3D90FE775F2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8CE2-834F-4975-A945-414A6C128AE3}" type="datetimeFigureOut">
              <a:rPr lang="en-CA" smtClean="0"/>
              <a:t>2021-10-29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F3EA-A697-4DB2-BF2B-3D90FE775F2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8CE2-834F-4975-A945-414A6C128AE3}" type="datetimeFigureOut">
              <a:rPr lang="en-CA" smtClean="0"/>
              <a:t>2021-10-29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F3EA-A697-4DB2-BF2B-3D90FE775F2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8CE2-834F-4975-A945-414A6C128AE3}" type="datetimeFigureOut">
              <a:rPr lang="en-CA" smtClean="0"/>
              <a:t>2021-10-29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F3EA-A697-4DB2-BF2B-3D90FE775F26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58E8CE2-834F-4975-A945-414A6C128AE3}" type="datetimeFigureOut">
              <a:rPr lang="en-CA" smtClean="0"/>
              <a:t>2021-10-29</a:t>
            </a:fld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BDF3EA-A697-4DB2-BF2B-3D90FE775F26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58E8CE2-834F-4975-A945-414A6C128AE3}" type="datetimeFigureOut">
              <a:rPr lang="en-CA" smtClean="0"/>
              <a:t>2021-10-29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BDF3EA-A697-4DB2-BF2B-3D90FE775F26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yVcyT-fOao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Food for Life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Science 14: Chapter 10</a:t>
            </a:r>
          </a:p>
        </p:txBody>
      </p:sp>
      <p:pic>
        <p:nvPicPr>
          <p:cNvPr id="1026" name="Picture 2" descr="C:\Users\Owner\Desktop\Kak_hudeyut_devushki_5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85800"/>
            <a:ext cx="454925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06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67383"/>
            <a:ext cx="4572000" cy="25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Fats – Good vs. Bad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1" y="1878195"/>
            <a:ext cx="5181600" cy="4625609"/>
          </a:xfrm>
        </p:spPr>
        <p:txBody>
          <a:bodyPr/>
          <a:lstStyle/>
          <a:p>
            <a:r>
              <a:rPr lang="en-CA" dirty="0"/>
              <a:t>Good – Unsaturated – help reduce heart disease, lower cholesterol, and keep you healthy </a:t>
            </a:r>
          </a:p>
          <a:p>
            <a:r>
              <a:rPr lang="en-CA" dirty="0"/>
              <a:t>Bad – saturated fats – raise risk of heart disease, raise cholesterol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15" y="1524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0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Vitamins and Minerals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2791"/>
            <a:ext cx="8229600" cy="3254009"/>
          </a:xfrm>
        </p:spPr>
        <p:txBody>
          <a:bodyPr/>
          <a:lstStyle/>
          <a:p>
            <a:pPr fontAlgn="base"/>
            <a:r>
              <a:rPr lang="en-CA" sz="2800" dirty="0"/>
              <a:t>Vitamins help carryout life functions such as reproductions and growth e.g. A, B, C, D, E, K</a:t>
            </a:r>
          </a:p>
          <a:p>
            <a:pPr fontAlgn="base"/>
            <a:endParaRPr lang="en-CA" sz="2800" dirty="0"/>
          </a:p>
          <a:p>
            <a:pPr fontAlgn="base"/>
            <a:r>
              <a:rPr lang="en-CA" sz="2800" dirty="0"/>
              <a:t>Minerals help carry out life functions. structural component of body tissue </a:t>
            </a:r>
            <a:r>
              <a:rPr lang="en-CA" sz="2800" dirty="0" err="1"/>
              <a:t>e.g.iron</a:t>
            </a:r>
            <a:r>
              <a:rPr lang="en-CA" sz="2800" dirty="0"/>
              <a:t>, calcium, iodine, potassium, etc.</a:t>
            </a:r>
          </a:p>
          <a:p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16" y="4479681"/>
            <a:ext cx="3171092" cy="237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60069"/>
            <a:ext cx="2390252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15" y="4394323"/>
            <a:ext cx="28575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0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0600"/>
            <a:ext cx="912321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143000"/>
            <a:ext cx="54864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927" y="1066800"/>
            <a:ext cx="8001000" cy="5181600"/>
          </a:xfrm>
        </p:spPr>
        <p:txBody>
          <a:bodyPr/>
          <a:lstStyle/>
          <a:p>
            <a:pPr fontAlgn="base"/>
            <a:endParaRPr lang="en-CA" dirty="0"/>
          </a:p>
          <a:p>
            <a:pPr fontAlgn="base"/>
            <a:r>
              <a:rPr lang="en-CA" dirty="0"/>
              <a:t>Essential to life</a:t>
            </a:r>
          </a:p>
          <a:p>
            <a:pPr fontAlgn="base"/>
            <a:r>
              <a:rPr lang="en-CA" dirty="0"/>
              <a:t>Helps dilute and dispose of waste/toxins</a:t>
            </a:r>
          </a:p>
          <a:p>
            <a:pPr fontAlgn="base"/>
            <a:r>
              <a:rPr lang="en-CA" dirty="0"/>
              <a:t>Helps move nutrients</a:t>
            </a:r>
          </a:p>
          <a:p>
            <a:pPr fontAlgn="base"/>
            <a:r>
              <a:rPr lang="en-CA" dirty="0"/>
              <a:t>Regulates body temperature</a:t>
            </a:r>
          </a:p>
          <a:p>
            <a:pPr fontAlgn="base"/>
            <a:r>
              <a:rPr lang="en-CA" dirty="0"/>
              <a:t>You should drink at least 2 litres of water everyday!!</a:t>
            </a:r>
          </a:p>
        </p:txBody>
      </p:sp>
    </p:spTree>
    <p:extLst>
      <p:ext uri="{BB962C8B-B14F-4D97-AF65-F5344CB8AC3E}">
        <p14:creationId xmlns:p14="http://schemas.microsoft.com/office/powerpoint/2010/main" val="301567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Refers to the amount and type of food you eat</a:t>
            </a:r>
          </a:p>
          <a:p>
            <a:r>
              <a:rPr lang="en-CA" dirty="0"/>
              <a:t>Depends on age, body size, fitness, and gender</a:t>
            </a:r>
          </a:p>
          <a:p>
            <a:r>
              <a:rPr lang="en-CA" dirty="0"/>
              <a:t>Vegetarians – do not eat meat</a:t>
            </a:r>
          </a:p>
          <a:p>
            <a:r>
              <a:rPr lang="en-CA" dirty="0"/>
              <a:t>Vegans – eat no animal products: meat, eggs, dairy products, etc.</a:t>
            </a:r>
          </a:p>
          <a:p>
            <a:pPr marL="118872" indent="0">
              <a:buNone/>
            </a:pPr>
            <a:r>
              <a:rPr lang="en-CA" dirty="0"/>
              <a:t>Vegetarians and vegans may miss out on some important nutrients and may have to take extra measures to get the associated</a:t>
            </a:r>
          </a:p>
        </p:txBody>
      </p:sp>
    </p:spTree>
    <p:extLst>
      <p:ext uri="{BB962C8B-B14F-4D97-AF65-F5344CB8AC3E}">
        <p14:creationId xmlns:p14="http://schemas.microsoft.com/office/powerpoint/2010/main" val="169518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Fad Diets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6400800" cy="2339609"/>
          </a:xfrm>
        </p:spPr>
        <p:txBody>
          <a:bodyPr>
            <a:normAutofit lnSpcReduction="10000"/>
          </a:bodyPr>
          <a:lstStyle/>
          <a:p>
            <a:r>
              <a:rPr lang="en-CA" dirty="0"/>
              <a:t>New crazes about how and what people should eat</a:t>
            </a:r>
          </a:p>
          <a:p>
            <a:r>
              <a:rPr lang="en-CA" dirty="0"/>
              <a:t>Usually associate with weight loss, but many not be healthy long term, some may be dangerous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2888"/>
            <a:ext cx="23812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76400"/>
            <a:ext cx="2278313" cy="308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076334"/>
            <a:ext cx="3090863" cy="420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29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Recommended Daily Intake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739409"/>
          </a:xfrm>
        </p:spPr>
        <p:txBody>
          <a:bodyPr/>
          <a:lstStyle/>
          <a:p>
            <a:r>
              <a:rPr lang="en-CA" dirty="0"/>
              <a:t>For average adult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699670"/>
              </p:ext>
            </p:extLst>
          </p:nvPr>
        </p:nvGraphicFramePr>
        <p:xfrm>
          <a:off x="1143000" y="2514600"/>
          <a:ext cx="60960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400" dirty="0"/>
                        <a:t>Nutrient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Quantity</a:t>
                      </a:r>
                      <a:r>
                        <a:rPr lang="en-CA" sz="2400" baseline="0" dirty="0"/>
                        <a:t> per Day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dirty="0"/>
                        <a:t>Calories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2,600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dirty="0"/>
                        <a:t>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50 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dirty="0"/>
                        <a:t>Fat - Unsaturated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70 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dirty="0"/>
                        <a:t>Fat - Saturated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24 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CA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Carbohydrates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CA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310 grams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CA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Sugars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90 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CA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Sodium (salt)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2.3 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dirty="0"/>
                        <a:t>Fibre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30 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7479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Canada Food Guide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45140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39200" y="0"/>
            <a:ext cx="4572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503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Nutrition Facts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715355"/>
          </a:xfrm>
        </p:spPr>
        <p:txBody>
          <a:bodyPr/>
          <a:lstStyle/>
          <a:p>
            <a:r>
              <a:rPr lang="en-CA" dirty="0"/>
              <a:t>Chocolate milk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48" y="2286000"/>
            <a:ext cx="2733958" cy="458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24661"/>
            <a:ext cx="3208337" cy="513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19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Rock Diet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775191"/>
            <a:ext cx="4419600" cy="4625609"/>
          </a:xfrm>
        </p:spPr>
        <p:txBody>
          <a:bodyPr/>
          <a:lstStyle/>
          <a:p>
            <a:r>
              <a:rPr lang="en-CA" dirty="0"/>
              <a:t>The Facts:</a:t>
            </a:r>
          </a:p>
          <a:p>
            <a:r>
              <a:rPr lang="en-CA" dirty="0"/>
              <a:t>Size: 6ft 4in</a:t>
            </a:r>
          </a:p>
          <a:p>
            <a:r>
              <a:rPr lang="en-CA" dirty="0"/>
              <a:t>270 pounds</a:t>
            </a:r>
          </a:p>
          <a:p>
            <a:pPr marL="118872" indent="0">
              <a:buNone/>
            </a:pPr>
            <a:endParaRPr lang="en-C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845" y="1676400"/>
            <a:ext cx="3458986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5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Rock Diet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1653809"/>
          </a:xfrm>
        </p:spPr>
        <p:txBody>
          <a:bodyPr/>
          <a:lstStyle/>
          <a:p>
            <a:r>
              <a:rPr lang="en-CA" dirty="0"/>
              <a:t>Average male </a:t>
            </a:r>
            <a:r>
              <a:rPr lang="en-CA" dirty="0">
                <a:sym typeface="Wingdings" panose="05000000000000000000" pitchFamily="2" charset="2"/>
              </a:rPr>
              <a:t> </a:t>
            </a:r>
            <a:r>
              <a:rPr lang="en-CA" dirty="0"/>
              <a:t>2600 calories/day</a:t>
            </a:r>
          </a:p>
          <a:p>
            <a:r>
              <a:rPr lang="en-CA" dirty="0"/>
              <a:t>The Rock </a:t>
            </a:r>
            <a:r>
              <a:rPr lang="en-CA" dirty="0">
                <a:sym typeface="Wingdings" panose="05000000000000000000" pitchFamily="2" charset="2"/>
              </a:rPr>
              <a:t> 5,165 calories/day </a:t>
            </a:r>
          </a:p>
          <a:p>
            <a:r>
              <a:rPr lang="en-CA" dirty="0">
                <a:sym typeface="Wingdings" panose="05000000000000000000" pitchFamily="2" charset="2"/>
              </a:rPr>
              <a:t>7 meals with a  total of 10 pounds</a:t>
            </a:r>
            <a:endParaRPr lang="en-C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388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3138"/>
            <a:ext cx="603885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67100"/>
            <a:ext cx="60388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90167"/>
            <a:ext cx="60388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90166"/>
            <a:ext cx="6038850" cy="344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75892"/>
            <a:ext cx="60388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75892"/>
            <a:ext cx="60388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7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Today’s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5486400" cy="4625609"/>
          </a:xfrm>
        </p:spPr>
        <p:txBody>
          <a:bodyPr/>
          <a:lstStyle/>
          <a:p>
            <a:r>
              <a:rPr lang="en-CA" dirty="0"/>
              <a:t>Nutrition</a:t>
            </a:r>
          </a:p>
          <a:p>
            <a:r>
              <a:rPr lang="en-CA" dirty="0"/>
              <a:t>Diets</a:t>
            </a:r>
          </a:p>
          <a:p>
            <a:r>
              <a:rPr lang="en-CA" dirty="0"/>
              <a:t>The Rock Diet Challenge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33750"/>
            <a:ext cx="52578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273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Total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" y="1676400"/>
            <a:ext cx="9041169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563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10.3 Digestive System: Mining Nutrients</a:t>
            </a:r>
          </a:p>
        </p:txBody>
      </p:sp>
      <p:pic>
        <p:nvPicPr>
          <p:cNvPr id="1026" name="Picture 2" descr="C:\Users\Owner\Desktop\1378748357_eating_gold_fish_off_treadmi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075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your Diet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7010400" cy="4389120"/>
          </a:xfrm>
        </p:spPr>
        <p:txBody>
          <a:bodyPr>
            <a:normAutofit fontScale="92500"/>
          </a:bodyPr>
          <a:lstStyle/>
          <a:p>
            <a:r>
              <a:rPr lang="en-US" dirty="0"/>
              <a:t>“</a:t>
            </a:r>
            <a:r>
              <a:rPr lang="en-US" sz="2800" dirty="0"/>
              <a:t>Too much of a good thing”</a:t>
            </a:r>
          </a:p>
          <a:p>
            <a:r>
              <a:rPr lang="en-US" sz="2800" dirty="0"/>
              <a:t>Consuming too many fats can cause problems</a:t>
            </a:r>
          </a:p>
          <a:p>
            <a:r>
              <a:rPr lang="en-US" sz="2800" dirty="0"/>
              <a:t>Body has to work harder to digest them</a:t>
            </a:r>
          </a:p>
          <a:p>
            <a:r>
              <a:rPr lang="en-US" sz="2800" dirty="0"/>
              <a:t>Excess fat can cause you to feel uncomfortable or nausea</a:t>
            </a:r>
          </a:p>
          <a:p>
            <a:r>
              <a:rPr lang="en-US" sz="2800" dirty="0"/>
              <a:t>Raises cholesterol</a:t>
            </a:r>
          </a:p>
          <a:p>
            <a:r>
              <a:rPr lang="en-US" sz="2800" dirty="0"/>
              <a:t>Can cause fatigue and lack of energy </a:t>
            </a:r>
          </a:p>
          <a:p>
            <a:r>
              <a:rPr lang="en-US" sz="2800" dirty="0"/>
              <a:t>Cause weight gain over time</a:t>
            </a:r>
          </a:p>
          <a:p>
            <a:pPr marL="0" indent="0">
              <a:buNone/>
            </a:pPr>
            <a:r>
              <a:rPr lang="en-US" sz="2800" dirty="0"/>
              <a:t>Excess of any of the nutrients we have mentioned may have negative health effects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14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Mechanical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267200" cy="4389120"/>
          </a:xfrm>
        </p:spPr>
        <p:txBody>
          <a:bodyPr>
            <a:normAutofit/>
          </a:bodyPr>
          <a:lstStyle/>
          <a:p>
            <a:r>
              <a:rPr lang="en-CA" sz="3200" dirty="0"/>
              <a:t>Physically breaking food into smaller pieces</a:t>
            </a:r>
          </a:p>
          <a:p>
            <a:r>
              <a:rPr lang="en-CA" sz="3200" dirty="0"/>
              <a:t>Performed by the mouth and stomach</a:t>
            </a:r>
          </a:p>
        </p:txBody>
      </p:sp>
      <p:pic>
        <p:nvPicPr>
          <p:cNvPr id="2050" name="Picture 2" descr="C:\Users\Owner\Desktop\4378718-ace-ventura-pet-detective-jim-carrey-chewing-gu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90" y="1905000"/>
            <a:ext cx="438411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81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855" y="990598"/>
            <a:ext cx="4448909" cy="262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Chemical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191000" cy="4389120"/>
          </a:xfrm>
        </p:spPr>
        <p:txBody>
          <a:bodyPr>
            <a:normAutofit/>
          </a:bodyPr>
          <a:lstStyle/>
          <a:p>
            <a:r>
              <a:rPr lang="en-CA" sz="3200" dirty="0"/>
              <a:t>Breaking food into simpler forms that can be absorbed by the body</a:t>
            </a:r>
          </a:p>
          <a:p>
            <a:r>
              <a:rPr lang="en-CA" sz="3200" dirty="0"/>
              <a:t>Happens in the stomach and the mouth through salivary glands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3619500"/>
            <a:ext cx="4318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94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Absorption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5943600" cy="4389120"/>
          </a:xfrm>
        </p:spPr>
        <p:txBody>
          <a:bodyPr>
            <a:normAutofit/>
          </a:bodyPr>
          <a:lstStyle/>
          <a:p>
            <a:r>
              <a:rPr lang="en-CA" sz="3200" dirty="0"/>
              <a:t>Molecule-sized products of chemical digestion move into the bloodstream</a:t>
            </a:r>
          </a:p>
          <a:p>
            <a:r>
              <a:rPr lang="en-CA" sz="3200" dirty="0"/>
              <a:t>Occurs in the small and large intestine</a:t>
            </a:r>
          </a:p>
        </p:txBody>
      </p:sp>
    </p:spTree>
    <p:extLst>
      <p:ext uri="{BB962C8B-B14F-4D97-AF65-F5344CB8AC3E}">
        <p14:creationId xmlns:p14="http://schemas.microsoft.com/office/powerpoint/2010/main" val="42818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5029200" cy="4389120"/>
          </a:xfrm>
        </p:spPr>
        <p:txBody>
          <a:bodyPr>
            <a:normAutofit/>
          </a:bodyPr>
          <a:lstStyle/>
          <a:p>
            <a:r>
              <a:rPr lang="en-CA" sz="2800" b="1" dirty="0"/>
              <a:t>Mechanical Digestion </a:t>
            </a:r>
            <a:r>
              <a:rPr lang="en-CA" sz="2800" dirty="0"/>
              <a:t>– uses teeth to break up food</a:t>
            </a:r>
          </a:p>
          <a:p>
            <a:r>
              <a:rPr lang="en-CA" sz="2800" b="1" dirty="0"/>
              <a:t>Chemical Digestion </a:t>
            </a:r>
            <a:r>
              <a:rPr lang="en-CA" sz="2800" dirty="0"/>
              <a:t>– salivary glands produce saliva , which aids in breaking down starch</a:t>
            </a:r>
          </a:p>
        </p:txBody>
      </p:sp>
      <p:pic>
        <p:nvPicPr>
          <p:cNvPr id="4098" name="Picture 2" descr="C:\Users\Owner\Desktop\tumblr_ms4hw7lBKx1s6r1vh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69" y="1828800"/>
            <a:ext cx="34671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83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671127"/>
            <a:ext cx="4629150" cy="415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Stomach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343400" cy="4389120"/>
          </a:xfrm>
        </p:spPr>
        <p:txBody>
          <a:bodyPr/>
          <a:lstStyle/>
          <a:p>
            <a:endParaRPr lang="en-CA" dirty="0"/>
          </a:p>
          <a:p>
            <a:r>
              <a:rPr lang="en-CA" b="1" dirty="0"/>
              <a:t>Mechanical Digestion </a:t>
            </a:r>
            <a:r>
              <a:rPr lang="en-CA" dirty="0"/>
              <a:t>– uses muscles to mix and grind food</a:t>
            </a:r>
          </a:p>
          <a:p>
            <a:r>
              <a:rPr lang="en-CA" b="1" dirty="0"/>
              <a:t>Chemical Digestion </a:t>
            </a:r>
            <a:r>
              <a:rPr lang="en-CA" dirty="0"/>
              <a:t>– produces gastric juices to turn food from solid into liquid </a:t>
            </a:r>
          </a:p>
        </p:txBody>
      </p:sp>
    </p:spTree>
    <p:extLst>
      <p:ext uri="{BB962C8B-B14F-4D97-AF65-F5344CB8AC3E}">
        <p14:creationId xmlns:p14="http://schemas.microsoft.com/office/powerpoint/2010/main" val="270519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160" y="1752600"/>
            <a:ext cx="454984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Small Intestine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724400" cy="4389120"/>
          </a:xfrm>
        </p:spPr>
        <p:txBody>
          <a:bodyPr>
            <a:normAutofit fontScale="92500" lnSpcReduction="10000"/>
          </a:bodyPr>
          <a:lstStyle/>
          <a:p>
            <a:r>
              <a:rPr lang="en-CA" b="1" dirty="0"/>
              <a:t>Chemical Digestion </a:t>
            </a:r>
            <a:r>
              <a:rPr lang="en-CA" dirty="0"/>
              <a:t>– uses fluids created by the liver and pancreas to further digest food</a:t>
            </a:r>
          </a:p>
          <a:p>
            <a:r>
              <a:rPr lang="en-CA" b="1" dirty="0"/>
              <a:t>Absorption</a:t>
            </a:r>
            <a:r>
              <a:rPr lang="en-CA" dirty="0"/>
              <a:t> – Responsible for the absorption of 80-90% of nutrients in the forms of </a:t>
            </a:r>
            <a:r>
              <a:rPr lang="en-CA" b="1" dirty="0"/>
              <a:t>carbohydrates</a:t>
            </a:r>
            <a:r>
              <a:rPr lang="en-CA" dirty="0"/>
              <a:t>, </a:t>
            </a:r>
            <a:r>
              <a:rPr lang="en-CA" b="1" dirty="0"/>
              <a:t>protein</a:t>
            </a:r>
            <a:r>
              <a:rPr lang="en-CA" dirty="0"/>
              <a:t>, and </a:t>
            </a:r>
            <a:r>
              <a:rPr lang="en-CA" b="1" dirty="0"/>
              <a:t>fats</a:t>
            </a:r>
          </a:p>
          <a:p>
            <a:r>
              <a:rPr lang="en-CA" dirty="0"/>
              <a:t>6 to 7 meters long</a:t>
            </a:r>
          </a:p>
        </p:txBody>
      </p:sp>
    </p:spTree>
    <p:extLst>
      <p:ext uri="{BB962C8B-B14F-4D97-AF65-F5344CB8AC3E}">
        <p14:creationId xmlns:p14="http://schemas.microsoft.com/office/powerpoint/2010/main" val="240859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Large Intestine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572000" cy="4389120"/>
          </a:xfrm>
        </p:spPr>
        <p:txBody>
          <a:bodyPr>
            <a:normAutofit/>
          </a:bodyPr>
          <a:lstStyle/>
          <a:p>
            <a:r>
              <a:rPr lang="en-CA" sz="3200" dirty="0"/>
              <a:t>Absorption – Absorbs water, minerals, and vitamins into the blood stream</a:t>
            </a:r>
          </a:p>
          <a:p>
            <a:r>
              <a:rPr lang="en-CA" sz="3200" dirty="0"/>
              <a:t>Also stores and transmits useless waste material from the body</a:t>
            </a:r>
          </a:p>
          <a:p>
            <a:r>
              <a:rPr lang="en-CA" sz="3200" dirty="0"/>
              <a:t>About 1.5 meters long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435" y="1600200"/>
            <a:ext cx="383798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0" y="3276600"/>
            <a:ext cx="16002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/>
              <a:t>Small Intestine</a:t>
            </a:r>
          </a:p>
        </p:txBody>
      </p:sp>
    </p:spTree>
    <p:extLst>
      <p:ext uri="{BB962C8B-B14F-4D97-AF65-F5344CB8AC3E}">
        <p14:creationId xmlns:p14="http://schemas.microsoft.com/office/powerpoint/2010/main" val="78987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5486400" cy="4625609"/>
          </a:xfrm>
        </p:spPr>
        <p:txBody>
          <a:bodyPr/>
          <a:lstStyle/>
          <a:p>
            <a:r>
              <a:rPr lang="en-CA" dirty="0"/>
              <a:t>Systems required in transportation of food/energy through body?</a:t>
            </a:r>
          </a:p>
          <a:p>
            <a:r>
              <a:rPr lang="en-CA" dirty="0"/>
              <a:t>1. Digestive system</a:t>
            </a:r>
          </a:p>
          <a:p>
            <a:r>
              <a:rPr lang="en-CA" dirty="0"/>
              <a:t>2. Circulatory system</a:t>
            </a:r>
          </a:p>
          <a:p>
            <a:r>
              <a:rPr lang="en-CA" dirty="0"/>
              <a:t>We will continue to examine these systems through this chapter </a:t>
            </a:r>
            <a:r>
              <a:rPr lang="en-CA" dirty="0">
                <a:sym typeface="Wingdings" panose="05000000000000000000" pitchFamily="2" charset="2"/>
              </a:rPr>
              <a:t>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78573"/>
            <a:ext cx="2667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44196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0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>I Can’t Believe it – T-Pain </a:t>
            </a:r>
            <a:br>
              <a:rPr lang="en-CA" dirty="0"/>
            </a:br>
            <a:r>
              <a:rPr lang="en-CA" dirty="0"/>
              <a:t>(Digestive Remix)</a:t>
            </a:r>
          </a:p>
        </p:txBody>
      </p:sp>
      <p:pic>
        <p:nvPicPr>
          <p:cNvPr id="4" name="SyVcyT-fOa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" y="1981200"/>
            <a:ext cx="8271934" cy="46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6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9073"/>
            <a:ext cx="36766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Nutrition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811520"/>
            <a:ext cx="5257800" cy="4625609"/>
          </a:xfrm>
        </p:spPr>
        <p:txBody>
          <a:bodyPr/>
          <a:lstStyle/>
          <a:p>
            <a:r>
              <a:rPr lang="en-CA" dirty="0"/>
              <a:t>Study of foods and how the body uses them</a:t>
            </a:r>
          </a:p>
          <a:p>
            <a:r>
              <a:rPr lang="en-CA" dirty="0"/>
              <a:t>Develop lists of daily nutrient requirements</a:t>
            </a:r>
          </a:p>
          <a:p>
            <a:r>
              <a:rPr lang="en-CA" dirty="0"/>
              <a:t>Nutrients are substances found in foods that provide nourishment to the body</a:t>
            </a:r>
          </a:p>
          <a:p>
            <a:r>
              <a:rPr lang="en-CA" dirty="0"/>
              <a:t>Help to maintain proper health and growth</a:t>
            </a:r>
          </a:p>
        </p:txBody>
      </p:sp>
    </p:spTree>
    <p:extLst>
      <p:ext uri="{BB962C8B-B14F-4D97-AF65-F5344CB8AC3E}">
        <p14:creationId xmlns:p14="http://schemas.microsoft.com/office/powerpoint/2010/main" val="350073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Malnutrition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2263409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Lack of proper nutrition, caused by not having enough to eat or not eating enough of the right things.</a:t>
            </a:r>
          </a:p>
          <a:p>
            <a:r>
              <a:rPr lang="en-CA" dirty="0"/>
              <a:t>Often leads to high levels of sickness and shorter life spans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3971925" cy="263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7177"/>
            <a:ext cx="383195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83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 What Does Your Body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663209"/>
          </a:xfrm>
        </p:spPr>
        <p:txBody>
          <a:bodyPr/>
          <a:lstStyle/>
          <a:p>
            <a:r>
              <a:rPr lang="en-CA" dirty="0"/>
              <a:t>Your body requires the following 6 nutrients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743200"/>
            <a:ext cx="4648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Carbohydrates</a:t>
            </a:r>
          </a:p>
        </p:txBody>
      </p:sp>
      <p:sp>
        <p:nvSpPr>
          <p:cNvPr id="5" name="Rectangle 4"/>
          <p:cNvSpPr/>
          <p:nvPr/>
        </p:nvSpPr>
        <p:spPr>
          <a:xfrm rot="20597992">
            <a:off x="228600" y="4128195"/>
            <a:ext cx="269176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Proteins</a:t>
            </a:r>
          </a:p>
        </p:txBody>
      </p:sp>
      <p:sp>
        <p:nvSpPr>
          <p:cNvPr id="6" name="Rectangle 5"/>
          <p:cNvSpPr/>
          <p:nvPr/>
        </p:nvSpPr>
        <p:spPr>
          <a:xfrm rot="934080">
            <a:off x="6172200" y="2788769"/>
            <a:ext cx="1723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Fats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3000" y="3958102"/>
            <a:ext cx="3294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Vitamins</a:t>
            </a:r>
          </a:p>
        </p:txBody>
      </p:sp>
      <p:sp>
        <p:nvSpPr>
          <p:cNvPr id="8" name="Rectangle 7"/>
          <p:cNvSpPr/>
          <p:nvPr/>
        </p:nvSpPr>
        <p:spPr>
          <a:xfrm rot="20791517">
            <a:off x="4495800" y="5244570"/>
            <a:ext cx="2733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Minerals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1400" y="5105400"/>
            <a:ext cx="2029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220839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Carbohydrates (Carbs)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1653809"/>
          </a:xfrm>
        </p:spPr>
        <p:txBody>
          <a:bodyPr/>
          <a:lstStyle/>
          <a:p>
            <a:pPr fontAlgn="base"/>
            <a:r>
              <a:rPr lang="en-CA" dirty="0"/>
              <a:t>Mostly in the form of sugars and starches</a:t>
            </a:r>
          </a:p>
          <a:p>
            <a:pPr fontAlgn="base"/>
            <a:r>
              <a:rPr lang="en-CA" dirty="0"/>
              <a:t>Primary sources of energy for the body</a:t>
            </a:r>
          </a:p>
          <a:p>
            <a:pPr fontAlgn="base"/>
            <a:r>
              <a:rPr lang="en-CA" dirty="0"/>
              <a:t>Examples?</a:t>
            </a:r>
          </a:p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37817"/>
            <a:ext cx="47625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29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83350"/>
            <a:ext cx="4238626" cy="229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Proteins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648200" cy="4625609"/>
          </a:xfrm>
        </p:spPr>
        <p:txBody>
          <a:bodyPr/>
          <a:lstStyle/>
          <a:p>
            <a:r>
              <a:rPr lang="en-CA" dirty="0"/>
              <a:t>Build body tissue and provide energy when carbs or fats aren't available</a:t>
            </a:r>
          </a:p>
          <a:p>
            <a:r>
              <a:rPr lang="en-CA" dirty="0"/>
              <a:t>Essential in muscle formation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625" y="1524000"/>
            <a:ext cx="3338513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78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5943600" cy="4625609"/>
          </a:xfrm>
        </p:spPr>
        <p:txBody>
          <a:bodyPr/>
          <a:lstStyle/>
          <a:p>
            <a:pPr fontAlgn="base"/>
            <a:r>
              <a:rPr lang="en-CA" dirty="0"/>
              <a:t>Stored in the body to be used as an energy source when carbs are in short supply</a:t>
            </a:r>
          </a:p>
          <a:p>
            <a:pPr fontAlgn="base"/>
            <a:r>
              <a:rPr lang="en-CA" dirty="0"/>
              <a:t>Can be bad or good</a:t>
            </a:r>
          </a:p>
          <a:p>
            <a:pPr fontAlgn="base"/>
            <a:r>
              <a:rPr lang="en-CA" dirty="0"/>
              <a:t>Help insulate, enable cell function, and are a structural component of nerve and brain tissue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54" y="25146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84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177</TotalTime>
  <Words>775</Words>
  <Application>Microsoft Office PowerPoint</Application>
  <PresentationFormat>On-screen Show (4:3)</PresentationFormat>
  <Paragraphs>131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Corbel</vt:lpstr>
      <vt:lpstr>Wingdings</vt:lpstr>
      <vt:lpstr>Wingdings 2</vt:lpstr>
      <vt:lpstr>Wingdings 3</vt:lpstr>
      <vt:lpstr>Module</vt:lpstr>
      <vt:lpstr>Food for Life</vt:lpstr>
      <vt:lpstr>Today’s Class</vt:lpstr>
      <vt:lpstr>Review</vt:lpstr>
      <vt:lpstr>Nutrition</vt:lpstr>
      <vt:lpstr>Malnutrition</vt:lpstr>
      <vt:lpstr>So What Does Your Body Need?</vt:lpstr>
      <vt:lpstr>Carbohydrates (Carbs)</vt:lpstr>
      <vt:lpstr>Proteins</vt:lpstr>
      <vt:lpstr>Fats</vt:lpstr>
      <vt:lpstr>Fats – Good vs. Bad</vt:lpstr>
      <vt:lpstr>Vitamins and Minerals</vt:lpstr>
      <vt:lpstr>Water</vt:lpstr>
      <vt:lpstr>Diet</vt:lpstr>
      <vt:lpstr>Fad Diets</vt:lpstr>
      <vt:lpstr>Recommended Daily Intake</vt:lpstr>
      <vt:lpstr>Canada Food Guide</vt:lpstr>
      <vt:lpstr>Nutrition Facts</vt:lpstr>
      <vt:lpstr>The Rock Diet</vt:lpstr>
      <vt:lpstr>The Rock Diet</vt:lpstr>
      <vt:lpstr>Total</vt:lpstr>
      <vt:lpstr>10.3 Digestive System: Mining Nutrients</vt:lpstr>
      <vt:lpstr>Analyzing your Diet</vt:lpstr>
      <vt:lpstr>Mechanical Digestion</vt:lpstr>
      <vt:lpstr>Chemical Digestion</vt:lpstr>
      <vt:lpstr>Absorption</vt:lpstr>
      <vt:lpstr>Mouth</vt:lpstr>
      <vt:lpstr>Stomach</vt:lpstr>
      <vt:lpstr>Small Intestine</vt:lpstr>
      <vt:lpstr>Large Intestine</vt:lpstr>
      <vt:lpstr>I Can’t Believe it – T-Pain  (Digestive Remix)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for Life</dc:title>
  <dc:creator>Owner</dc:creator>
  <cp:lastModifiedBy>Wayde Putnam FHS</cp:lastModifiedBy>
  <cp:revision>17</cp:revision>
  <dcterms:created xsi:type="dcterms:W3CDTF">2015-10-14T04:39:34Z</dcterms:created>
  <dcterms:modified xsi:type="dcterms:W3CDTF">2021-10-29T16:55:35Z</dcterms:modified>
</cp:coreProperties>
</file>