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8" r:id="rId3"/>
    <p:sldId id="270" r:id="rId4"/>
    <p:sldId id="269" r:id="rId5"/>
    <p:sldId id="271" r:id="rId6"/>
    <p:sldId id="272" r:id="rId7"/>
    <p:sldId id="257" r:id="rId8"/>
    <p:sldId id="258" r:id="rId9"/>
    <p:sldId id="263" r:id="rId10"/>
    <p:sldId id="259" r:id="rId11"/>
    <p:sldId id="260" r:id="rId12"/>
    <p:sldId id="262" r:id="rId13"/>
    <p:sldId id="261" r:id="rId14"/>
    <p:sldId id="264" r:id="rId15"/>
    <p:sldId id="265" r:id="rId16"/>
    <p:sldId id="266" r:id="rId17"/>
    <p:sldId id="26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D65948-75AA-43DD-8913-3B62DD76BE18}" type="datetimeFigureOut">
              <a:rPr lang="en-CA" smtClean="0"/>
              <a:t>2021-10-25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2BB6AB8-AD4A-479C-825F-D48E11D083F4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tudy.com/academy/lesson/advances-in-medicine-during-the-19th-century-theories-achievements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Chapter 9: Life Functions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Sci. 14</a:t>
            </a:r>
          </a:p>
        </p:txBody>
      </p:sp>
    </p:spTree>
    <p:extLst>
      <p:ext uri="{BB962C8B-B14F-4D97-AF65-F5344CB8AC3E}">
        <p14:creationId xmlns:p14="http://schemas.microsoft.com/office/powerpoint/2010/main" val="14822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429000" cy="4373563"/>
          </a:xfrm>
        </p:spPr>
        <p:txBody>
          <a:bodyPr>
            <a:normAutofit/>
          </a:bodyPr>
          <a:lstStyle/>
          <a:p>
            <a:r>
              <a:rPr lang="en-CA" sz="2400" dirty="0"/>
              <a:t>Provides and communication network</a:t>
            </a:r>
          </a:p>
          <a:p>
            <a:r>
              <a:rPr lang="en-CA" sz="2400" dirty="0"/>
              <a:t>Regulates life functions</a:t>
            </a:r>
          </a:p>
          <a:p>
            <a:r>
              <a:rPr lang="en-CA" sz="2400" dirty="0"/>
              <a:t>Components: brain, nerves, spinal cord</a:t>
            </a:r>
          </a:p>
        </p:txBody>
      </p:sp>
      <p:pic>
        <p:nvPicPr>
          <p:cNvPr id="3074" name="Picture 2" descr="C:\Users\Owner\Desktop\tumblr_n2yakiR46L1qzt7h7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214471" cy="192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62" y="2026627"/>
            <a:ext cx="36385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85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Circulatory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676400"/>
            <a:ext cx="4495800" cy="4373563"/>
          </a:xfrm>
        </p:spPr>
        <p:txBody>
          <a:bodyPr>
            <a:normAutofit/>
          </a:bodyPr>
          <a:lstStyle/>
          <a:p>
            <a:r>
              <a:rPr lang="en-CA" sz="2400" dirty="0"/>
              <a:t>Uses blood to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Food Molecules (nutrients)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Oxygen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Carbon Dioxide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Wastes</a:t>
            </a:r>
          </a:p>
        </p:txBody>
      </p:sp>
      <p:pic>
        <p:nvPicPr>
          <p:cNvPr id="4098" name="Picture 2" descr="C:\Users\Owner\Desktop\eFfjH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022600" cy="47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03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it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105400" cy="4373563"/>
          </a:xfrm>
        </p:spPr>
        <p:txBody>
          <a:bodyPr/>
          <a:lstStyle/>
          <a:p>
            <a:r>
              <a:rPr lang="en-CA" dirty="0"/>
              <a:t>Uses: Heart, Veins, Arteries, Capillaries</a:t>
            </a:r>
          </a:p>
          <a:p>
            <a:pPr marL="457200" indent="-457200">
              <a:buAutoNum type="arabicPeriod"/>
            </a:pPr>
            <a:r>
              <a:rPr lang="en-CA" dirty="0"/>
              <a:t>Blood becomes oxygen rich in lungs</a:t>
            </a:r>
          </a:p>
          <a:p>
            <a:pPr marL="457200" indent="-457200">
              <a:buAutoNum type="arabicPeriod"/>
            </a:pPr>
            <a:r>
              <a:rPr lang="en-CA" dirty="0"/>
              <a:t>Heart receives oxygenated blood</a:t>
            </a:r>
          </a:p>
          <a:p>
            <a:pPr marL="457200" indent="-457200">
              <a:buAutoNum type="arabicPeriod"/>
            </a:pPr>
            <a:r>
              <a:rPr lang="en-CA" dirty="0"/>
              <a:t>Arteries take blood to body tissues</a:t>
            </a:r>
          </a:p>
          <a:p>
            <a:pPr marL="457200" indent="-457200">
              <a:buAutoNum type="arabicPeriod"/>
            </a:pPr>
            <a:r>
              <a:rPr lang="en-CA" dirty="0"/>
              <a:t>Veins return blood to lungs</a:t>
            </a:r>
          </a:p>
          <a:p>
            <a:pPr marL="457200" indent="-457200">
              <a:buAutoNum type="arabicPeriod"/>
            </a:pPr>
            <a:r>
              <a:rPr lang="en-CA" dirty="0"/>
              <a:t>Blood is </a:t>
            </a:r>
            <a:r>
              <a:rPr lang="en-CA" dirty="0" err="1"/>
              <a:t>reoxygenated</a:t>
            </a:r>
            <a:endParaRPr lang="en-CA" dirty="0"/>
          </a:p>
          <a:p>
            <a:pPr marL="457200" indent="-457200">
              <a:buAutoNum type="arabicPeriod"/>
            </a:pPr>
            <a:r>
              <a:rPr lang="en-CA" dirty="0"/>
              <a:t>Repeat</a:t>
            </a:r>
          </a:p>
          <a:p>
            <a:pPr marL="457200" indent="-457200">
              <a:buAutoNum type="arabicPeriod"/>
            </a:pPr>
            <a:endParaRPr lang="en-CA" dirty="0"/>
          </a:p>
          <a:p>
            <a:r>
              <a:rPr lang="en-CA" dirty="0"/>
              <a:t>Capillaries are super small vessels that connect veins and </a:t>
            </a:r>
            <a:r>
              <a:rPr lang="en-CA" dirty="0" err="1"/>
              <a:t>artieries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B6C05-15AF-4C04-9988-000D328B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868998"/>
            <a:ext cx="2467319" cy="57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2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74345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Urinary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3657600" cy="4373563"/>
          </a:xfrm>
        </p:spPr>
        <p:txBody>
          <a:bodyPr>
            <a:normAutofit/>
          </a:bodyPr>
          <a:lstStyle/>
          <a:p>
            <a:r>
              <a:rPr lang="en-CA" sz="2400" dirty="0"/>
              <a:t>Kidneys filter blood for waste, and transport it to the urinary bladder</a:t>
            </a:r>
          </a:p>
          <a:p>
            <a:r>
              <a:rPr lang="en-CA" sz="2400" dirty="0"/>
              <a:t>Urinary bladder holds waste until they are excreted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40" y="3876929"/>
            <a:ext cx="2266950" cy="27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9.4 Keeping an eye on life function</a:t>
            </a:r>
          </a:p>
        </p:txBody>
      </p:sp>
      <p:pic>
        <p:nvPicPr>
          <p:cNvPr id="1027" name="Picture 3" descr="C:\Users\Owner\AppData\Local\Microsoft\Windows\INetCache\IE\9A2GA7DE\Doctor_by_mimooh.svg[1]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3051175" cy="43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 rot="859573">
            <a:off x="3208914" y="1828800"/>
            <a:ext cx="2133600" cy="838200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Click me for video!</a:t>
            </a:r>
          </a:p>
        </p:txBody>
      </p:sp>
    </p:spTree>
    <p:extLst>
      <p:ext uri="{BB962C8B-B14F-4D97-AF65-F5344CB8AC3E}">
        <p14:creationId xmlns:p14="http://schemas.microsoft.com/office/powerpoint/2010/main" val="1818220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Blood Pressure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029200" cy="4373563"/>
          </a:xfrm>
        </p:spPr>
        <p:txBody>
          <a:bodyPr>
            <a:normAutofit lnSpcReduction="10000"/>
          </a:bodyPr>
          <a:lstStyle/>
          <a:p>
            <a:r>
              <a:rPr lang="en-CA" dirty="0"/>
              <a:t>Your heart pumps blood through your body and causes your arteries to expand</a:t>
            </a:r>
          </a:p>
          <a:p>
            <a:r>
              <a:rPr lang="en-CA" dirty="0"/>
              <a:t>You can feel these pressure waves by putting your fingers under your jaw or on your wrist</a:t>
            </a:r>
          </a:p>
          <a:p>
            <a:r>
              <a:rPr lang="en-CA" dirty="0"/>
              <a:t>Blood pressure is usually 2 numbers</a:t>
            </a:r>
          </a:p>
          <a:p>
            <a:r>
              <a:rPr lang="en-CA" dirty="0"/>
              <a:t>e.g. 120/80 – this shows your blood pressure at 2 different points of your hearts cycle</a:t>
            </a:r>
          </a:p>
          <a:p>
            <a:r>
              <a:rPr lang="en-CA" dirty="0"/>
              <a:t>120 – systolic</a:t>
            </a:r>
          </a:p>
          <a:p>
            <a:r>
              <a:rPr lang="en-CA" dirty="0"/>
              <a:t>80- diastolic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3409951" cy="227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41183"/>
            <a:ext cx="2066925" cy="317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34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Many different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791200" cy="4373563"/>
          </a:xfrm>
        </p:spPr>
        <p:txBody>
          <a:bodyPr/>
          <a:lstStyle/>
          <a:p>
            <a:r>
              <a:rPr lang="en-CA" sz="2400" dirty="0"/>
              <a:t>X- Rays – show damage to any bones</a:t>
            </a:r>
          </a:p>
          <a:p>
            <a:r>
              <a:rPr lang="en-CA" sz="2400" dirty="0"/>
              <a:t>CAT Scan – x-ray pictures of your brain</a:t>
            </a:r>
          </a:p>
          <a:p>
            <a:r>
              <a:rPr lang="en-CA" sz="2400" dirty="0"/>
              <a:t>EKG – examines rate and pattern of heart</a:t>
            </a:r>
          </a:p>
          <a:p>
            <a:r>
              <a:rPr lang="en-CA" sz="2400" dirty="0"/>
              <a:t>EEG – studies brain activity</a:t>
            </a:r>
          </a:p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11815" y="-147637"/>
            <a:ext cx="1857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752" y="201783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58" y="3886199"/>
            <a:ext cx="3577701" cy="296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50112"/>
            <a:ext cx="4171950" cy="23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2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wner\Desktop\1mohawk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539" y="3158836"/>
            <a:ext cx="4219575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Owner\Desktop\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532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67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DD9CF-953E-4503-A017-5BAA23EB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5596"/>
            <a:ext cx="5791200" cy="792481"/>
          </a:xfrm>
        </p:spPr>
        <p:txBody>
          <a:bodyPr/>
          <a:lstStyle/>
          <a:p>
            <a:r>
              <a:rPr lang="en-US" dirty="0"/>
              <a:t>Life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BC40C-AD5F-4762-B1EB-EE8EAB42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76980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To be considered </a:t>
            </a:r>
            <a:r>
              <a:rPr lang="en-US" sz="2800" i="1" dirty="0">
                <a:latin typeface="+mj-lt"/>
              </a:rPr>
              <a:t>alive</a:t>
            </a:r>
            <a:r>
              <a:rPr lang="en-US" sz="2800" dirty="0">
                <a:latin typeface="+mj-lt"/>
              </a:rPr>
              <a:t>, organisms must perform a series of life functions:</a:t>
            </a:r>
          </a:p>
          <a:p>
            <a:pPr marL="914400" lvl="1" indent="-457200"/>
            <a:r>
              <a:rPr lang="en-US" sz="2800" dirty="0">
                <a:solidFill>
                  <a:srgbClr val="FF0000"/>
                </a:solidFill>
                <a:latin typeface="+mj-lt"/>
              </a:rPr>
              <a:t>Transportation</a:t>
            </a:r>
            <a:r>
              <a:rPr lang="en-US" sz="2800" dirty="0">
                <a:latin typeface="+mj-lt"/>
              </a:rPr>
              <a:t> – moving the organism, its parts, or its internal material</a:t>
            </a:r>
          </a:p>
          <a:p>
            <a:pPr marL="914400" lvl="1" indent="-457200"/>
            <a:r>
              <a:rPr lang="en-US" sz="2800" dirty="0">
                <a:solidFill>
                  <a:srgbClr val="FF0000"/>
                </a:solidFill>
                <a:latin typeface="+mj-lt"/>
              </a:rPr>
              <a:t>Growth &amp; Repair </a:t>
            </a:r>
            <a:r>
              <a:rPr lang="en-US" sz="2800" dirty="0">
                <a:latin typeface="+mj-lt"/>
              </a:rPr>
              <a:t>– ability to grow, develop, and repair body parts</a:t>
            </a:r>
          </a:p>
          <a:p>
            <a:pPr marL="914400" lvl="1" indent="-457200"/>
            <a:r>
              <a:rPr lang="en-US" sz="2800" dirty="0">
                <a:solidFill>
                  <a:srgbClr val="FF0000"/>
                </a:solidFill>
                <a:latin typeface="+mj-lt"/>
              </a:rPr>
              <a:t>Reproduction</a:t>
            </a:r>
            <a:r>
              <a:rPr lang="en-US" sz="2800" dirty="0">
                <a:latin typeface="+mj-lt"/>
              </a:rPr>
              <a:t> – making new cells or a new organism</a:t>
            </a:r>
          </a:p>
        </p:txBody>
      </p:sp>
    </p:spTree>
    <p:extLst>
      <p:ext uri="{BB962C8B-B14F-4D97-AF65-F5344CB8AC3E}">
        <p14:creationId xmlns:p14="http://schemas.microsoft.com/office/powerpoint/2010/main" val="2586538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DD9CF-953E-4503-A017-5BAA23EB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5596"/>
            <a:ext cx="5791200" cy="792481"/>
          </a:xfrm>
        </p:spPr>
        <p:txBody>
          <a:bodyPr/>
          <a:lstStyle/>
          <a:p>
            <a:r>
              <a:rPr lang="en-US" dirty="0"/>
              <a:t>Life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BC40C-AD5F-4762-B1EB-EE8EAB421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14" y="1371600"/>
            <a:ext cx="8459372" cy="53340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+mj-lt"/>
              </a:rPr>
              <a:t>To be considered </a:t>
            </a:r>
            <a:r>
              <a:rPr lang="en-US" sz="2800" i="1" dirty="0">
                <a:latin typeface="+mj-lt"/>
              </a:rPr>
              <a:t>alive</a:t>
            </a:r>
            <a:r>
              <a:rPr lang="en-US" sz="2800" dirty="0">
                <a:latin typeface="+mj-lt"/>
              </a:rPr>
              <a:t>, organisms must perform a series of life functions:</a:t>
            </a:r>
          </a:p>
          <a:p>
            <a:pPr marL="914400" lvl="1" indent="-457200"/>
            <a:r>
              <a:rPr lang="en-US" sz="2800" dirty="0">
                <a:solidFill>
                  <a:srgbClr val="FF0000"/>
                </a:solidFill>
                <a:latin typeface="+mj-lt"/>
              </a:rPr>
              <a:t>Nutrition</a:t>
            </a:r>
            <a:r>
              <a:rPr lang="en-US" sz="2800" dirty="0">
                <a:latin typeface="+mj-lt"/>
              </a:rPr>
              <a:t> – producing or obtaining food (via photosynthesis or hunting, scavenging, foraging, </a:t>
            </a:r>
            <a:r>
              <a:rPr lang="en-US" sz="2800" dirty="0" err="1">
                <a:latin typeface="+mj-lt"/>
              </a:rPr>
              <a:t>etc</a:t>
            </a:r>
            <a:r>
              <a:rPr lang="en-US" sz="2800" dirty="0">
                <a:latin typeface="+mj-lt"/>
              </a:rPr>
              <a:t>)</a:t>
            </a:r>
          </a:p>
          <a:p>
            <a:pPr marL="914400" lvl="1" indent="-457200"/>
            <a:r>
              <a:rPr lang="en-US" sz="2800" dirty="0">
                <a:solidFill>
                  <a:srgbClr val="FF0000"/>
                </a:solidFill>
                <a:latin typeface="+mj-lt"/>
              </a:rPr>
              <a:t>Regulation </a:t>
            </a:r>
            <a:r>
              <a:rPr lang="en-US" sz="2800" dirty="0">
                <a:latin typeface="+mj-lt"/>
              </a:rPr>
              <a:t>– body can respond to changes in their surroundings (for body temp, blood sugar, </a:t>
            </a:r>
            <a:r>
              <a:rPr lang="en-US" sz="2800" dirty="0" err="1">
                <a:latin typeface="+mj-lt"/>
              </a:rPr>
              <a:t>etc</a:t>
            </a:r>
            <a:r>
              <a:rPr lang="en-US" sz="2800" dirty="0">
                <a:latin typeface="+mj-lt"/>
              </a:rPr>
              <a:t>)</a:t>
            </a:r>
          </a:p>
          <a:p>
            <a:pPr marL="914400" lvl="1" indent="-457200"/>
            <a:r>
              <a:rPr lang="en-US" sz="2800" dirty="0">
                <a:solidFill>
                  <a:srgbClr val="FF0000"/>
                </a:solidFill>
                <a:latin typeface="+mj-lt"/>
              </a:rPr>
              <a:t>Metabolism</a:t>
            </a:r>
            <a:r>
              <a:rPr lang="en-US" sz="2800" dirty="0">
                <a:latin typeface="+mj-lt"/>
              </a:rPr>
              <a:t> – breathing, digesting, and eliminating waste</a:t>
            </a:r>
          </a:p>
          <a:p>
            <a:pPr marL="914400" lvl="1" indent="-457200"/>
            <a:r>
              <a:rPr lang="en-US" sz="2800" dirty="0">
                <a:latin typeface="+mj-lt"/>
              </a:rPr>
              <a:t>Synthesis – directing cell activities to create needed substances</a:t>
            </a:r>
          </a:p>
        </p:txBody>
      </p:sp>
    </p:spTree>
    <p:extLst>
      <p:ext uri="{BB962C8B-B14F-4D97-AF65-F5344CB8AC3E}">
        <p14:creationId xmlns:p14="http://schemas.microsoft.com/office/powerpoint/2010/main" val="54848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5520-7FEB-4728-BE32-A414F7AE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Photosynthesis and Cellular respiration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787D1-E4A0-4DAE-B121-E681EAD9C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848600" cy="45720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plants and animals do not use raw materials “as is” for energy. Instead, they convert these materials into </a:t>
            </a:r>
            <a:r>
              <a:rPr lang="en-US" sz="2800" i="1" dirty="0">
                <a:latin typeface="+mj-lt"/>
              </a:rPr>
              <a:t>useable</a:t>
            </a:r>
            <a:r>
              <a:rPr lang="en-US" sz="2800" dirty="0">
                <a:latin typeface="+mj-lt"/>
              </a:rPr>
              <a:t> molecules for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there are 2 processes to convert raw materials into useful energy:</a:t>
            </a:r>
          </a:p>
          <a:p>
            <a:pPr marL="800100" lvl="1" indent="-342900"/>
            <a:r>
              <a:rPr lang="en-US" sz="2800" dirty="0">
                <a:solidFill>
                  <a:srgbClr val="FF0000"/>
                </a:solidFill>
                <a:latin typeface="+mj-lt"/>
              </a:rPr>
              <a:t>photosynthesis</a:t>
            </a:r>
          </a:p>
          <a:p>
            <a:pPr marL="800100" lvl="1" indent="-342900"/>
            <a:r>
              <a:rPr lang="en-US" sz="2800" dirty="0">
                <a:solidFill>
                  <a:srgbClr val="FF0000"/>
                </a:solidFill>
                <a:latin typeface="+mj-lt"/>
              </a:rPr>
              <a:t>cellular respiration</a:t>
            </a:r>
          </a:p>
        </p:txBody>
      </p:sp>
    </p:spTree>
    <p:extLst>
      <p:ext uri="{BB962C8B-B14F-4D97-AF65-F5344CB8AC3E}">
        <p14:creationId xmlns:p14="http://schemas.microsoft.com/office/powerpoint/2010/main" val="2209692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99DBD-CF00-42D6-988C-FBA53E6E3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8778"/>
            <a:ext cx="5791200" cy="686118"/>
          </a:xfrm>
        </p:spPr>
        <p:txBody>
          <a:bodyPr/>
          <a:lstStyle/>
          <a:p>
            <a:r>
              <a:rPr lang="en-US" dirty="0"/>
              <a:t>Photosynthesis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7455F-EB4A-47A2-940F-1833EA695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2218"/>
            <a:ext cx="8229600" cy="386318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carried out by </a:t>
            </a:r>
            <a:r>
              <a:rPr lang="en-US" sz="2800" u="sng" dirty="0">
                <a:solidFill>
                  <a:srgbClr val="FF0000"/>
                </a:solidFill>
                <a:latin typeface="+mj-lt"/>
              </a:rPr>
              <a:t>plants</a:t>
            </a:r>
            <a:r>
              <a:rPr lang="en-US" sz="2800" dirty="0">
                <a:latin typeface="+mj-lt"/>
              </a:rPr>
              <a:t> 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Requires </a:t>
            </a:r>
            <a:r>
              <a:rPr lang="en-US" sz="2800" dirty="0">
                <a:solidFill>
                  <a:srgbClr val="92D050"/>
                </a:solidFill>
                <a:latin typeface="+mj-lt"/>
              </a:rPr>
              <a:t>chloroplasts</a:t>
            </a:r>
            <a:r>
              <a:rPr lang="en-US" sz="2800" dirty="0">
                <a:latin typeface="+mj-lt"/>
              </a:rPr>
              <a:t> (specialized organelles) and </a:t>
            </a:r>
            <a:r>
              <a:rPr lang="en-US" sz="2800" dirty="0">
                <a:solidFill>
                  <a:srgbClr val="92D050"/>
                </a:solidFill>
                <a:latin typeface="+mj-lt"/>
              </a:rPr>
              <a:t>chlorophyll</a:t>
            </a:r>
            <a:r>
              <a:rPr lang="en-US" sz="2800" dirty="0">
                <a:latin typeface="+mj-lt"/>
              </a:rPr>
              <a:t> (pigment molecule that absorbs </a:t>
            </a:r>
            <a:r>
              <a:rPr lang="en-US" sz="2800" dirty="0">
                <a:solidFill>
                  <a:schemeClr val="accent2"/>
                </a:solidFill>
                <a:latin typeface="+mj-lt"/>
              </a:rPr>
              <a:t>sunlight</a:t>
            </a:r>
            <a:r>
              <a:rPr lang="en-US" sz="2800" dirty="0">
                <a:latin typeface="+mj-lt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uses (intakes)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carbon dioxide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water</a:t>
            </a:r>
            <a:r>
              <a:rPr lang="en-US" sz="2800" dirty="0">
                <a:latin typeface="+mj-lt"/>
              </a:rPr>
              <a:t>, and 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energy</a:t>
            </a:r>
            <a:r>
              <a:rPr lang="en-US" sz="2800" dirty="0">
                <a:latin typeface="+mj-lt"/>
              </a:rPr>
              <a:t> (from the </a:t>
            </a:r>
            <a:r>
              <a:rPr lang="en-US" sz="2800" dirty="0">
                <a:solidFill>
                  <a:schemeClr val="accent2"/>
                </a:solidFill>
                <a:latin typeface="+mj-lt"/>
              </a:rPr>
              <a:t>sun</a:t>
            </a:r>
            <a:r>
              <a:rPr lang="en-US" sz="2800" dirty="0">
                <a:latin typeface="+mj-lt"/>
              </a:rPr>
              <a:t>) to produce 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glucose</a:t>
            </a:r>
            <a:r>
              <a:rPr lang="en-US" sz="2800" dirty="0">
                <a:latin typeface="+mj-lt"/>
              </a:rPr>
              <a:t> (useable food molecule) and </a:t>
            </a:r>
            <a:r>
              <a:rPr lang="en-US" sz="2800" dirty="0">
                <a:solidFill>
                  <a:srgbClr val="CC3399"/>
                </a:solidFill>
                <a:latin typeface="+mj-lt"/>
              </a:rPr>
              <a:t>oxygen</a:t>
            </a:r>
            <a:r>
              <a:rPr lang="en-US" sz="2800" dirty="0">
                <a:latin typeface="+mj-lt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5A34BC-A4E6-4E4C-B7E2-960DC9D826D7}"/>
              </a:ext>
            </a:extLst>
          </p:cNvPr>
          <p:cNvGrpSpPr/>
          <p:nvPr/>
        </p:nvGrpSpPr>
        <p:grpSpPr>
          <a:xfrm>
            <a:off x="458372" y="5584984"/>
            <a:ext cx="8534400" cy="461665"/>
            <a:chOff x="304800" y="5384949"/>
            <a:chExt cx="8534400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5017C9-0ECF-4241-A0BB-A1A420F6584B}"/>
                </a:ext>
              </a:extLst>
            </p:cNvPr>
            <p:cNvSpPr txBox="1"/>
            <p:nvPr/>
          </p:nvSpPr>
          <p:spPr>
            <a:xfrm>
              <a:off x="304800" y="5384949"/>
              <a:ext cx="853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CO</a:t>
              </a:r>
              <a:r>
                <a:rPr lang="en-US" sz="2400" baseline="-25000" dirty="0">
                  <a:latin typeface="+mj-lt"/>
                </a:rPr>
                <a:t>2(g) </a:t>
              </a:r>
              <a:r>
                <a:rPr lang="en-US" sz="2400" dirty="0">
                  <a:latin typeface="+mj-lt"/>
                </a:rPr>
                <a:t>+ H</a:t>
              </a:r>
              <a:r>
                <a:rPr lang="en-US" sz="2400" baseline="-25000" dirty="0">
                  <a:latin typeface="+mj-lt"/>
                </a:rPr>
                <a:t>2</a:t>
              </a:r>
              <a:r>
                <a:rPr lang="en-US" sz="2400" dirty="0">
                  <a:latin typeface="+mj-lt"/>
                </a:rPr>
                <a:t>O</a:t>
              </a:r>
              <a:r>
                <a:rPr lang="en-US" sz="2400" baseline="-25000" dirty="0">
                  <a:latin typeface="+mj-lt"/>
                </a:rPr>
                <a:t>(l) </a:t>
              </a:r>
              <a:r>
                <a:rPr lang="en-US" sz="2400" dirty="0">
                  <a:latin typeface="+mj-lt"/>
                </a:rPr>
                <a:t>+ energy 	      C</a:t>
              </a:r>
              <a:r>
                <a:rPr lang="en-US" sz="2400" baseline="-25000" dirty="0">
                  <a:latin typeface="+mj-lt"/>
                </a:rPr>
                <a:t>6</a:t>
              </a:r>
              <a:r>
                <a:rPr lang="en-US" sz="2400" dirty="0">
                  <a:latin typeface="+mj-lt"/>
                </a:rPr>
                <a:t>H</a:t>
              </a:r>
              <a:r>
                <a:rPr lang="en-US" sz="2400" baseline="-25000" dirty="0">
                  <a:latin typeface="+mj-lt"/>
                </a:rPr>
                <a:t>12</a:t>
              </a:r>
              <a:r>
                <a:rPr lang="en-US" sz="2400" dirty="0">
                  <a:latin typeface="+mj-lt"/>
                </a:rPr>
                <a:t>O</a:t>
              </a:r>
              <a:r>
                <a:rPr lang="en-US" sz="2400" baseline="-25000" dirty="0">
                  <a:latin typeface="+mj-lt"/>
                </a:rPr>
                <a:t>6 (s)  </a:t>
              </a:r>
              <a:r>
                <a:rPr lang="en-US" sz="2400" dirty="0">
                  <a:latin typeface="+mj-lt"/>
                </a:rPr>
                <a:t>+  O</a:t>
              </a:r>
              <a:r>
                <a:rPr lang="en-US" sz="2400" baseline="-25000" dirty="0">
                  <a:latin typeface="+mj-lt"/>
                </a:rPr>
                <a:t>2 (g)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59A0C3E-7FAA-443F-B922-3A05DE58E019}"/>
                </a:ext>
              </a:extLst>
            </p:cNvPr>
            <p:cNvCxnSpPr/>
            <p:nvPr/>
          </p:nvCxnSpPr>
          <p:spPr>
            <a:xfrm>
              <a:off x="4267200" y="5638800"/>
              <a:ext cx="12192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9724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54AE-B5F1-4E17-9CB4-593543461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respiration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7B2D1-EAF3-4D30-8707-BEB2F5D07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52601"/>
            <a:ext cx="8305799" cy="342453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performed by </a:t>
            </a:r>
            <a:r>
              <a:rPr lang="en-US" sz="2800" u="sng" dirty="0">
                <a:latin typeface="+mj-lt"/>
              </a:rPr>
              <a:t>plants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and</a:t>
            </a:r>
            <a:r>
              <a:rPr lang="en-US" sz="2800" dirty="0">
                <a:latin typeface="+mj-lt"/>
              </a:rPr>
              <a:t> </a:t>
            </a:r>
            <a:r>
              <a:rPr lang="en-US" sz="2800" u="sng" dirty="0">
                <a:latin typeface="+mj-lt"/>
              </a:rPr>
              <a:t>animals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organelle responsible is the </a:t>
            </a:r>
            <a:r>
              <a:rPr lang="en-US" sz="2800" i="1" u="sng" dirty="0">
                <a:solidFill>
                  <a:srgbClr val="FF0000"/>
                </a:solidFill>
                <a:latin typeface="+mj-lt"/>
              </a:rPr>
              <a:t>mitochondria</a:t>
            </a:r>
            <a:endParaRPr lang="en-US" sz="2800" u="sng" dirty="0">
              <a:solidFill>
                <a:srgbClr val="FF00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uses (intakes) 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glucose</a:t>
            </a:r>
            <a:r>
              <a:rPr lang="en-US" sz="2800" dirty="0">
                <a:latin typeface="+mj-lt"/>
              </a:rPr>
              <a:t> and </a:t>
            </a:r>
            <a:r>
              <a:rPr lang="en-US" sz="2800" dirty="0">
                <a:solidFill>
                  <a:srgbClr val="CC3399"/>
                </a:solidFill>
                <a:latin typeface="+mj-lt"/>
              </a:rPr>
              <a:t>oxygen</a:t>
            </a:r>
            <a:r>
              <a:rPr lang="en-US" sz="2800" dirty="0">
                <a:latin typeface="+mj-lt"/>
              </a:rPr>
              <a:t> to produce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carbon dioxide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water</a:t>
            </a:r>
            <a:r>
              <a:rPr lang="en-US" sz="2800" dirty="0">
                <a:latin typeface="+mj-lt"/>
              </a:rPr>
              <a:t>, and 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chemical energy</a:t>
            </a:r>
            <a:r>
              <a:rPr lang="en-US" sz="2800" dirty="0">
                <a:latin typeface="+mj-lt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Opposite process of photosynthesis!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16E183-79F8-468B-8CE6-D9F7F3E2D403}"/>
              </a:ext>
            </a:extLst>
          </p:cNvPr>
          <p:cNvGrpSpPr/>
          <p:nvPr/>
        </p:nvGrpSpPr>
        <p:grpSpPr>
          <a:xfrm>
            <a:off x="381000" y="5410200"/>
            <a:ext cx="8381999" cy="461665"/>
            <a:chOff x="228600" y="5181601"/>
            <a:chExt cx="8381999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123A97-BFB5-47B3-B316-19460B40AC17}"/>
                </a:ext>
              </a:extLst>
            </p:cNvPr>
            <p:cNvSpPr txBox="1"/>
            <p:nvPr/>
          </p:nvSpPr>
          <p:spPr>
            <a:xfrm>
              <a:off x="228600" y="5181601"/>
              <a:ext cx="8381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+mj-lt"/>
                </a:rPr>
                <a:t>C</a:t>
              </a:r>
              <a:r>
                <a:rPr lang="en-US" sz="2400" baseline="-25000" dirty="0">
                  <a:latin typeface="+mj-lt"/>
                </a:rPr>
                <a:t>6</a:t>
              </a:r>
              <a:r>
                <a:rPr lang="en-US" sz="2400" dirty="0">
                  <a:latin typeface="+mj-lt"/>
                </a:rPr>
                <a:t>H</a:t>
              </a:r>
              <a:r>
                <a:rPr lang="en-US" sz="2400" baseline="-25000" dirty="0">
                  <a:latin typeface="+mj-lt"/>
                </a:rPr>
                <a:t>12</a:t>
              </a:r>
              <a:r>
                <a:rPr lang="en-US" sz="2400" dirty="0">
                  <a:latin typeface="+mj-lt"/>
                </a:rPr>
                <a:t>O</a:t>
              </a:r>
              <a:r>
                <a:rPr lang="en-US" sz="2400" baseline="-25000" dirty="0">
                  <a:latin typeface="+mj-lt"/>
                </a:rPr>
                <a:t>6 (s)  </a:t>
              </a:r>
              <a:r>
                <a:rPr lang="en-US" sz="2400" dirty="0">
                  <a:latin typeface="+mj-lt"/>
                </a:rPr>
                <a:t>+  O</a:t>
              </a:r>
              <a:r>
                <a:rPr lang="en-US" sz="2400" baseline="-25000" dirty="0">
                  <a:latin typeface="+mj-lt"/>
                </a:rPr>
                <a:t>2 (g)</a:t>
              </a:r>
              <a:r>
                <a:rPr lang="en-US" sz="2400" dirty="0">
                  <a:latin typeface="+mj-lt"/>
                </a:rPr>
                <a:t>	       CO</a:t>
              </a:r>
              <a:r>
                <a:rPr lang="en-US" sz="2400" baseline="-25000" dirty="0">
                  <a:latin typeface="+mj-lt"/>
                </a:rPr>
                <a:t>2(g) </a:t>
              </a:r>
              <a:r>
                <a:rPr lang="en-US" sz="2400" dirty="0">
                  <a:latin typeface="+mj-lt"/>
                </a:rPr>
                <a:t>+ H</a:t>
              </a:r>
              <a:r>
                <a:rPr lang="en-US" sz="2400" baseline="-25000" dirty="0">
                  <a:latin typeface="+mj-lt"/>
                </a:rPr>
                <a:t>2</a:t>
              </a:r>
              <a:r>
                <a:rPr lang="en-US" sz="2400" dirty="0">
                  <a:latin typeface="+mj-lt"/>
                </a:rPr>
                <a:t>O</a:t>
              </a:r>
              <a:r>
                <a:rPr lang="en-US" sz="2400" baseline="-25000" dirty="0">
                  <a:latin typeface="+mj-lt"/>
                </a:rPr>
                <a:t>(l) </a:t>
              </a:r>
              <a:r>
                <a:rPr lang="en-US" sz="2400" dirty="0">
                  <a:latin typeface="+mj-lt"/>
                </a:rPr>
                <a:t>+ energy </a:t>
              </a:r>
              <a:endParaRPr lang="en-US" sz="2400" baseline="-25000" dirty="0">
                <a:latin typeface="+mj-lt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904963C-E2A2-441C-949A-C83D9946EFFF}"/>
                </a:ext>
              </a:extLst>
            </p:cNvPr>
            <p:cNvCxnSpPr/>
            <p:nvPr/>
          </p:nvCxnSpPr>
          <p:spPr>
            <a:xfrm>
              <a:off x="3352800" y="5410200"/>
              <a:ext cx="12192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6830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Today’s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7912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9.3 Human Organ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9.4 Keeping an Eye on Life Functions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/>
              <a:t>Then continue on workbooks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76625"/>
            <a:ext cx="774617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08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Digestive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038600" cy="4373563"/>
          </a:xfrm>
        </p:spPr>
        <p:txBody>
          <a:bodyPr>
            <a:normAutofit/>
          </a:bodyPr>
          <a:lstStyle/>
          <a:p>
            <a:r>
              <a:rPr lang="en-CA" sz="2400" dirty="0"/>
              <a:t>Breaks down and digests food</a:t>
            </a:r>
          </a:p>
          <a:p>
            <a:r>
              <a:rPr lang="en-CA" sz="2400" dirty="0"/>
              <a:t>Rids body of solid waste</a:t>
            </a:r>
          </a:p>
          <a:p>
            <a:r>
              <a:rPr lang="en-CA" sz="2400" dirty="0"/>
              <a:t>The role is to change the food you eat into simple chemical compounds that can be used by our bodies</a:t>
            </a:r>
          </a:p>
        </p:txBody>
      </p:sp>
      <p:pic>
        <p:nvPicPr>
          <p:cNvPr id="2050" name="Picture 2" descr="C:\Users\Owner\Desktop\38ML7V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25050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Components of the digestive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14800" cy="4373563"/>
          </a:xfrm>
        </p:spPr>
        <p:txBody>
          <a:bodyPr>
            <a:normAutofit lnSpcReduction="10000"/>
          </a:bodyPr>
          <a:lstStyle/>
          <a:p>
            <a:r>
              <a:rPr lang="en-CA" dirty="0">
                <a:solidFill>
                  <a:schemeClr val="tx2"/>
                </a:solidFill>
              </a:rPr>
              <a:t>Esophagus</a:t>
            </a: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CA" dirty="0"/>
              <a:t>– pushes food to stomach through wave-like contractions</a:t>
            </a:r>
          </a:p>
          <a:p>
            <a:r>
              <a:rPr lang="en-CA" dirty="0">
                <a:solidFill>
                  <a:schemeClr val="tx2"/>
                </a:solidFill>
              </a:rPr>
              <a:t>Stomach</a:t>
            </a:r>
            <a:r>
              <a:rPr lang="en-CA" dirty="0"/>
              <a:t> – muscles contract to mix food: release enzymes that dissolve food into liquid form</a:t>
            </a:r>
          </a:p>
          <a:p>
            <a:r>
              <a:rPr lang="en-CA" dirty="0">
                <a:solidFill>
                  <a:schemeClr val="tx2"/>
                </a:solidFill>
              </a:rPr>
              <a:t>Small Intestine </a:t>
            </a:r>
            <a:r>
              <a:rPr lang="en-CA" dirty="0"/>
              <a:t>– absorbs nutrient from food with digestive juices</a:t>
            </a:r>
          </a:p>
          <a:p>
            <a:r>
              <a:rPr lang="en-CA" dirty="0">
                <a:solidFill>
                  <a:schemeClr val="tx2"/>
                </a:solidFill>
              </a:rPr>
              <a:t>Large intestine </a:t>
            </a:r>
            <a:r>
              <a:rPr lang="en-CA" dirty="0"/>
              <a:t>– absorbs vitamins, minerals, and water</a:t>
            </a:r>
          </a:p>
          <a:p>
            <a:r>
              <a:rPr lang="en-CA" dirty="0">
                <a:solidFill>
                  <a:schemeClr val="tx2"/>
                </a:solidFill>
              </a:rPr>
              <a:t>Anus</a:t>
            </a:r>
            <a:r>
              <a:rPr lang="en-CA" dirty="0"/>
              <a:t> – discharges solid mass (feces)</a:t>
            </a:r>
          </a:p>
          <a:p>
            <a:endParaRPr lang="en-CA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59" y="1905000"/>
            <a:ext cx="3335482" cy="357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8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187</TotalTime>
  <Words>620</Words>
  <Application>Microsoft Office PowerPoint</Application>
  <PresentationFormat>On-screen Show (4:3)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Arial Black</vt:lpstr>
      <vt:lpstr>Essential</vt:lpstr>
      <vt:lpstr>Chapter 9: Life Functions</vt:lpstr>
      <vt:lpstr>Life Functions</vt:lpstr>
      <vt:lpstr>Life Functions</vt:lpstr>
      <vt:lpstr>Photosynthesis and Cellular respiration</vt:lpstr>
      <vt:lpstr>Photosynthesis</vt:lpstr>
      <vt:lpstr>Cellular respiration</vt:lpstr>
      <vt:lpstr>Today’s Class</vt:lpstr>
      <vt:lpstr>Digestive System</vt:lpstr>
      <vt:lpstr>Components of the digestive system</vt:lpstr>
      <vt:lpstr>Nervous system</vt:lpstr>
      <vt:lpstr>Circulatory system</vt:lpstr>
      <vt:lpstr>How it works</vt:lpstr>
      <vt:lpstr>Urinary system</vt:lpstr>
      <vt:lpstr>9.4 Keeping an eye on life function</vt:lpstr>
      <vt:lpstr>Blood Pressure</vt:lpstr>
      <vt:lpstr>Many different machines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9: Life Functions</dc:title>
  <dc:creator>Owner</dc:creator>
  <cp:lastModifiedBy>Wayde Putnam FHS</cp:lastModifiedBy>
  <cp:revision>13</cp:revision>
  <dcterms:created xsi:type="dcterms:W3CDTF">2015-10-15T04:06:05Z</dcterms:created>
  <dcterms:modified xsi:type="dcterms:W3CDTF">2021-10-25T17:18:31Z</dcterms:modified>
</cp:coreProperties>
</file>