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58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2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2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5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6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5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9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4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7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5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E7ECF-08A5-D541-86EB-74E142BF82ED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880F-15E4-6B4C-B19B-7B62B6BB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ZdvsQzOKuk" TargetMode="External"/><Relationship Id="rId2" Type="http://schemas.openxmlformats.org/officeDocument/2006/relationships/hyperlink" Target="https://www.youtube.com/watch?v=PYMWUz7TC3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29DD9-BF42-0848-8CF6-130F031D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Science 20 Unit A: 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4F2EB-751A-1E48-A435-DFF471FA4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70941" cy="1683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Reactions of Hydrocarbons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4113-E403-AB47-8DF0-DBB1F2280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441" y="1683488"/>
            <a:ext cx="3018001" cy="4527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A7C8E-D0F1-2E4F-BC13-ABC622BE5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58" y="3643680"/>
            <a:ext cx="3846033" cy="25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3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18056B-50CE-6949-B5A4-4A22E80F9525}"/>
              </a:ext>
            </a:extLst>
          </p:cNvPr>
          <p:cNvSpPr txBox="1"/>
          <p:nvPr/>
        </p:nvSpPr>
        <p:spPr>
          <a:xfrm>
            <a:off x="5890437" y="1690577"/>
            <a:ext cx="297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  <a:hlinkClick r:id="rId2"/>
              </a:rPr>
              <a:t>Fractional Distillation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77EC65-21E9-A54B-9678-040F5184B838}"/>
              </a:ext>
            </a:extLst>
          </p:cNvPr>
          <p:cNvSpPr txBox="1"/>
          <p:nvPr/>
        </p:nvSpPr>
        <p:spPr>
          <a:xfrm>
            <a:off x="6039292" y="3689498"/>
            <a:ext cx="267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  <a:hlinkClick r:id="rId3"/>
              </a:rPr>
              <a:t>Crude Oil Fractions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7A434-6F44-DA4C-8FEC-85D5D17B6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69" y="447009"/>
            <a:ext cx="5122825" cy="60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F4EF-6591-CD43-90F4-C3F6614D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ex) In a cracking reaction, octane is</a:t>
            </a:r>
            <a:br>
              <a:rPr lang="en-US" sz="28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   converted to butane and one other</a:t>
            </a:r>
            <a:br>
              <a:rPr lang="en-US" sz="28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   hydrocarbon.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C6FBB-F0D3-5042-B6BF-AE921E80A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Name the other hydrocarbon.</a:t>
            </a:r>
          </a:p>
          <a:p>
            <a:pPr marL="514350" indent="-514350">
              <a:buFont typeface="+mj-lt"/>
              <a:buAutoNum type="alphaLcParenR"/>
            </a:pPr>
            <a:endParaRPr lang="en-US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endParaRPr lang="en-US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endParaRPr lang="en-US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Write the reaction using condensed structural diagrams.</a:t>
            </a:r>
          </a:p>
          <a:p>
            <a:pPr marL="514350" indent="-514350">
              <a:buFont typeface="+mj-lt"/>
              <a:buAutoNum type="alphaLcParenR"/>
            </a:pPr>
            <a:endParaRPr lang="en-US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5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BAAA6-72CF-3A41-B8D4-3E23C483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2041"/>
            <a:ext cx="9144000" cy="32711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00C18F-6701-E24C-A072-AA2FB67E3331}"/>
              </a:ext>
            </a:extLst>
          </p:cNvPr>
          <p:cNvGrpSpPr/>
          <p:nvPr/>
        </p:nvGrpSpPr>
        <p:grpSpPr>
          <a:xfrm>
            <a:off x="272902" y="157873"/>
            <a:ext cx="2619154" cy="1887774"/>
            <a:chOff x="1080976" y="4197210"/>
            <a:chExt cx="2619154" cy="18877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76118C-C186-3448-9981-1C3ED6433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6406" y="4197210"/>
              <a:ext cx="1802219" cy="18022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789E83-C349-8A4A-ADB7-2FA1C68D8535}"/>
                </a:ext>
              </a:extLst>
            </p:cNvPr>
            <p:cNvSpPr txBox="1"/>
            <p:nvPr/>
          </p:nvSpPr>
          <p:spPr>
            <a:xfrm>
              <a:off x="1080976" y="5684874"/>
              <a:ext cx="26191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3. Hydrogenation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9E3B56-6DFF-4342-B7DF-333B0F027058}"/>
              </a:ext>
            </a:extLst>
          </p:cNvPr>
          <p:cNvSpPr txBox="1"/>
          <p:nvPr/>
        </p:nvSpPr>
        <p:spPr>
          <a:xfrm>
            <a:off x="3363433" y="274832"/>
            <a:ext cx="5507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Unsaturated hydrocarbons react readily with small diatomic molecules, such as hydrogen.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This breaks a double / triple bond by adding hydrogen to the carbon</a:t>
            </a:r>
          </a:p>
          <a:p>
            <a:endParaRPr lang="en-US" sz="2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This is sometimes called an addition reaction</a:t>
            </a:r>
          </a:p>
        </p:txBody>
      </p:sp>
    </p:spTree>
    <p:extLst>
      <p:ext uri="{BB962C8B-B14F-4D97-AF65-F5344CB8AC3E}">
        <p14:creationId xmlns:p14="http://schemas.microsoft.com/office/powerpoint/2010/main" val="1072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C919-D179-2747-9B43-5558004C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255181"/>
            <a:ext cx="8527312" cy="1477925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This process is applied to oils like canola or vegetable oil to break the double or triple bonds and create solid, single-bonded margarine.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1C62C-14AF-8844-9D92-E219D59B3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966" y="3101532"/>
            <a:ext cx="5081034" cy="1162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fact that it is solid makes it delicious, but easy to clog your arteries…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14612-1D58-5A42-A933-7A3945A4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08" y="1626909"/>
            <a:ext cx="3733357" cy="51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8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4FABD6-30BC-C647-B3C0-E053DCC9F8C7}"/>
              </a:ext>
            </a:extLst>
          </p:cNvPr>
          <p:cNvSpPr txBox="1"/>
          <p:nvPr/>
        </p:nvSpPr>
        <p:spPr>
          <a:xfrm>
            <a:off x="669850" y="978195"/>
            <a:ext cx="8016949" cy="3157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process of hydrogenation takes molecules from being </a:t>
            </a:r>
            <a:r>
              <a:rPr lang="en-US" sz="2400" b="1" i="1" dirty="0">
                <a:latin typeface="Arial Black" panose="020B0604020202020204" pitchFamily="34" charset="0"/>
                <a:cs typeface="Arial Black" panose="020B0604020202020204" pitchFamily="34" charset="0"/>
              </a:rPr>
              <a:t>unsaturated</a:t>
            </a: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 (having double or triple bonds) to being </a:t>
            </a:r>
            <a:r>
              <a:rPr lang="en-US" sz="2400" b="1" i="1" dirty="0">
                <a:latin typeface="Arial Black" panose="020B0604020202020204" pitchFamily="34" charset="0"/>
                <a:cs typeface="Arial Black" panose="020B0604020202020204" pitchFamily="34" charset="0"/>
              </a:rPr>
              <a:t>saturated</a:t>
            </a: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 (having all single bonds).</a:t>
            </a:r>
          </a:p>
          <a:p>
            <a:endParaRPr lang="en-US" sz="2400" b="1" i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This often makes the food we eat much less healthy as it introduces more saturated solid fats.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57B880-59F3-5A46-BD7E-F3F1144861FA}"/>
              </a:ext>
            </a:extLst>
          </p:cNvPr>
          <p:cNvSpPr txBox="1"/>
          <p:nvPr/>
        </p:nvSpPr>
        <p:spPr>
          <a:xfrm>
            <a:off x="2429539" y="4412511"/>
            <a:ext cx="428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saturated fats = bad</a:t>
            </a:r>
          </a:p>
          <a:p>
            <a:endParaRPr lang="en-US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unsaturated fats = good</a:t>
            </a:r>
          </a:p>
        </p:txBody>
      </p:sp>
    </p:spTree>
    <p:extLst>
      <p:ext uri="{BB962C8B-B14F-4D97-AF65-F5344CB8AC3E}">
        <p14:creationId xmlns:p14="http://schemas.microsoft.com/office/powerpoint/2010/main" val="122020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3C8A8-39DA-1342-AD17-5195AB92505D}"/>
              </a:ext>
            </a:extLst>
          </p:cNvPr>
          <p:cNvSpPr txBox="1"/>
          <p:nvPr/>
        </p:nvSpPr>
        <p:spPr>
          <a:xfrm>
            <a:off x="1052622" y="478467"/>
            <a:ext cx="7347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ex) Draw structural diagrams for the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   hydrogenation reaction of but-2-ene</a:t>
            </a:r>
          </a:p>
        </p:txBody>
      </p:sp>
    </p:spTree>
    <p:extLst>
      <p:ext uri="{BB962C8B-B14F-4D97-AF65-F5344CB8AC3E}">
        <p14:creationId xmlns:p14="http://schemas.microsoft.com/office/powerpoint/2010/main" val="237084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92E40-378C-9C4F-B6BF-E2A37A4B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9755"/>
            <a:ext cx="9144000" cy="30012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0DDA64-030C-424B-9C48-7AB6BF76004B}"/>
              </a:ext>
            </a:extLst>
          </p:cNvPr>
          <p:cNvGrpSpPr/>
          <p:nvPr/>
        </p:nvGrpSpPr>
        <p:grpSpPr>
          <a:xfrm>
            <a:off x="114301" y="116958"/>
            <a:ext cx="2619154" cy="2002274"/>
            <a:chOff x="5058440" y="4197210"/>
            <a:chExt cx="2619154" cy="20022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DB3999-AFD7-A14E-A131-980925AFEDCA}"/>
                </a:ext>
              </a:extLst>
            </p:cNvPr>
            <p:cNvSpPr txBox="1"/>
            <p:nvPr/>
          </p:nvSpPr>
          <p:spPr>
            <a:xfrm>
              <a:off x="5058440" y="5799374"/>
              <a:ext cx="26191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4. Polymerization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F0EC2A-7C77-F34D-B01C-D53E8FA2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3872" y="4197210"/>
              <a:ext cx="1612014" cy="161201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08AD90-1615-7942-8125-61C063045040}"/>
              </a:ext>
            </a:extLst>
          </p:cNvPr>
          <p:cNvSpPr txBox="1"/>
          <p:nvPr/>
        </p:nvSpPr>
        <p:spPr>
          <a:xfrm>
            <a:off x="2966484" y="255878"/>
            <a:ext cx="5932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smaller chains can also be added together to form longer chains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one type of this reaction is called polymerization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9C0FF-5114-374D-83E0-E5189FE36BA9}"/>
              </a:ext>
            </a:extLst>
          </p:cNvPr>
          <p:cNvSpPr txBox="1"/>
          <p:nvPr/>
        </p:nvSpPr>
        <p:spPr>
          <a:xfrm>
            <a:off x="318977" y="2551814"/>
            <a:ext cx="858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Ethene is often polymerized to form polyethylene (common plastic).</a:t>
            </a:r>
          </a:p>
        </p:txBody>
      </p:sp>
    </p:spTree>
    <p:extLst>
      <p:ext uri="{BB962C8B-B14F-4D97-AF65-F5344CB8AC3E}">
        <p14:creationId xmlns:p14="http://schemas.microsoft.com/office/powerpoint/2010/main" val="2841028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6A5641-4A70-0240-8045-2BC24CF7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783"/>
            <a:ext cx="9144000" cy="6059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3F98D6-7640-6C45-9A94-64155556DFA6}"/>
              </a:ext>
            </a:extLst>
          </p:cNvPr>
          <p:cNvSpPr txBox="1"/>
          <p:nvPr/>
        </p:nvSpPr>
        <p:spPr>
          <a:xfrm>
            <a:off x="138223" y="101359"/>
            <a:ext cx="8878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ex) for each starting compound, determine the structure of the polymer.</a:t>
            </a:r>
          </a:p>
        </p:txBody>
      </p:sp>
    </p:spTree>
    <p:extLst>
      <p:ext uri="{BB962C8B-B14F-4D97-AF65-F5344CB8AC3E}">
        <p14:creationId xmlns:p14="http://schemas.microsoft.com/office/powerpoint/2010/main" val="175593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47CD8-8A90-D244-9827-6E442E93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45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15E4AE-B0A0-1643-A934-F172D949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0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41531-5820-2A45-9F42-C8C14E50E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6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04F98-F659-1E44-9687-7F18BB0AC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44" y="0"/>
            <a:ext cx="7612912" cy="68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8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F925C-BDD6-4949-A5FF-9688D302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356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Reactions of Hydrocarbons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67647-BD86-E047-8C3B-2676115DF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9306"/>
            <a:ext cx="7886700" cy="460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We study 4 types of reactions in Science 20: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4501D5-8AB4-DC45-9A62-FD867CA9F435}"/>
              </a:ext>
            </a:extLst>
          </p:cNvPr>
          <p:cNvGrpSpPr/>
          <p:nvPr/>
        </p:nvGrpSpPr>
        <p:grpSpPr>
          <a:xfrm>
            <a:off x="1115089" y="1784107"/>
            <a:ext cx="2286000" cy="2251932"/>
            <a:chOff x="1115089" y="1784107"/>
            <a:chExt cx="2286000" cy="22519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8B64E7-A9E4-7549-8378-9C1A1567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9327" y="1784107"/>
              <a:ext cx="2089298" cy="208929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FBF104-C24E-484B-BFA6-E1BFE5414ACE}"/>
                </a:ext>
              </a:extLst>
            </p:cNvPr>
            <p:cNvSpPr txBox="1"/>
            <p:nvPr/>
          </p:nvSpPr>
          <p:spPr>
            <a:xfrm>
              <a:off x="1115089" y="3635929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2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Combustion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BFD332-9A45-3844-90CA-D23DD1363F00}"/>
              </a:ext>
            </a:extLst>
          </p:cNvPr>
          <p:cNvGrpSpPr/>
          <p:nvPr/>
        </p:nvGrpSpPr>
        <p:grpSpPr>
          <a:xfrm>
            <a:off x="1080976" y="4197210"/>
            <a:ext cx="2619154" cy="1887774"/>
            <a:chOff x="1080976" y="4197210"/>
            <a:chExt cx="2619154" cy="18877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E17609-A1FB-BC43-BEE3-89324B1AE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6406" y="4197210"/>
              <a:ext cx="1802219" cy="1802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1F509-1D36-6A4D-98E8-5EDE56829572}"/>
                </a:ext>
              </a:extLst>
            </p:cNvPr>
            <p:cNvSpPr txBox="1"/>
            <p:nvPr/>
          </p:nvSpPr>
          <p:spPr>
            <a:xfrm>
              <a:off x="1080976" y="5684874"/>
              <a:ext cx="26191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3. Hydrogenation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F4E562-0C7D-F44F-BA10-CFE9ED2829FE}"/>
              </a:ext>
            </a:extLst>
          </p:cNvPr>
          <p:cNvGrpSpPr/>
          <p:nvPr/>
        </p:nvGrpSpPr>
        <p:grpSpPr>
          <a:xfrm>
            <a:off x="5082363" y="1784107"/>
            <a:ext cx="2286000" cy="2268084"/>
            <a:chOff x="5082363" y="1784107"/>
            <a:chExt cx="2286000" cy="226808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B9EE9D-7EE8-0C4E-9314-737D94F6C2F9}"/>
                </a:ext>
              </a:extLst>
            </p:cNvPr>
            <p:cNvSpPr txBox="1"/>
            <p:nvPr/>
          </p:nvSpPr>
          <p:spPr>
            <a:xfrm>
              <a:off x="5082363" y="3652081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2. Cracking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F629F6-76B9-F049-96B1-34AED09C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8135" y="1784107"/>
              <a:ext cx="1245316" cy="186797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B23398-E5A9-4A4F-90BF-C68BF6F1614B}"/>
              </a:ext>
            </a:extLst>
          </p:cNvPr>
          <p:cNvGrpSpPr/>
          <p:nvPr/>
        </p:nvGrpSpPr>
        <p:grpSpPr>
          <a:xfrm>
            <a:off x="5058440" y="4197210"/>
            <a:ext cx="2619154" cy="2002274"/>
            <a:chOff x="5058440" y="4197210"/>
            <a:chExt cx="2619154" cy="20022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57E854-2E9F-B543-9BF1-91C5D1BBCF38}"/>
                </a:ext>
              </a:extLst>
            </p:cNvPr>
            <p:cNvSpPr txBox="1"/>
            <p:nvPr/>
          </p:nvSpPr>
          <p:spPr>
            <a:xfrm>
              <a:off x="5058440" y="5799374"/>
              <a:ext cx="26191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4. Polymerization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E5A2DA-B232-2644-9883-BF4E3E943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3872" y="4197210"/>
              <a:ext cx="1612014" cy="1612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52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5136D-6142-E243-9A90-5A15C4BDC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388" y="520995"/>
            <a:ext cx="5576334" cy="17309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All hydrocarbons burn by combining with oxygen.</a:t>
            </a:r>
          </a:p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general equation for combustion is as follows: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20A17D-906E-0247-9032-743FDFB1F113}"/>
              </a:ext>
            </a:extLst>
          </p:cNvPr>
          <p:cNvGrpSpPr/>
          <p:nvPr/>
        </p:nvGrpSpPr>
        <p:grpSpPr>
          <a:xfrm>
            <a:off x="0" y="0"/>
            <a:ext cx="2286000" cy="2251932"/>
            <a:chOff x="1115089" y="1784107"/>
            <a:chExt cx="2286000" cy="22519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80A42F-2A72-B14C-A619-AFFB3A73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9327" y="1784107"/>
              <a:ext cx="2089298" cy="20892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441019-919E-9941-AD87-DE94BADAEA4A}"/>
                </a:ext>
              </a:extLst>
            </p:cNvPr>
            <p:cNvSpPr txBox="1"/>
            <p:nvPr/>
          </p:nvSpPr>
          <p:spPr>
            <a:xfrm>
              <a:off x="1115089" y="3635929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2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Combustion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C0FF15-777C-D548-9EDA-3CAF1627A96F}"/>
              </a:ext>
            </a:extLst>
          </p:cNvPr>
          <p:cNvSpPr txBox="1"/>
          <p:nvPr/>
        </p:nvSpPr>
        <p:spPr>
          <a:xfrm>
            <a:off x="696432" y="3182778"/>
            <a:ext cx="7751135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  <a:r>
              <a:rPr lang="en-US" sz="3600" b="1" baseline="-25000" dirty="0" err="1">
                <a:latin typeface="Arial Black" panose="020B0604020202020204" pitchFamily="34" charset="0"/>
                <a:cs typeface="Arial Black" panose="020B0604020202020204" pitchFamily="34" charset="0"/>
              </a:rPr>
              <a:t>x</a:t>
            </a:r>
            <a:r>
              <a:rPr lang="en-US" sz="36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H</a:t>
            </a:r>
            <a:r>
              <a:rPr lang="en-US" sz="3600" b="1" baseline="-25000" dirty="0" err="1">
                <a:latin typeface="Arial Black" panose="020B0604020202020204" pitchFamily="34" charset="0"/>
                <a:cs typeface="Arial Black" panose="020B0604020202020204" pitchFamily="34" charset="0"/>
              </a:rPr>
              <a:t>y</a:t>
            </a:r>
            <a:r>
              <a:rPr lang="en-US" sz="3600" b="1" baseline="-25000" dirty="0">
                <a:latin typeface="Arial Black" panose="020B0604020202020204" pitchFamily="34" charset="0"/>
                <a:cs typeface="Arial Black" panose="020B0604020202020204" pitchFamily="34" charset="0"/>
              </a:rPr>
              <a:t>(g) </a:t>
            </a: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+ O</a:t>
            </a:r>
            <a:r>
              <a:rPr lang="en-US" sz="3600" b="1" baseline="-25000" dirty="0">
                <a:latin typeface="Arial Black" panose="020B0604020202020204" pitchFamily="34" charset="0"/>
                <a:cs typeface="Arial Black" panose="020B0604020202020204" pitchFamily="34" charset="0"/>
              </a:rPr>
              <a:t>2(g) </a:t>
            </a: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  <a:sym typeface="Wingdings" pitchFamily="2" charset="2"/>
              </a:rPr>
              <a:t> CO</a:t>
            </a:r>
            <a:r>
              <a:rPr lang="en-US" sz="3600" b="1" baseline="-25000" dirty="0">
                <a:latin typeface="Arial Black" panose="020B0604020202020204" pitchFamily="34" charset="0"/>
                <a:cs typeface="Arial Black" panose="020B0604020202020204" pitchFamily="34" charset="0"/>
                <a:sym typeface="Wingdings" pitchFamily="2" charset="2"/>
              </a:rPr>
              <a:t>2(g) </a:t>
            </a: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  <a:sym typeface="Wingdings" pitchFamily="2" charset="2"/>
              </a:rPr>
              <a:t>+ H</a:t>
            </a:r>
            <a:r>
              <a:rPr lang="en-US" sz="3600" b="1" baseline="-25000" dirty="0">
                <a:latin typeface="Arial Black" panose="020B0604020202020204" pitchFamily="34" charset="0"/>
                <a:cs typeface="Arial Black" panose="020B0604020202020204" pitchFamily="34" charset="0"/>
                <a:sym typeface="Wingdings" pitchFamily="2" charset="2"/>
              </a:rPr>
              <a:t>2</a:t>
            </a:r>
            <a:r>
              <a:rPr lang="en-US" sz="3600" b="1" dirty="0">
                <a:latin typeface="Arial Black" panose="020B0604020202020204" pitchFamily="34" charset="0"/>
                <a:cs typeface="Arial Black" panose="020B0604020202020204" pitchFamily="34" charset="0"/>
                <a:sym typeface="Wingdings" pitchFamily="2" charset="2"/>
              </a:rPr>
              <a:t>0</a:t>
            </a:r>
            <a:r>
              <a:rPr lang="en-US" sz="3600" b="1" baseline="-25000" dirty="0">
                <a:latin typeface="Arial Black" panose="020B0604020202020204" pitchFamily="34" charset="0"/>
                <a:cs typeface="Arial Black" panose="020B0604020202020204" pitchFamily="34" charset="0"/>
                <a:sym typeface="Wingdings" pitchFamily="2" charset="2"/>
              </a:rPr>
              <a:t>(g)</a:t>
            </a:r>
            <a:endParaRPr lang="en-US" sz="3600" b="1" baseline="-2500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1444C-4176-3242-B808-35A00312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337" y="4116862"/>
            <a:ext cx="3351323" cy="251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3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D54A-47A2-904E-BDB1-8F2C1FB22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91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ECE4D3-E5A0-9C41-97BF-42F009930AFA}"/>
              </a:ext>
            </a:extLst>
          </p:cNvPr>
          <p:cNvSpPr txBox="1"/>
          <p:nvPr/>
        </p:nvSpPr>
        <p:spPr>
          <a:xfrm>
            <a:off x="558209" y="499731"/>
            <a:ext cx="8027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ex) In a BBQ, 3.0 mol of propane gas is burned. How many moles of carbon dioxide gas is produced in the reaction?</a:t>
            </a:r>
          </a:p>
        </p:txBody>
      </p:sp>
    </p:spTree>
    <p:extLst>
      <p:ext uri="{BB962C8B-B14F-4D97-AF65-F5344CB8AC3E}">
        <p14:creationId xmlns:p14="http://schemas.microsoft.com/office/powerpoint/2010/main" val="1458511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455B-B709-DA48-B7F6-0BBC0040B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366" y="225425"/>
            <a:ext cx="5974169" cy="320357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cracking is a reaction where longer carbon chains are cracked or broken into smaller carbon chains.</a:t>
            </a:r>
          </a:p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when alkanes are heated in the absence of air, some of the carbon – carbon bonds will break.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9C4007-7847-6D47-B683-0D0C8A0CD3A0}"/>
              </a:ext>
            </a:extLst>
          </p:cNvPr>
          <p:cNvGrpSpPr/>
          <p:nvPr/>
        </p:nvGrpSpPr>
        <p:grpSpPr>
          <a:xfrm>
            <a:off x="405366" y="225425"/>
            <a:ext cx="2286000" cy="2268084"/>
            <a:chOff x="5082363" y="1784107"/>
            <a:chExt cx="2286000" cy="22680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68D8EF-E8A7-FC44-A18B-DE30ECC2C290}"/>
                </a:ext>
              </a:extLst>
            </p:cNvPr>
            <p:cNvSpPr txBox="1"/>
            <p:nvPr/>
          </p:nvSpPr>
          <p:spPr>
            <a:xfrm>
              <a:off x="5082363" y="3652081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2. Cracking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D6769C-A8D0-2743-B7F5-0571478D7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135" y="1784107"/>
              <a:ext cx="1245316" cy="186797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0BEE070-5EF5-B14F-86C9-EEC8D81F7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32" y="3429000"/>
            <a:ext cx="8831082" cy="32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8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1671</TotalTime>
  <Words>364</Words>
  <Application>Microsoft Macintosh PowerPoint</Application>
  <PresentationFormat>On-screen Show (4:3)</PresentationFormat>
  <Paragraphs>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Office Theme</vt:lpstr>
      <vt:lpstr>Science 20 Unit A: Chemistry</vt:lpstr>
      <vt:lpstr>PowerPoint Presentation</vt:lpstr>
      <vt:lpstr>PowerPoint Presentation</vt:lpstr>
      <vt:lpstr>PowerPoint Presentation</vt:lpstr>
      <vt:lpstr>PowerPoint Presentation</vt:lpstr>
      <vt:lpstr>Reactions of Hydrocarbons</vt:lpstr>
      <vt:lpstr>PowerPoint Presentation</vt:lpstr>
      <vt:lpstr>PowerPoint Presentation</vt:lpstr>
      <vt:lpstr>PowerPoint Presentation</vt:lpstr>
      <vt:lpstr>PowerPoint Presentation</vt:lpstr>
      <vt:lpstr>ex) In a cracking reaction, octane is       converted to butane and one other       hydrocarbon.</vt:lpstr>
      <vt:lpstr>PowerPoint Presentation</vt:lpstr>
      <vt:lpstr>This process is applied to oils like canola or vegetable oil to break the double or triple bonds and create solid, single-bonded margarine.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20 Unit A: Chemistry</dc:title>
  <dc:creator>Wayde Putnam FHS</dc:creator>
  <cp:lastModifiedBy>Wayde Putnam FHS</cp:lastModifiedBy>
  <cp:revision>2</cp:revision>
  <dcterms:created xsi:type="dcterms:W3CDTF">2021-10-06T00:31:28Z</dcterms:created>
  <dcterms:modified xsi:type="dcterms:W3CDTF">2021-10-07T04:22:32Z</dcterms:modified>
</cp:coreProperties>
</file>