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2" d="100"/>
          <a:sy n="72" d="100"/>
        </p:scale>
        <p:origin x="3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0D51-6742-4083-87C1-F49884534D0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DDE1-9AB7-4B57-9920-271DA2EDF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86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0D51-6742-4083-87C1-F49884534D0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DDE1-9AB7-4B57-9920-271DA2EDF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19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0D51-6742-4083-87C1-F49884534D0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DDE1-9AB7-4B57-9920-271DA2EDF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500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0D51-6742-4083-87C1-F49884534D0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DDE1-9AB7-4B57-9920-271DA2EDF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686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0D51-6742-4083-87C1-F49884534D0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DDE1-9AB7-4B57-9920-271DA2EDF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27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0D51-6742-4083-87C1-F49884534D0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DDE1-9AB7-4B57-9920-271DA2EDF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763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0D51-6742-4083-87C1-F49884534D0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DDE1-9AB7-4B57-9920-271DA2EDF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81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0D51-6742-4083-87C1-F49884534D0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DDE1-9AB7-4B57-9920-271DA2EDF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542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0D51-6742-4083-87C1-F49884534D0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DDE1-9AB7-4B57-9920-271DA2EDF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567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0D51-6742-4083-87C1-F49884534D0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DDE1-9AB7-4B57-9920-271DA2EDF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00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0D51-6742-4083-87C1-F49884534D0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DDE1-9AB7-4B57-9920-271DA2EDF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69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50D51-6742-4083-87C1-F49884534D0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9DDE1-9AB7-4B57-9920-271DA2EDF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504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E0B28-B4C1-42AF-9EBF-88B494066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6249228" cy="315911"/>
          </a:xfrm>
        </p:spPr>
        <p:txBody>
          <a:bodyPr>
            <a:normAutofit fontScale="90000"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Science 20 Unit A: Chemistry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800F3-BC7C-449E-9E7F-D831962B5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615" y="1253331"/>
            <a:ext cx="5732394" cy="1463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Arial Black" panose="020B0A04020102020204" pitchFamily="34" charset="0"/>
              </a:rPr>
              <a:t>Intro to Organic Chemistry</a:t>
            </a:r>
          </a:p>
        </p:txBody>
      </p:sp>
      <p:pic>
        <p:nvPicPr>
          <p:cNvPr id="1026" name="Picture 2" descr="Men/Women badminton t shirt,polyester Tennis Clothes,quickly dry short  sleeves breathable table tennis jerseys,ping pong shirts|ping pong  jersey|mens badminton shirtsping pong clothes - AliExpress">
            <a:extLst>
              <a:ext uri="{FF2B5EF4-FFF2-40B4-BE49-F238E27FC236}">
                <a16:creationId xmlns:a16="http://schemas.microsoft.com/office/drawing/2014/main" id="{460736A6-E296-414D-8A93-9D392C308D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939" y="1932005"/>
            <a:ext cx="1878496" cy="1878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Water Bottle – Pizza Land Halifax">
            <a:extLst>
              <a:ext uri="{FF2B5EF4-FFF2-40B4-BE49-F238E27FC236}">
                <a16:creationId xmlns:a16="http://schemas.microsoft.com/office/drawing/2014/main" id="{119D5B03-A9ED-49F8-9DA7-4590D7E58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269" y="1985013"/>
            <a:ext cx="1560443" cy="1560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D1EE2996-F3D9-4B36-BED3-B1158C2E10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501"/>
            <a:ext cx="3384037" cy="2131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BRAVUR Wall clock, black - IKEA">
            <a:extLst>
              <a:ext uri="{FF2B5EF4-FFF2-40B4-BE49-F238E27FC236}">
                <a16:creationId xmlns:a16="http://schemas.microsoft.com/office/drawing/2014/main" id="{9EBF151C-7183-400A-8E03-B17B5F5EAF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7926" y="4090452"/>
            <a:ext cx="1572039" cy="1572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E760085-5FF0-4606-B291-32E0C81C31C0}"/>
              </a:ext>
            </a:extLst>
          </p:cNvPr>
          <p:cNvSpPr txBox="1"/>
          <p:nvPr/>
        </p:nvSpPr>
        <p:spPr>
          <a:xfrm>
            <a:off x="3384037" y="4452730"/>
            <a:ext cx="7506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Arial Black" panose="020B0A04020102020204" pitchFamily="34" charset="0"/>
              </a:rPr>
              <a:t>+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D61EE6-C44A-4069-84E7-2DEB942249D7}"/>
              </a:ext>
            </a:extLst>
          </p:cNvPr>
          <p:cNvSpPr txBox="1"/>
          <p:nvPr/>
        </p:nvSpPr>
        <p:spPr>
          <a:xfrm>
            <a:off x="6140725" y="4489175"/>
            <a:ext cx="10734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Arial Black" panose="020B0A04020102020204" pitchFamily="34" charset="0"/>
              </a:rPr>
              <a:t>=</a:t>
            </a:r>
          </a:p>
        </p:txBody>
      </p:sp>
      <p:pic>
        <p:nvPicPr>
          <p:cNvPr id="1038" name="Picture 14" descr="Pennzoil Pennzoil SAE 5W-30 Synthetic Blend Motor Oil - 1 Qt.-550035091 -  The Home Depot">
            <a:extLst>
              <a:ext uri="{FF2B5EF4-FFF2-40B4-BE49-F238E27FC236}">
                <a16:creationId xmlns:a16="http://schemas.microsoft.com/office/drawing/2014/main" id="{2B8EBAB2-D976-41E3-9B37-97011039CF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6722" y="4117536"/>
            <a:ext cx="1574273" cy="1574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4576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D7AFF-07E1-4621-AD71-82E364113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91631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latin typeface="Arial Black" panose="020B0A04020102020204" pitchFamily="34" charset="0"/>
              </a:rPr>
              <a:t>When naming an alkane, we start by counting the number of carbons in the longest chain in the compound. We then match the number of carbons to a prefix, and add the suffix “</a:t>
            </a:r>
            <a:r>
              <a:rPr lang="en-US" sz="2400" dirty="0" err="1">
                <a:latin typeface="Arial Black" panose="020B0A04020102020204" pitchFamily="34" charset="0"/>
              </a:rPr>
              <a:t>ane</a:t>
            </a:r>
            <a:r>
              <a:rPr lang="en-US" sz="2400" dirty="0">
                <a:latin typeface="Arial Black" panose="020B0A04020102020204" pitchFamily="34" charset="0"/>
              </a:rPr>
              <a:t>”, indicating we have an alkane (single bonds only).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33F24-3134-4F21-A584-6BB35B7BE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281" y="2292626"/>
            <a:ext cx="7521437" cy="379157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Ex) Name the following compound:</a:t>
            </a:r>
          </a:p>
          <a:p>
            <a:pPr marL="0" indent="0">
              <a:buNone/>
            </a:pPr>
            <a:endParaRPr lang="en-US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1800" i="1" dirty="0">
                <a:latin typeface="Arial Black" panose="020B0A04020102020204" pitchFamily="34" charset="0"/>
              </a:rPr>
              <a:t>This compound has 4 carbons in it. It must have a prefix of “but”. Since all of the carbons are single bonded, it must be an alkane. So the name of this compound is “butane”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936966-3608-4502-A8B5-297B27C9B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5337" y="2957907"/>
            <a:ext cx="3653326" cy="584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461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3D2CA6-4E37-4799-B8AA-8A2793F9DD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30"/>
            <a:ext cx="9144000" cy="6855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225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B0081B1-708B-4BC5-A1A9-8F4F35031F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408" y="0"/>
            <a:ext cx="85751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8897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431B5-5B98-4706-BD5B-B896EDCDE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675709"/>
          </a:xfrm>
        </p:spPr>
        <p:txBody>
          <a:bodyPr>
            <a:normAutofit fontScale="90000"/>
          </a:bodyPr>
          <a:lstStyle/>
          <a:p>
            <a:r>
              <a:rPr lang="en-US" sz="2800" dirty="0">
                <a:latin typeface="Arial Black" panose="020B0A04020102020204" pitchFamily="34" charset="0"/>
              </a:rPr>
              <a:t>Sometimes, alkanes do not form a perfectly straight chain. When there are branches off the chain, we must name the longest (parent) chain first – and then name the branches </a:t>
            </a:r>
            <a:r>
              <a:rPr lang="en-US" sz="2800" i="1" dirty="0">
                <a:latin typeface="Arial Black" panose="020B0A04020102020204" pitchFamily="34" charset="0"/>
              </a:rPr>
              <a:t>in front </a:t>
            </a:r>
            <a:r>
              <a:rPr lang="en-US" sz="2800" dirty="0">
                <a:latin typeface="Arial Black" panose="020B0A04020102020204" pitchFamily="34" charset="0"/>
              </a:rPr>
              <a:t>of the parent chain in the name: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9506E-382B-4A6A-9702-2A77DCAA2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77" y="2491408"/>
            <a:ext cx="8719931" cy="40014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Arial Black" panose="020B0A04020102020204" pitchFamily="34" charset="0"/>
              </a:rPr>
              <a:t>Ex) </a:t>
            </a:r>
          </a:p>
          <a:p>
            <a:pPr marL="0" indent="0">
              <a:buNone/>
            </a:pPr>
            <a:endParaRPr lang="en-US" sz="20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 Black" panose="020B0A04020102020204" pitchFamily="34" charset="0"/>
              </a:rPr>
              <a:t>A compound like this has a main chain made up of four carbons. It also has an extra branch with one carbon in it.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E5F9B6-DF59-43EB-885B-9837149ED0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9903" y="2714023"/>
            <a:ext cx="2669245" cy="1429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398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51AA79B-0B41-49F4-80AD-F9E2618BFED9}"/>
              </a:ext>
            </a:extLst>
          </p:cNvPr>
          <p:cNvSpPr txBox="1"/>
          <p:nvPr/>
        </p:nvSpPr>
        <p:spPr>
          <a:xfrm>
            <a:off x="516835" y="2131918"/>
            <a:ext cx="811033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 Black" panose="020B0A04020102020204" pitchFamily="34" charset="0"/>
              </a:rPr>
              <a:t>We name the main chain </a:t>
            </a:r>
            <a:r>
              <a:rPr lang="en-US" sz="2800" i="1" dirty="0">
                <a:latin typeface="Arial Black" panose="020B0A04020102020204" pitchFamily="34" charset="0"/>
              </a:rPr>
              <a:t>butane</a:t>
            </a:r>
            <a:r>
              <a:rPr lang="en-US" sz="2800" dirty="0">
                <a:latin typeface="Arial Black" panose="020B0A04020102020204" pitchFamily="34" charset="0"/>
              </a:rPr>
              <a:t>, because it has 4 carbons in it.</a:t>
            </a:r>
          </a:p>
          <a:p>
            <a:endParaRPr lang="en-US" sz="2800" dirty="0">
              <a:latin typeface="Arial Black" panose="020B0A04020102020204" pitchFamily="34" charset="0"/>
            </a:endParaRPr>
          </a:p>
          <a:p>
            <a:r>
              <a:rPr lang="en-US" sz="2800" dirty="0">
                <a:latin typeface="Arial Black" panose="020B0A04020102020204" pitchFamily="34" charset="0"/>
              </a:rPr>
              <a:t>We name the branch a </a:t>
            </a:r>
            <a:r>
              <a:rPr lang="en-US" sz="2800" i="1" dirty="0">
                <a:latin typeface="Arial Black" panose="020B0A04020102020204" pitchFamily="34" charset="0"/>
              </a:rPr>
              <a:t>methyl</a:t>
            </a:r>
            <a:r>
              <a:rPr lang="en-US" sz="2800" dirty="0">
                <a:latin typeface="Arial Black" panose="020B0A04020102020204" pitchFamily="34" charset="0"/>
              </a:rPr>
              <a:t> branch because there is only one carbon in the branch (branches get a </a:t>
            </a:r>
            <a:r>
              <a:rPr lang="en-US" sz="2800" i="1" dirty="0">
                <a:latin typeface="Arial Black" panose="020B0A04020102020204" pitchFamily="34" charset="0"/>
              </a:rPr>
              <a:t>–</a:t>
            </a:r>
            <a:r>
              <a:rPr lang="en-US" sz="2800" i="1" dirty="0" err="1">
                <a:latin typeface="Arial Black" panose="020B0A04020102020204" pitchFamily="34" charset="0"/>
              </a:rPr>
              <a:t>yl</a:t>
            </a:r>
            <a:r>
              <a:rPr lang="en-US" sz="2800" dirty="0">
                <a:latin typeface="Arial Black" panose="020B0A04020102020204" pitchFamily="34" charset="0"/>
              </a:rPr>
              <a:t> suffix)</a:t>
            </a:r>
          </a:p>
          <a:p>
            <a:endParaRPr lang="en-US" sz="2800" dirty="0">
              <a:latin typeface="Arial Black" panose="020B0A04020102020204" pitchFamily="34" charset="0"/>
            </a:endParaRPr>
          </a:p>
          <a:p>
            <a:r>
              <a:rPr lang="en-US" sz="2800" dirty="0">
                <a:latin typeface="Arial Black" panose="020B0A04020102020204" pitchFamily="34" charset="0"/>
              </a:rPr>
              <a:t>We will also use the number 2 in the name, to indicate the </a:t>
            </a:r>
            <a:r>
              <a:rPr lang="en-US" sz="2800" i="1" dirty="0">
                <a:latin typeface="Arial Black" panose="020B0A04020102020204" pitchFamily="34" charset="0"/>
              </a:rPr>
              <a:t>methyl</a:t>
            </a:r>
            <a:r>
              <a:rPr lang="en-US" sz="2800" dirty="0">
                <a:latin typeface="Arial Black" panose="020B0A04020102020204" pitchFamily="34" charset="0"/>
              </a:rPr>
              <a:t> group is on the second carbon in the main chain.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E2119FB-8B5F-4BE4-B535-909B06598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1534" y="490331"/>
            <a:ext cx="2040910" cy="152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1098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42F00-3372-48D4-81D6-677CCA9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968" y="2203355"/>
            <a:ext cx="6766063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So the name of this compound is </a:t>
            </a:r>
            <a:r>
              <a:rPr lang="en-US" i="1" dirty="0">
                <a:latin typeface="Arial Black" panose="020B0A04020102020204" pitchFamily="34" charset="0"/>
              </a:rPr>
              <a:t>2-methyl butane</a:t>
            </a:r>
            <a:r>
              <a:rPr lang="en-US" dirty="0">
                <a:latin typeface="Arial Black" panose="020B0A04020102020204" pitchFamily="34" charset="0"/>
              </a:rPr>
              <a:t>.</a:t>
            </a:r>
          </a:p>
          <a:p>
            <a:pPr marL="0" indent="0">
              <a:buNone/>
            </a:pPr>
            <a:endParaRPr lang="en-US" i="1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**Note how hyphens separate the numbers and the methyl group**</a:t>
            </a:r>
          </a:p>
          <a:p>
            <a:pPr marL="0" indent="0">
              <a:buNone/>
            </a:pPr>
            <a:endParaRPr lang="en-US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**Also note how the main chain carbons are counted in a way to name the branches with the smallest numbers possible**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92F5B4-52B5-4388-80AC-DAFAD3C826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1544" y="303307"/>
            <a:ext cx="2040910" cy="152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719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F4F5F-DD0A-46B3-AF95-B48EDB33B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3121715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 Black" panose="020B0A04020102020204" pitchFamily="34" charset="0"/>
              </a:rPr>
              <a:t>Be careful!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6F526-B980-4661-BAB7-673ECF519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97143"/>
            <a:ext cx="7886700" cy="87857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Ex) How many carbons in the longest chain?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A33F29-9B53-4B4F-A22D-96BB94C83247}"/>
              </a:ext>
            </a:extLst>
          </p:cNvPr>
          <p:cNvSpPr txBox="1"/>
          <p:nvPr/>
        </p:nvSpPr>
        <p:spPr>
          <a:xfrm>
            <a:off x="4704522" y="365126"/>
            <a:ext cx="40419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 Black" panose="020B0A04020102020204" pitchFamily="34" charset="0"/>
              </a:rPr>
              <a:t>Sometimes you won’t count in a straight line to find the longest chain!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34DCEA-C34E-42EB-83D5-B591E5E036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66" y="3182176"/>
            <a:ext cx="8558067" cy="3310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4075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74A04FB-E3DE-4033-98EF-2B3911093B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408" y="0"/>
            <a:ext cx="85751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194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18D07C1-74BF-413E-B5D6-A1B7A8C5F7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6" y="0"/>
            <a:ext cx="91363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351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86959-F52D-4638-8DBA-2B103DA86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 Black" panose="020B0A04020102020204" pitchFamily="34" charset="0"/>
              </a:rPr>
              <a:t>Organic Chemistry: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ABC74-641F-4BC9-88F7-A04257855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The things we find on Earth can be placed into two categories: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>
              <a:latin typeface="Arial Black" panose="020B0A04020102020204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latin typeface="Arial Black" panose="020B0A04020102020204" pitchFamily="34" charset="0"/>
              </a:rPr>
              <a:t>Inorganic: rocks, sand, metals, etc.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>
              <a:latin typeface="Arial Black" panose="020B0A04020102020204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endParaRPr lang="en-US" dirty="0">
              <a:latin typeface="Arial Black" panose="020B0A04020102020204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endParaRPr lang="en-US" dirty="0">
              <a:latin typeface="Arial Black" panose="020B0A04020102020204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latin typeface="Arial Black" panose="020B0A04020102020204" pitchFamily="34" charset="0"/>
              </a:rPr>
              <a:t>Organic: plant life, animals, plastics, etc.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>
              <a:latin typeface="Arial Black" panose="020B0A04020102020204" pitchFamily="34" charset="0"/>
            </a:endParaRPr>
          </a:p>
        </p:txBody>
      </p:sp>
      <p:pic>
        <p:nvPicPr>
          <p:cNvPr id="3074" name="Picture 2" descr="151,407 Big Rock Stock Photos, Pictures &amp; Royalty-Free Images - iStock">
            <a:extLst>
              <a:ext uri="{FF2B5EF4-FFF2-40B4-BE49-F238E27FC236}">
                <a16:creationId xmlns:a16="http://schemas.microsoft.com/office/drawing/2014/main" id="{4C835628-FBEB-440F-9F60-910BFFCB3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4811" y="3503004"/>
            <a:ext cx="1309687" cy="871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Best Organic Plant Nutrients | Kellogg Garden Organics™">
            <a:extLst>
              <a:ext uri="{FF2B5EF4-FFF2-40B4-BE49-F238E27FC236}">
                <a16:creationId xmlns:a16="http://schemas.microsoft.com/office/drawing/2014/main" id="{C8B94A0C-AF66-49AA-85FB-8F95765077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696" y="5395209"/>
            <a:ext cx="1503855" cy="1000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Animals - Facts, Pictures and Resources - AZ Animals">
            <a:extLst>
              <a:ext uri="{FF2B5EF4-FFF2-40B4-BE49-F238E27FC236}">
                <a16:creationId xmlns:a16="http://schemas.microsoft.com/office/drawing/2014/main" id="{F6A7EDF0-60D5-43D3-90B4-35919312F6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3692" y="5181207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DAE9C1E-787A-4022-8E5C-4CB4E0453B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6279" y="3456886"/>
            <a:ext cx="1414666" cy="1088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402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33D36-F721-4DAC-9664-2DFC50DD1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  <a:latin typeface="Arial Black" panose="020B0A04020102020204" pitchFamily="34" charset="0"/>
              </a:rPr>
              <a:t>Hydrocarbons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628EB-0155-4CD8-9F19-9A19949DC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Organic compounds are made from carbon and hydrogen atoms (with a few others thrown in).</a:t>
            </a:r>
          </a:p>
          <a:p>
            <a:endParaRPr lang="en-US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The number of compounds</a:t>
            </a:r>
          </a:p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that can be formed from</a:t>
            </a:r>
          </a:p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carbon, </a:t>
            </a:r>
            <a:r>
              <a:rPr lang="en-US" dirty="0" err="1">
                <a:latin typeface="Arial Black" panose="020B0A04020102020204" pitchFamily="34" charset="0"/>
              </a:rPr>
              <a:t>hyrdrogen</a:t>
            </a:r>
            <a:r>
              <a:rPr lang="en-US" dirty="0">
                <a:latin typeface="Arial Black" panose="020B0A04020102020204" pitchFamily="34" charset="0"/>
              </a:rPr>
              <a:t>, and a </a:t>
            </a:r>
          </a:p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few other elements is huge!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E2D648-DFD9-47A0-B0DF-1570439FA0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9074" y="2692318"/>
            <a:ext cx="1676634" cy="2162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516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BC284-ED5B-4AC0-843F-FEC0AEE86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823" y="378378"/>
            <a:ext cx="8392353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Arial Black" panose="020B0A04020102020204" pitchFamily="34" charset="0"/>
              </a:rPr>
              <a:t>Classifications of Hydrocarbons: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06681A-5C06-462F-BD61-31314B0BB7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275" y="1703941"/>
            <a:ext cx="8239868" cy="4544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302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CC27F-66A2-49BA-AEB9-583A02808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823" y="1618838"/>
            <a:ext cx="4341951" cy="5086761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Three main groups: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>
              <a:latin typeface="Arial Black" panose="020B0A04020102020204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 err="1">
                <a:latin typeface="Arial Black" panose="020B0A04020102020204" pitchFamily="34" charset="0"/>
              </a:rPr>
              <a:t>Aliphatics</a:t>
            </a:r>
            <a:r>
              <a:rPr lang="en-US" dirty="0">
                <a:latin typeface="Arial Black" panose="020B0A04020102020204" pitchFamily="34" charset="0"/>
              </a:rPr>
              <a:t> – straight chains of carbon atoms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>
              <a:latin typeface="Arial Black" panose="020B0A04020102020204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latin typeface="Arial Black" panose="020B0A04020102020204" pitchFamily="34" charset="0"/>
              </a:rPr>
              <a:t>Cyclic – rings of carbon atoms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>
              <a:latin typeface="Arial Black" panose="020B0A04020102020204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latin typeface="Arial Black" panose="020B0A04020102020204" pitchFamily="34" charset="0"/>
              </a:rPr>
              <a:t>Aromatic – double bonded rings of carbon atoms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207B2C2-A1A2-4398-8E6F-47A9A2DBE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823" y="378378"/>
            <a:ext cx="8392353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Arial Black" panose="020B0A04020102020204" pitchFamily="34" charset="0"/>
              </a:rPr>
              <a:t>Classifications of Hydrocarbons: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47E423E-AE47-40AC-A7AA-7D1A309890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948070"/>
            <a:ext cx="4507569" cy="17675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EF33F92-6C90-4B11-A05C-4B3424454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7591" y="3670304"/>
            <a:ext cx="1506706" cy="3187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693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67DDE-BE58-4F22-8C68-59816FDE4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rial Black" panose="020B0A04020102020204" pitchFamily="34" charset="0"/>
              </a:rPr>
              <a:t>The straight chain </a:t>
            </a:r>
            <a:r>
              <a:rPr lang="en-US" sz="2400" dirty="0" err="1">
                <a:latin typeface="Arial Black" panose="020B0A04020102020204" pitchFamily="34" charset="0"/>
              </a:rPr>
              <a:t>aliphatics</a:t>
            </a:r>
            <a:r>
              <a:rPr lang="en-US" sz="2400" dirty="0">
                <a:latin typeface="Arial Black" panose="020B0A04020102020204" pitchFamily="34" charset="0"/>
              </a:rPr>
              <a:t> are broken into three other categories: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68A4E-FA62-4BE3-918E-828756357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28" y="1825625"/>
            <a:ext cx="78867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>
                <a:latin typeface="Arial Black" panose="020B0A04020102020204" pitchFamily="34" charset="0"/>
              </a:rPr>
              <a:t>Alkanes – single bonded chains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>
              <a:latin typeface="Arial Black" panose="020B0A040201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>
              <a:latin typeface="Arial Black" panose="020B0A040201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dirty="0">
                <a:latin typeface="Arial Black" panose="020B0A04020102020204" pitchFamily="34" charset="0"/>
              </a:rPr>
              <a:t>Alkenes – double bonded chains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>
              <a:latin typeface="Arial Black" panose="020B0A040201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>
              <a:latin typeface="Arial Black" panose="020B0A040201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dirty="0">
                <a:latin typeface="Arial Black" panose="020B0A04020102020204" pitchFamily="34" charset="0"/>
              </a:rPr>
              <a:t>Alkynes – triple bonded chains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latin typeface="Arial Black" panose="020B0A040201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356658-036D-446E-9510-696FE4A51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8689" y="1436525"/>
            <a:ext cx="2283983" cy="398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572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45BD9-0B77-4D14-A616-96F0A0E51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916" y="184772"/>
            <a:ext cx="7402167" cy="49626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Arial Black" panose="020B0A04020102020204" pitchFamily="34" charset="0"/>
              </a:rPr>
              <a:t>Types of Formulas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6D72A-7DC4-4461-A5D4-6339DAB0B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335" y="724088"/>
            <a:ext cx="8727385" cy="5920271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There are 3 types of formulas used to represent hydrocarbons: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latin typeface="Arial Black" panose="020B0A04020102020204" pitchFamily="34" charset="0"/>
              </a:rPr>
              <a:t>Molecular Formula: only shows the number of each type of atom in a compound.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>
              <a:latin typeface="Arial Black" panose="020B0A04020102020204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endParaRPr lang="en-US" dirty="0">
              <a:latin typeface="Arial Black" panose="020B0A04020102020204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latin typeface="Arial Black" panose="020B0A04020102020204" pitchFamily="34" charset="0"/>
              </a:rPr>
              <a:t>Condensed Formula: shows the number of hydrogens on each carbon atom.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>
              <a:latin typeface="Arial Black" panose="020B0A04020102020204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endParaRPr lang="en-US" dirty="0">
              <a:latin typeface="Arial Black" panose="020B0A04020102020204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latin typeface="Arial Black" panose="020B0A04020102020204" pitchFamily="34" charset="0"/>
              </a:rPr>
              <a:t>Structural Formula: shows how the compound is put together (dashes indicate chemical bonds)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041D09-F0B7-49A4-9EC1-43DC13C02A45}"/>
              </a:ext>
            </a:extLst>
          </p:cNvPr>
          <p:cNvSpPr txBox="1"/>
          <p:nvPr/>
        </p:nvSpPr>
        <p:spPr>
          <a:xfrm>
            <a:off x="3154016" y="2373046"/>
            <a:ext cx="2835966" cy="40011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 Black" panose="020B0A04020102020204" pitchFamily="34" charset="0"/>
              </a:rPr>
              <a:t>ex:  butane:  C</a:t>
            </a:r>
            <a:r>
              <a:rPr lang="en-US" sz="2000" baseline="-25000" dirty="0">
                <a:latin typeface="Arial Black" panose="020B0A04020102020204" pitchFamily="34" charset="0"/>
              </a:rPr>
              <a:t>4</a:t>
            </a:r>
            <a:r>
              <a:rPr lang="en-US" sz="2000" dirty="0">
                <a:latin typeface="Arial Black" panose="020B0A04020102020204" pitchFamily="34" charset="0"/>
              </a:rPr>
              <a:t>H</a:t>
            </a:r>
            <a:r>
              <a:rPr lang="en-US" sz="2000" baseline="-25000" dirty="0">
                <a:latin typeface="Arial Black" panose="020B0A04020102020204" pitchFamily="34" charset="0"/>
              </a:rPr>
              <a:t>10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6B20A2-07F4-4EA1-BAA5-A411C870F637}"/>
              </a:ext>
            </a:extLst>
          </p:cNvPr>
          <p:cNvSpPr txBox="1"/>
          <p:nvPr/>
        </p:nvSpPr>
        <p:spPr>
          <a:xfrm>
            <a:off x="2104814" y="4021162"/>
            <a:ext cx="5006426" cy="40011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 Black" panose="020B0A04020102020204" pitchFamily="34" charset="0"/>
              </a:rPr>
              <a:t>ex:  butane: CH</a:t>
            </a:r>
            <a:r>
              <a:rPr lang="en-US" sz="2000" baseline="-25000" dirty="0">
                <a:latin typeface="Arial Black" panose="020B0A04020102020204" pitchFamily="34" charset="0"/>
              </a:rPr>
              <a:t>3</a:t>
            </a:r>
            <a:r>
              <a:rPr lang="en-US" sz="2000" dirty="0">
                <a:latin typeface="Arial Black" panose="020B0A04020102020204" pitchFamily="34" charset="0"/>
              </a:rPr>
              <a:t> – CH</a:t>
            </a:r>
            <a:r>
              <a:rPr lang="en-US" sz="2000" baseline="-25000" dirty="0">
                <a:latin typeface="Arial Black" panose="020B0A04020102020204" pitchFamily="34" charset="0"/>
              </a:rPr>
              <a:t>2</a:t>
            </a:r>
            <a:r>
              <a:rPr lang="en-US" sz="2000" dirty="0">
                <a:latin typeface="Arial Black" panose="020B0A04020102020204" pitchFamily="34" charset="0"/>
              </a:rPr>
              <a:t> – CH</a:t>
            </a:r>
            <a:r>
              <a:rPr lang="en-US" sz="2000" baseline="-25000" dirty="0">
                <a:latin typeface="Arial Black" panose="020B0A04020102020204" pitchFamily="34" charset="0"/>
              </a:rPr>
              <a:t>2</a:t>
            </a:r>
            <a:r>
              <a:rPr lang="en-US" sz="2000" dirty="0">
                <a:latin typeface="Arial Black" panose="020B0A04020102020204" pitchFamily="34" charset="0"/>
              </a:rPr>
              <a:t> – CH</a:t>
            </a:r>
            <a:r>
              <a:rPr lang="en-US" sz="2000" baseline="-25000" dirty="0">
                <a:latin typeface="Arial Black" panose="020B0A04020102020204" pitchFamily="34" charset="0"/>
              </a:rPr>
              <a:t>3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CF36F23-E43C-4D7F-8E8A-A154D3686E66}"/>
              </a:ext>
            </a:extLst>
          </p:cNvPr>
          <p:cNvGrpSpPr/>
          <p:nvPr/>
        </p:nvGrpSpPr>
        <p:grpSpPr>
          <a:xfrm>
            <a:off x="1773388" y="5669279"/>
            <a:ext cx="5669280" cy="1188720"/>
            <a:chOff x="1626287" y="5964474"/>
            <a:chExt cx="5669280" cy="1188720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6876D66-E820-4B0F-BF90-54C028FAD139}"/>
                </a:ext>
              </a:extLst>
            </p:cNvPr>
            <p:cNvSpPr txBox="1"/>
            <p:nvPr/>
          </p:nvSpPr>
          <p:spPr>
            <a:xfrm>
              <a:off x="1626287" y="5964474"/>
              <a:ext cx="5669280" cy="118872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Arial Black" panose="020B0A04020102020204" pitchFamily="34" charset="0"/>
                </a:rPr>
                <a:t>ex:  butane: </a:t>
              </a:r>
              <a:endParaRPr lang="en-US" sz="2000" baseline="-25000" dirty="0">
                <a:latin typeface="Arial Black" panose="020B0A04020102020204" pitchFamily="34" charset="0"/>
              </a:endParaRP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7A3A904-B073-4250-9553-AAD1EE3310D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784636" y="6007525"/>
              <a:ext cx="2205346" cy="10336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99194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CEADD-6447-4A35-8AED-48D76BC22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864" y="393148"/>
            <a:ext cx="8038272" cy="602283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Arial Black" panose="020B0A04020102020204" pitchFamily="34" charset="0"/>
              </a:rPr>
              <a:t>Nomenclature of Alkanes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DA004-6C8D-483A-9B0E-195DA3969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9954" y="1149763"/>
            <a:ext cx="8038272" cy="14079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>
                <a:latin typeface="Arial Black" panose="020B0A04020102020204" pitchFamily="34" charset="0"/>
              </a:rPr>
              <a:t>Organic compounds are named chiefly on how many carbons they possess in their chain. The number of carbons corresponds to a prefix, as shown below (also found on page 6 of your data booklet):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349CC30-D8B0-41BD-920F-AF9757F359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8632" y="3004366"/>
            <a:ext cx="5466735" cy="2703871"/>
          </a:xfrm>
          <a:prstGeom prst="rect">
            <a:avLst/>
          </a:prstGeom>
          <a:scene3d>
            <a:camera prst="orthographicFront">
              <a:rot lat="0" lon="0" rev="3000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938193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</TotalTime>
  <Words>575</Words>
  <Application>Microsoft Office PowerPoint</Application>
  <PresentationFormat>On-screen Show (4:3)</PresentationFormat>
  <Paragraphs>77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Arial Black</vt:lpstr>
      <vt:lpstr>Calibri</vt:lpstr>
      <vt:lpstr>Calibri Light</vt:lpstr>
      <vt:lpstr>Office Theme</vt:lpstr>
      <vt:lpstr>Science 20 Unit A: Chemistry</vt:lpstr>
      <vt:lpstr>PowerPoint Presentation</vt:lpstr>
      <vt:lpstr>Organic Chemistry:</vt:lpstr>
      <vt:lpstr>Hydrocarbons</vt:lpstr>
      <vt:lpstr>Classifications of Hydrocarbons:</vt:lpstr>
      <vt:lpstr>Classifications of Hydrocarbons:</vt:lpstr>
      <vt:lpstr>The straight chain aliphatics are broken into three other categories:</vt:lpstr>
      <vt:lpstr>Types of Formulas</vt:lpstr>
      <vt:lpstr>Nomenclature of Alkanes</vt:lpstr>
      <vt:lpstr>When naming an alkane, we start by counting the number of carbons in the longest chain in the compound. We then match the number of carbons to a prefix, and add the suffix “ane”, indicating we have an alkane (single bonds only).</vt:lpstr>
      <vt:lpstr>PowerPoint Presentation</vt:lpstr>
      <vt:lpstr>PowerPoint Presentation</vt:lpstr>
      <vt:lpstr>Sometimes, alkanes do not form a perfectly straight chain. When there are branches off the chain, we must name the longest (parent) chain first – and then name the branches in front of the parent chain in the name:</vt:lpstr>
      <vt:lpstr>PowerPoint Presentation</vt:lpstr>
      <vt:lpstr>PowerPoint Presentation</vt:lpstr>
      <vt:lpstr>Be careful!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20 Unit A: Chemistry</dc:title>
  <dc:creator>Wayde Putnam FHS</dc:creator>
  <cp:lastModifiedBy>Wayde Putnam FHS</cp:lastModifiedBy>
  <cp:revision>2</cp:revision>
  <dcterms:created xsi:type="dcterms:W3CDTF">2021-09-29T17:27:46Z</dcterms:created>
  <dcterms:modified xsi:type="dcterms:W3CDTF">2021-09-29T21:39:23Z</dcterms:modified>
</cp:coreProperties>
</file>