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Source Code Pro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maticSC-bold.fntdata"/><Relationship Id="rId6" Type="http://schemas.openxmlformats.org/officeDocument/2006/relationships/slide" Target="slides/slide2.xml"/><Relationship Id="rId18" Type="http://schemas.openxmlformats.org/officeDocument/2006/relationships/font" Target="fonts/AmaticS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Relationship Id="rId4" Type="http://schemas.openxmlformats.org/officeDocument/2006/relationships/image" Target="../media/image00.png"/><Relationship Id="rId5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Relationship Id="rId4" Type="http://schemas.openxmlformats.org/officeDocument/2006/relationships/image" Target="../media/image09.png"/><Relationship Id="rId5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000"/>
              <a:t>Simple Machines &amp; Energy Transfer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~ Science 14 ~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70175" y="50125"/>
            <a:ext cx="9003599" cy="1072800"/>
          </a:xfrm>
          <a:prstGeom prst="rect">
            <a:avLst/>
          </a:prstGeom>
          <a:solidFill>
            <a:srgbClr val="00FDC8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311700" y="64250"/>
            <a:ext cx="8520599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Distance Multipliers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75875" y="1502075"/>
            <a:ext cx="3986999" cy="29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Third-class levers such as fishing rods, axes and hockey sticks are examples of simple machines that work as </a:t>
            </a:r>
            <a:r>
              <a:rPr i="1" lang="en" sz="1600">
                <a:latin typeface="Source Code Pro"/>
                <a:ea typeface="Source Code Pro"/>
                <a:cs typeface="Source Code Pro"/>
                <a:sym typeface="Source Code Pro"/>
              </a:rPr>
              <a:t>distance multipliers.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A distance multiplier moves a load over a large distance with a very small effort distance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The longer the lever, the less effort that is required to move the object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125" y="2701075"/>
            <a:ext cx="24574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2725" y="1657450"/>
            <a:ext cx="2268625" cy="151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70175" y="50125"/>
            <a:ext cx="9003599" cy="1072800"/>
          </a:xfrm>
          <a:prstGeom prst="rect">
            <a:avLst/>
          </a:prstGeom>
          <a:solidFill>
            <a:srgbClr val="00FDC8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311700" y="64250"/>
            <a:ext cx="8520599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Force Multipliers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449775" y="1982375"/>
            <a:ext cx="3986999" cy="21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First and second class levers are </a:t>
            </a:r>
            <a:r>
              <a:rPr i="1" lang="en">
                <a:latin typeface="Source Code Pro"/>
                <a:ea typeface="Source Code Pro"/>
                <a:cs typeface="Source Code Pro"/>
                <a:sym typeface="Source Code Pro"/>
              </a:rPr>
              <a:t>force multipliers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; simple machines which easily move a large load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A force multiplier applies a small force on the effort end of a lever to place a larger force on the load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225" y="1421900"/>
            <a:ext cx="304800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2975" y="3225825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717800" y="2320450"/>
            <a:ext cx="7517400" cy="130469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70175" y="50125"/>
            <a:ext cx="9003599" cy="1072800"/>
          </a:xfrm>
          <a:prstGeom prst="rect">
            <a:avLst/>
          </a:prstGeom>
          <a:solidFill>
            <a:srgbClr val="00FDC8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311700" y="64250"/>
            <a:ext cx="8520599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Losing Energy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716225" y="1682850"/>
            <a:ext cx="7687500" cy="21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When a machine is used, it will lose energy through: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friction between any two moving parts that are in contact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heat that is given off by the cooling system or exhaust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poor combustion (if the machine uses fuel)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7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For any machine, the amount of work put in is ALWAYS greater than the amount of useful work you get out.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70175" y="50125"/>
            <a:ext cx="9003599" cy="1072800"/>
          </a:xfrm>
          <a:prstGeom prst="rect">
            <a:avLst/>
          </a:prstGeom>
          <a:solidFill>
            <a:srgbClr val="00FDC8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311700" y="64250"/>
            <a:ext cx="8520599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Efficiency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373575" y="1565325"/>
            <a:ext cx="3986999" cy="3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Efficiency is a comparison of the amount energy required to power a machine (energy input) with the amount of work the machine is able to do with that energy (energy output). No machine is 100&amp; efficient because some energy is always lost, usually as heat.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energy efficient appliances convert more input energy to useful output energy (less energy is lost)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0579" y="2115700"/>
            <a:ext cx="4407299" cy="188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70175" y="50125"/>
            <a:ext cx="9003599" cy="1072800"/>
          </a:xfrm>
          <a:prstGeom prst="rect">
            <a:avLst/>
          </a:prstGeom>
          <a:solidFill>
            <a:srgbClr val="00FDC8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311700" y="642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What is Energy?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11700" y="1214700"/>
            <a:ext cx="4652699" cy="30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So far, we have discussed energy mostly in terms of fuel; energy from fuel is used to power our vehicles, heat our homes, and provide light. Energy itself, however, is actually a much broader term…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does a baseball thrown towards home plate have energy?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do the atoms that make up your cup of coffee have energy?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does the flame emitted from a lit candle have energy?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6325" y="1420575"/>
            <a:ext cx="1479750" cy="19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6796" y="2461571"/>
            <a:ext cx="1925149" cy="12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5">
            <a:alphaModFix/>
          </a:blip>
          <a:srcRect b="0" l="14706" r="24295" t="0"/>
          <a:stretch/>
        </p:blipFill>
        <p:spPr>
          <a:xfrm>
            <a:off x="6116625" y="3614350"/>
            <a:ext cx="1340375" cy="123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70175" y="50125"/>
            <a:ext cx="9003599" cy="1072800"/>
          </a:xfrm>
          <a:prstGeom prst="rect">
            <a:avLst/>
          </a:prstGeom>
          <a:solidFill>
            <a:srgbClr val="00FDC8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311700" y="642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Energy &amp; Work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81775" y="1205350"/>
            <a:ext cx="8891999" cy="43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Energy can be defined as the ability to do work. Anything in motion, or with the potential to gain motion, then, may be considered as having energy.</a:t>
            </a:r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Source Code Pro"/>
              <a:buChar char="●"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Before being thrown, a baseball has </a:t>
            </a:r>
            <a:r>
              <a:rPr i="1" lang="en" sz="1300">
                <a:latin typeface="Source Code Pro"/>
                <a:ea typeface="Source Code Pro"/>
                <a:cs typeface="Source Code Pro"/>
                <a:sym typeface="Source Code Pro"/>
              </a:rPr>
              <a:t>potential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energy. After it is thrown, it     has </a:t>
            </a:r>
            <a:r>
              <a:rPr i="1" lang="en" sz="1300">
                <a:latin typeface="Source Code Pro"/>
                <a:ea typeface="Source Code Pro"/>
                <a:cs typeface="Source Code Pro"/>
                <a:sym typeface="Source Code Pro"/>
              </a:rPr>
              <a:t>kinetic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energy.</a:t>
            </a:r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Source Code Pro"/>
              <a:buChar char="●"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The atoms in your cup of coffee, or any atoms in general, are constantly in  motion, so they have some amount of </a:t>
            </a:r>
            <a:r>
              <a:rPr i="1" lang="en" sz="1300">
                <a:latin typeface="Source Code Pro"/>
                <a:ea typeface="Source Code Pro"/>
                <a:cs typeface="Source Code Pro"/>
                <a:sym typeface="Source Code Pro"/>
              </a:rPr>
              <a:t>kinetic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energy.  Atoms may also react with other atoms, so they can also be said to  have </a:t>
            </a:r>
            <a:r>
              <a:rPr i="1" lang="en" sz="1300">
                <a:latin typeface="Source Code Pro"/>
                <a:ea typeface="Source Code Pro"/>
                <a:cs typeface="Source Code Pro"/>
                <a:sym typeface="Source Code Pro"/>
              </a:rPr>
              <a:t>chemical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energy.</a:t>
            </a:r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Source Code Pro"/>
              <a:buChar char="●"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Fire is the product of a chemical reaction called combustion, so initially, the candle has </a:t>
            </a:r>
            <a:r>
              <a:rPr i="1" lang="en" sz="1300">
                <a:latin typeface="Source Code Pro"/>
                <a:ea typeface="Source Code Pro"/>
                <a:cs typeface="Source Code Pro"/>
                <a:sym typeface="Source Code Pro"/>
              </a:rPr>
              <a:t>chemical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energy. Once the candle is lit, the flame emits  heat, so     it is a source of </a:t>
            </a:r>
            <a:r>
              <a:rPr i="1" lang="en" sz="1300">
                <a:latin typeface="Source Code Pro"/>
                <a:ea typeface="Source Code Pro"/>
                <a:cs typeface="Source Code Pro"/>
                <a:sym typeface="Source Code Pro"/>
              </a:rPr>
              <a:t>thermal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energy.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34718" l="0" r="0" t="32850"/>
          <a:stretch/>
        </p:blipFill>
        <p:spPr>
          <a:xfrm>
            <a:off x="311450" y="4288500"/>
            <a:ext cx="4325462" cy="72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34718" l="0" r="0" t="32850"/>
          <a:stretch/>
        </p:blipFill>
        <p:spPr>
          <a:xfrm flipH="1">
            <a:off x="4583037" y="4288500"/>
            <a:ext cx="4325462" cy="72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2416700" y="2395300"/>
            <a:ext cx="4694400" cy="132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82" name="Shape 82"/>
          <p:cNvSpPr/>
          <p:nvPr/>
        </p:nvSpPr>
        <p:spPr>
          <a:xfrm>
            <a:off x="70175" y="50125"/>
            <a:ext cx="9003599" cy="1072800"/>
          </a:xfrm>
          <a:prstGeom prst="rect">
            <a:avLst/>
          </a:prstGeom>
          <a:solidFill>
            <a:srgbClr val="00FDC8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311700" y="642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What is Work?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128325" y="1290900"/>
            <a:ext cx="8790000" cy="37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Work is done when a force (a push or a pull) acts on an object. The amount of work done can be measured by multiplying the force applied on an object (in Newtons) by the distance it travels as a result (in meters):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	</a:t>
            </a:r>
            <a:r>
              <a:rPr b="1" lang="en" sz="1800">
                <a:latin typeface="Source Code Pro"/>
                <a:ea typeface="Source Code Pro"/>
                <a:cs typeface="Source Code Pro"/>
                <a:sym typeface="Source Code Pro"/>
              </a:rPr>
              <a:t>Work = force x distance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800">
                <a:latin typeface="Source Code Pro"/>
                <a:ea typeface="Source Code Pro"/>
                <a:cs typeface="Source Code Pro"/>
                <a:sym typeface="Source Code Pro"/>
              </a:rPr>
              <a:t>	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or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	</a:t>
            </a:r>
            <a:r>
              <a:rPr b="1" lang="en" sz="1800">
                <a:latin typeface="Source Code Pro"/>
                <a:ea typeface="Source Code Pro"/>
                <a:cs typeface="Source Code Pro"/>
                <a:sym typeface="Source Code Pro"/>
              </a:rPr>
              <a:t>W = Fxd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The resulting unit of work is “Newton-meters”, otherwise known as </a:t>
            </a:r>
            <a:r>
              <a:rPr i="1" lang="en" sz="1500">
                <a:latin typeface="Source Code Pro"/>
                <a:ea typeface="Source Code Pro"/>
                <a:cs typeface="Source Code Pro"/>
                <a:sym typeface="Source Code Pro"/>
              </a:rPr>
              <a:t>joules</a:t>
            </a: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. Work is thus measured in joules (1 newton-meter = 1 joule)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70175" y="50125"/>
            <a:ext cx="9003599" cy="1072800"/>
          </a:xfrm>
          <a:prstGeom prst="rect">
            <a:avLst/>
          </a:prstGeom>
          <a:solidFill>
            <a:srgbClr val="00FDC8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311700" y="642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Conditions for Work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387900" y="1802850"/>
            <a:ext cx="4652699" cy="215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There are 3 conditions which must exist for work to occur: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ource Code Pro"/>
              <a:buAutoNum type="arabicParenR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Force must be applied on an object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ource Code Pro"/>
              <a:buAutoNum type="arabicParenR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The object must travel a distance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ource Code Pro"/>
              <a:buAutoNum type="arabicParenR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The force applied and the distance travelled must occur in the same direction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38447" l="14984" r="13525" t="13245"/>
          <a:stretch/>
        </p:blipFill>
        <p:spPr>
          <a:xfrm>
            <a:off x="5528475" y="1690887"/>
            <a:ext cx="2812350" cy="19141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5528450" y="3765400"/>
            <a:ext cx="2812500" cy="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E.g. If you push against a wall and it does not move, you are not doing any work on that wall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70175" y="50125"/>
            <a:ext cx="9003599" cy="1072800"/>
          </a:xfrm>
          <a:prstGeom prst="rect">
            <a:avLst/>
          </a:prstGeom>
          <a:solidFill>
            <a:srgbClr val="00FDC8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311700" y="642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Simple Machines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87900" y="1290900"/>
            <a:ext cx="8403300" cy="123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A simple machine is a mechanical device that is used to change the direction or magnitude of a force. In general, they use the </a:t>
            </a:r>
            <a:r>
              <a:rPr i="1" lang="en" sz="1600">
                <a:latin typeface="Source Code Pro"/>
                <a:ea typeface="Source Code Pro"/>
                <a:cs typeface="Source Code Pro"/>
                <a:sym typeface="Source Code Pro"/>
              </a:rPr>
              <a:t>leverage </a:t>
            </a: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of one particular movement to multiply force. There are six types of simple machines: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58837"/>
          <a:stretch/>
        </p:blipFill>
        <p:spPr>
          <a:xfrm>
            <a:off x="4682300" y="3155250"/>
            <a:ext cx="4270601" cy="115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40653" l="0" r="0" t="11732"/>
          <a:stretch/>
        </p:blipFill>
        <p:spPr>
          <a:xfrm>
            <a:off x="311700" y="2974100"/>
            <a:ext cx="4270601" cy="133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256650" y="2876500"/>
            <a:ext cx="8696399" cy="1625400"/>
          </a:xfrm>
          <a:prstGeom prst="rect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70175" y="50125"/>
            <a:ext cx="9003599" cy="1072800"/>
          </a:xfrm>
          <a:prstGeom prst="rect">
            <a:avLst/>
          </a:prstGeom>
          <a:solidFill>
            <a:srgbClr val="00FDC8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311700" y="642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The Inclined Plane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24225" y="2308100"/>
            <a:ext cx="3676800" cy="123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The inclined plane or ramp is one of the oldest simple machines. It is used to move vertically with less effort.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3575" y="1728550"/>
            <a:ext cx="3526425" cy="23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70175" y="50125"/>
            <a:ext cx="9003599" cy="1072800"/>
          </a:xfrm>
          <a:prstGeom prst="rect">
            <a:avLst/>
          </a:prstGeom>
          <a:solidFill>
            <a:srgbClr val="00FDC8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11700" y="64250"/>
            <a:ext cx="8520599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Levers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375875" y="1578275"/>
            <a:ext cx="4457400" cy="30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A lever is any bar that pivots on a fulcrum. The object the lever moves is referred to as the load, and the force required to move the object is referred to as the effort.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7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In general, a lever reduces the amount of effort required to move the load.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20534" l="0" r="0" t="0"/>
          <a:stretch/>
        </p:blipFill>
        <p:spPr>
          <a:xfrm>
            <a:off x="5239725" y="1812775"/>
            <a:ext cx="3389775" cy="217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70175" y="50125"/>
            <a:ext cx="9003599" cy="1072800"/>
          </a:xfrm>
          <a:prstGeom prst="rect">
            <a:avLst/>
          </a:prstGeom>
          <a:solidFill>
            <a:srgbClr val="00FDC8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311700" y="64250"/>
            <a:ext cx="8520599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Types of Levers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235500" y="3610275"/>
            <a:ext cx="2445300" cy="119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600">
                <a:latin typeface="Source Code Pro"/>
                <a:ea typeface="Source Code Pro"/>
                <a:cs typeface="Source Code Pro"/>
                <a:sym typeface="Source Code Pro"/>
              </a:rPr>
              <a:t>Class 1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The fulcrum is placed between the load and the effort.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3407100" y="3610275"/>
            <a:ext cx="2445300" cy="119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600">
                <a:latin typeface="Source Code Pro"/>
                <a:ea typeface="Source Code Pro"/>
                <a:cs typeface="Source Code Pro"/>
                <a:sym typeface="Source Code Pro"/>
              </a:rPr>
              <a:t>Class 2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The load is placed in between the fulcrum and the effort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6538200" y="3610275"/>
            <a:ext cx="2513699" cy="119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600">
                <a:latin typeface="Source Code Pro"/>
                <a:ea typeface="Source Code Pro"/>
                <a:cs typeface="Source Code Pro"/>
                <a:sym typeface="Source Code Pro"/>
              </a:rPr>
              <a:t>Class 3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The effort is placed in between the load and the fulcrum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712" y="1548677"/>
            <a:ext cx="2318875" cy="173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9525" y="1548675"/>
            <a:ext cx="2364150" cy="173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9275" y="1548675"/>
            <a:ext cx="2215100" cy="173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