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5143500" cx="9144000"/>
  <p:notesSz cx="6858000" cy="9144000"/>
  <p:embeddedFontLst>
    <p:embeddedFont>
      <p:font typeface="Amatic SC"/>
      <p:regular r:id="rId9"/>
      <p:bold r:id="rId10"/>
    </p:embeddedFont>
    <p:embeddedFont>
      <p:font typeface="Source Code Pro"/>
      <p:regular r:id="rId11"/>
      <p:bold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font" Target="fonts/SourceCodePro-regular.fntdata"/><Relationship Id="rId10" Type="http://schemas.openxmlformats.org/officeDocument/2006/relationships/font" Target="fonts/AmaticSC-bold.fntdata"/><Relationship Id="rId12" Type="http://schemas.openxmlformats.org/officeDocument/2006/relationships/font" Target="fonts/SourceCodePro-bold.fntdata"/><Relationship Id="rId9" Type="http://schemas.openxmlformats.org/officeDocument/2006/relationships/font" Target="fonts/AmaticSC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" name="Shape 11"/>
          <p:cNvSpPr txBox="1"/>
          <p:nvPr>
            <p:ph type="ctrTitle"/>
          </p:nvPr>
        </p:nvSpPr>
        <p:spPr>
          <a:xfrm>
            <a:off x="311700" y="392150"/>
            <a:ext cx="8520599" cy="26903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8000"/>
            </a:lvl1pPr>
            <a:lvl2pPr lvl="1" algn="ctr">
              <a:spcBef>
                <a:spcPts val="0"/>
              </a:spcBef>
              <a:buSzPct val="100000"/>
              <a:defRPr sz="8000"/>
            </a:lvl2pPr>
            <a:lvl3pPr lvl="2" algn="ctr">
              <a:spcBef>
                <a:spcPts val="0"/>
              </a:spcBef>
              <a:buSzPct val="100000"/>
              <a:defRPr sz="8000"/>
            </a:lvl3pPr>
            <a:lvl4pPr lvl="3" algn="ctr">
              <a:spcBef>
                <a:spcPts val="0"/>
              </a:spcBef>
              <a:buSzPct val="100000"/>
              <a:defRPr sz="8000"/>
            </a:lvl4pPr>
            <a:lvl5pPr lvl="4" algn="ctr">
              <a:spcBef>
                <a:spcPts val="0"/>
              </a:spcBef>
              <a:buSzPct val="100000"/>
              <a:defRPr sz="8000"/>
            </a:lvl5pPr>
            <a:lvl6pPr lvl="5" algn="ctr">
              <a:spcBef>
                <a:spcPts val="0"/>
              </a:spcBef>
              <a:buSzPct val="100000"/>
              <a:defRPr sz="8000"/>
            </a:lvl6pPr>
            <a:lvl7pPr lvl="6" algn="ctr">
              <a:spcBef>
                <a:spcPts val="0"/>
              </a:spcBef>
              <a:buSzPct val="100000"/>
              <a:defRPr sz="8000"/>
            </a:lvl7pPr>
            <a:lvl8pPr lvl="7" algn="ctr">
              <a:spcBef>
                <a:spcPts val="0"/>
              </a:spcBef>
              <a:buSzPct val="100000"/>
              <a:defRPr sz="8000"/>
            </a:lvl8pPr>
            <a:lvl9pPr lvl="8" algn="ctr">
              <a:spcBef>
                <a:spcPts val="0"/>
              </a:spcBef>
              <a:buSzPct val="100000"/>
              <a:defRPr sz="8000"/>
            </a:lvl9pPr>
          </a:lstStyle>
          <a:p/>
        </p:txBody>
      </p:sp>
      <p:sp>
        <p:nvSpPr>
          <p:cNvPr id="12" name="Shape 12"/>
          <p:cNvSpPr txBox="1"/>
          <p:nvPr>
            <p:ph idx="1" type="subTitle"/>
          </p:nvPr>
        </p:nvSpPr>
        <p:spPr>
          <a:xfrm>
            <a:off x="311700" y="3890400"/>
            <a:ext cx="8520599" cy="7062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b="1" sz="2100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b="1" sz="21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b="1" sz="21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b="1" sz="21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b="1" sz="21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b="1" sz="21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b="1" sz="21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b="1" sz="21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b="1" sz="21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x="311700" y="1240275"/>
            <a:ext cx="8520599" cy="19818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311700" y="3304625"/>
            <a:ext cx="8520599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2pPr>
            <a:lvl3pPr lvl="2"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3pPr>
            <a:lvl4pPr lvl="3"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4pPr>
            <a:lvl5pPr lvl="4"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5pPr>
            <a:lvl6pPr lvl="5"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6pPr>
            <a:lvl7pPr lvl="6"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7pPr>
            <a:lvl8pPr lvl="7"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8pPr>
            <a:lvl9pPr lvl="8"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/>
          <p:nvPr>
            <p:ph type="title"/>
          </p:nvPr>
        </p:nvSpPr>
        <p:spPr>
          <a:xfrm>
            <a:off x="2802750" y="802500"/>
            <a:ext cx="3538499" cy="3538499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" type="body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x="311700" y="1228675"/>
            <a:ext cx="3999899" cy="33401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2" type="body"/>
          </p:nvPr>
        </p:nvSpPr>
        <p:spPr>
          <a:xfrm>
            <a:off x="4832400" y="1228675"/>
            <a:ext cx="3999899" cy="33401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5" name="Shape 25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/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4000"/>
            </a:lvl1pPr>
            <a:lvl2pPr lvl="1">
              <a:spcBef>
                <a:spcPts val="0"/>
              </a:spcBef>
              <a:buSzPct val="100000"/>
              <a:defRPr sz="4000"/>
            </a:lvl2pPr>
            <a:lvl3pPr lvl="2">
              <a:spcBef>
                <a:spcPts val="0"/>
              </a:spcBef>
              <a:buSzPct val="100000"/>
              <a:defRPr sz="4000"/>
            </a:lvl3pPr>
            <a:lvl4pPr lvl="3">
              <a:spcBef>
                <a:spcPts val="0"/>
              </a:spcBef>
              <a:buSzPct val="100000"/>
              <a:defRPr sz="4000"/>
            </a:lvl4pPr>
            <a:lvl5pPr lvl="4">
              <a:spcBef>
                <a:spcPts val="0"/>
              </a:spcBef>
              <a:buSzPct val="100000"/>
              <a:defRPr sz="4000"/>
            </a:lvl5pPr>
            <a:lvl6pPr lvl="5">
              <a:spcBef>
                <a:spcPts val="0"/>
              </a:spcBef>
              <a:buSzPct val="100000"/>
              <a:defRPr sz="4000"/>
            </a:lvl6pPr>
            <a:lvl7pPr lvl="6">
              <a:spcBef>
                <a:spcPts val="0"/>
              </a:spcBef>
              <a:buSzPct val="100000"/>
              <a:defRPr sz="4000"/>
            </a:lvl7pPr>
            <a:lvl8pPr lvl="7">
              <a:spcBef>
                <a:spcPts val="0"/>
              </a:spcBef>
              <a:buSzPct val="100000"/>
              <a:defRPr sz="4000"/>
            </a:lvl8pPr>
            <a:lvl9pPr lvl="8">
              <a:spcBef>
                <a:spcPts val="0"/>
              </a:spcBef>
              <a:buSzPct val="100000"/>
              <a:defRPr sz="4000"/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3000"/>
            </a:lvl1pPr>
            <a:lvl2pPr lvl="1">
              <a:spcBef>
                <a:spcPts val="0"/>
              </a:spcBef>
              <a:buSzPct val="100000"/>
              <a:defRPr sz="3000"/>
            </a:lvl2pPr>
            <a:lvl3pPr lvl="2">
              <a:spcBef>
                <a:spcPts val="0"/>
              </a:spcBef>
              <a:buSzPct val="100000"/>
              <a:defRPr sz="3000"/>
            </a:lvl3pPr>
            <a:lvl4pPr lvl="3">
              <a:spcBef>
                <a:spcPts val="0"/>
              </a:spcBef>
              <a:buSzPct val="100000"/>
              <a:defRPr sz="3000"/>
            </a:lvl4pPr>
            <a:lvl5pPr lvl="4">
              <a:spcBef>
                <a:spcPts val="0"/>
              </a:spcBef>
              <a:buSzPct val="100000"/>
              <a:defRPr sz="3000"/>
            </a:lvl5pPr>
            <a:lvl6pPr lvl="5">
              <a:spcBef>
                <a:spcPts val="0"/>
              </a:spcBef>
              <a:buSzPct val="100000"/>
              <a:defRPr sz="3000"/>
            </a:lvl6pPr>
            <a:lvl7pPr lvl="6">
              <a:spcBef>
                <a:spcPts val="0"/>
              </a:spcBef>
              <a:buSzPct val="100000"/>
              <a:defRPr sz="3000"/>
            </a:lvl7pPr>
            <a:lvl8pPr lvl="7">
              <a:spcBef>
                <a:spcPts val="0"/>
              </a:spcBef>
              <a:buSzPct val="100000"/>
              <a:defRPr sz="3000"/>
            </a:lvl8pPr>
            <a:lvl9pPr lvl="8">
              <a:spcBef>
                <a:spcPts val="0"/>
              </a:spcBef>
              <a:buSzPct val="100000"/>
              <a:defRPr sz="3000"/>
            </a:lvl9pPr>
          </a:lstStyle>
          <a:p/>
        </p:txBody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2" name="Shape 32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bg>
      <p:bgPr>
        <a:solidFill>
          <a:schemeClr val="accent4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4572000" y="-25"/>
            <a:ext cx="4572000" cy="514349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38" name="Shape 38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9" name="Shape 39"/>
          <p:cNvSpPr txBox="1"/>
          <p:nvPr>
            <p:ph type="title"/>
          </p:nvPr>
        </p:nvSpPr>
        <p:spPr>
          <a:xfrm>
            <a:off x="265500" y="1081400"/>
            <a:ext cx="4045199" cy="1710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400"/>
            </a:lvl1pPr>
            <a:lvl2pPr lvl="1" algn="ctr">
              <a:spcBef>
                <a:spcPts val="0"/>
              </a:spcBef>
              <a:buSzPct val="100000"/>
              <a:defRPr sz="5400"/>
            </a:lvl2pPr>
            <a:lvl3pPr lvl="2" algn="ctr">
              <a:spcBef>
                <a:spcPts val="0"/>
              </a:spcBef>
              <a:buSzPct val="100000"/>
              <a:defRPr sz="5400"/>
            </a:lvl3pPr>
            <a:lvl4pPr lvl="3" algn="ctr">
              <a:spcBef>
                <a:spcPts val="0"/>
              </a:spcBef>
              <a:buSzPct val="100000"/>
              <a:defRPr sz="5400"/>
            </a:lvl4pPr>
            <a:lvl5pPr lvl="4" algn="ctr">
              <a:spcBef>
                <a:spcPts val="0"/>
              </a:spcBef>
              <a:buSzPct val="100000"/>
              <a:defRPr sz="5400"/>
            </a:lvl5pPr>
            <a:lvl6pPr lvl="5" algn="ctr">
              <a:spcBef>
                <a:spcPts val="0"/>
              </a:spcBef>
              <a:buSzPct val="100000"/>
              <a:defRPr sz="5400"/>
            </a:lvl6pPr>
            <a:lvl7pPr lvl="6" algn="ctr">
              <a:spcBef>
                <a:spcPts val="0"/>
              </a:spcBef>
              <a:buSzPct val="100000"/>
              <a:defRPr sz="5400"/>
            </a:lvl7pPr>
            <a:lvl8pPr lvl="7" algn="ctr">
              <a:spcBef>
                <a:spcPts val="0"/>
              </a:spcBef>
              <a:buSzPct val="100000"/>
              <a:defRPr sz="5400"/>
            </a:lvl8pPr>
            <a:lvl9pPr lvl="8" algn="ctr">
              <a:spcBef>
                <a:spcPts val="0"/>
              </a:spcBef>
              <a:buSzPct val="100000"/>
              <a:defRPr sz="5400"/>
            </a:lvl9pPr>
          </a:lstStyle>
          <a:p/>
        </p:txBody>
      </p:sp>
      <p:sp>
        <p:nvSpPr>
          <p:cNvPr id="40" name="Shape 40"/>
          <p:cNvSpPr txBox="1"/>
          <p:nvPr>
            <p:ph idx="1" type="subTitle"/>
          </p:nvPr>
        </p:nvSpPr>
        <p:spPr>
          <a:xfrm>
            <a:off x="265500" y="2845222"/>
            <a:ext cx="4045199" cy="13455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9pPr>
          </a:lstStyle>
          <a:p/>
        </p:txBody>
      </p:sp>
      <p:sp>
        <p:nvSpPr>
          <p:cNvPr id="41" name="Shape 41"/>
          <p:cNvSpPr txBox="1"/>
          <p:nvPr>
            <p:ph idx="2" type="body"/>
          </p:nvPr>
        </p:nvSpPr>
        <p:spPr>
          <a:xfrm>
            <a:off x="4939500" y="724200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/>
          <p:nvPr>
            <p:ph idx="1" type="body"/>
          </p:nvPr>
        </p:nvSpPr>
        <p:spPr>
          <a:xfrm>
            <a:off x="319500" y="4230575"/>
            <a:ext cx="5998800" cy="5987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matic SC"/>
              <a:buNone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/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Source Code Pro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youtube.com/v/VUfqjSeeZng" TargetMode="External"/><Relationship Id="rId4" Type="http://schemas.openxmlformats.org/officeDocument/2006/relationships/image" Target="../media/image0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youtube.com/v/4m5JnJBq2AU" TargetMode="External"/><Relationship Id="rId4" Type="http://schemas.openxmlformats.org/officeDocument/2006/relationships/image" Target="../media/image0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/>
          <p:nvPr>
            <p:ph type="ctrTitle"/>
          </p:nvPr>
        </p:nvSpPr>
        <p:spPr>
          <a:xfrm>
            <a:off x="311700" y="1061875"/>
            <a:ext cx="8520599" cy="22682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9600"/>
              <a:t>Heat</a:t>
            </a:r>
          </a:p>
        </p:txBody>
      </p:sp>
      <p:sp>
        <p:nvSpPr>
          <p:cNvPr id="57" name="Shape 57"/>
          <p:cNvSpPr txBox="1"/>
          <p:nvPr>
            <p:ph idx="1" type="subTitle"/>
          </p:nvPr>
        </p:nvSpPr>
        <p:spPr>
          <a:xfrm>
            <a:off x="311700" y="3890400"/>
            <a:ext cx="8520599" cy="7062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indent="-228600" lvl="0" marL="457200">
              <a:spcBef>
                <a:spcPts val="0"/>
              </a:spcBef>
              <a:buChar char="-"/>
            </a:pPr>
            <a:r>
              <a:rPr lang="en"/>
              <a:t>Science 14 -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/>
        </p:nvSpPr>
        <p:spPr>
          <a:xfrm>
            <a:off x="70175" y="50125"/>
            <a:ext cx="9003599" cy="10728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3" name="Shape 63"/>
          <p:cNvSpPr txBox="1"/>
          <p:nvPr>
            <p:ph type="title"/>
          </p:nvPr>
        </p:nvSpPr>
        <p:spPr>
          <a:xfrm>
            <a:off x="311700" y="64250"/>
            <a:ext cx="8520599" cy="8009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6000"/>
              <a:t>Heat &amp; Friction </a:t>
            </a:r>
          </a:p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235500" y="1405700"/>
            <a:ext cx="4078500" cy="306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500">
                <a:solidFill>
                  <a:srgbClr val="000000"/>
                </a:solidFill>
              </a:rPr>
              <a:t>Friction is a phenomenon that has been well-understood for centuries. When two surfaces are rubbed together, the parts that touch resist movement, leading to the generation of </a:t>
            </a:r>
            <a:r>
              <a:rPr i="1" lang="en" sz="1500">
                <a:solidFill>
                  <a:srgbClr val="000000"/>
                </a:solidFill>
              </a:rPr>
              <a:t>heat. </a:t>
            </a:r>
            <a:r>
              <a:rPr lang="en" sz="1500">
                <a:solidFill>
                  <a:srgbClr val="000000"/>
                </a:solidFill>
              </a:rPr>
              <a:t>This resistance is know as friction.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500">
                <a:solidFill>
                  <a:srgbClr val="000000"/>
                </a:solidFill>
              </a:rPr>
              <a:t>Friction causes a lot of problems for machinery and living systems. However, we need friction for simple tasks like walking or creating fire... </a:t>
            </a:r>
          </a:p>
        </p:txBody>
      </p:sp>
      <p:sp>
        <p:nvSpPr>
          <p:cNvPr descr="Do you know the difference between kinetic friction vs. static friction?  License: Creative Commons BY-NC-SA More information at http://k12videos.mit.edu/terms-conditions" id="65" name="Shape 65" title="A World Without Friction">
            <a:hlinkClick r:id="rId3"/>
          </p:cNvPr>
          <p:cNvSpPr/>
          <p:nvPr/>
        </p:nvSpPr>
        <p:spPr>
          <a:xfrm>
            <a:off x="4732400" y="1867558"/>
            <a:ext cx="3789074" cy="2841791"/>
          </a:xfrm>
          <a:prstGeom prst="rect">
            <a:avLst/>
          </a:prstGeom>
          <a:blipFill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66" name="Shape 66"/>
          <p:cNvSpPr txBox="1"/>
          <p:nvPr/>
        </p:nvSpPr>
        <p:spPr>
          <a:xfrm>
            <a:off x="4732425" y="1331500"/>
            <a:ext cx="3789000" cy="47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2400">
                <a:latin typeface="Amatic SC"/>
                <a:ea typeface="Amatic SC"/>
                <a:cs typeface="Amatic SC"/>
                <a:sym typeface="Amatic SC"/>
              </a:rPr>
              <a:t>A world without friction: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/>
        </p:nvSpPr>
        <p:spPr>
          <a:xfrm>
            <a:off x="70175" y="50125"/>
            <a:ext cx="9003599" cy="10728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2" name="Shape 72"/>
          <p:cNvSpPr txBox="1"/>
          <p:nvPr>
            <p:ph type="title"/>
          </p:nvPr>
        </p:nvSpPr>
        <p:spPr>
          <a:xfrm>
            <a:off x="311700" y="64250"/>
            <a:ext cx="8520599" cy="8009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6000"/>
              <a:t>Heat &amp; Brownian motion</a:t>
            </a:r>
          </a:p>
        </p:txBody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235500" y="1329500"/>
            <a:ext cx="4160100" cy="330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400">
                <a:solidFill>
                  <a:srgbClr val="000000"/>
                </a:solidFill>
              </a:rPr>
              <a:t>Although the heat that is generated by friction can be a nuisance, we can also use it for a lot of things. But what exactly is heat???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400">
                <a:solidFill>
                  <a:srgbClr val="000000"/>
                </a:solidFill>
              </a:rPr>
              <a:t>Heat can be explained by something called </a:t>
            </a:r>
            <a:r>
              <a:rPr i="1" lang="en" sz="1400">
                <a:solidFill>
                  <a:srgbClr val="000000"/>
                </a:solidFill>
              </a:rPr>
              <a:t>Brownian motion</a:t>
            </a:r>
            <a:r>
              <a:rPr lang="en" sz="1400">
                <a:solidFill>
                  <a:srgbClr val="000000"/>
                </a:solidFill>
              </a:rPr>
              <a:t>. Particles are always moving around and colliding into each other; heat is simply the consequence of faster particle movement and more frequent collisions. That is, particles that have more </a:t>
            </a:r>
            <a:r>
              <a:rPr i="1" lang="en" sz="1400">
                <a:solidFill>
                  <a:srgbClr val="000000"/>
                </a:solidFill>
              </a:rPr>
              <a:t>energy </a:t>
            </a:r>
            <a:r>
              <a:rPr lang="en" sz="1400">
                <a:solidFill>
                  <a:srgbClr val="000000"/>
                </a:solidFill>
              </a:rPr>
              <a:t>exert more heat.  </a:t>
            </a:r>
          </a:p>
        </p:txBody>
      </p:sp>
      <p:sp>
        <p:nvSpPr>
          <p:cNvPr descr="What exactly is Brownian Motion? Learn it all on this video!   At Fuse School, teachers and animators come together to make fun &amp; easy-to-understand videos in Chemistry, Biology, Physics, Maths &amp; ICT. Our OER are available free of charge to anyone. Make sure to subscribe - we are going to create 3000 more!  The Fuse School is currently running the Chemistry Journey project - a Chemistry Education project by The Fuse School sponsored by Fuse. These videos can be used in a flipped classroom model or as a revision aid. Find our other Chemistry videos here:   https://www.youtube.com/playlist?list=PLW0gavSzhMlReKGMVfUt6YuNQsO0bqSMV  Be sure to follow our social media for the latest videos and information!  Twitter: https://twitter.com/fuseschool Facebook: https://www.facebook.com/fuseschool Google+: http://www.gplus.to/FuseSchool Youtube: http://www.youtube.com/virtualschooluk  Email: info@fuseschool.org Website: www.fuseschool.org  This video is distributed under a Creative Commons License:  Attribution-NonCommercial-NoDerivs CC BY-NC-ND" id="74" name="Shape 74" title="What is Brownian motion? | The Chemistry Journey | The Fuse School">
            <a:hlinkClick r:id="rId3"/>
          </p:cNvPr>
          <p:cNvSpPr/>
          <p:nvPr/>
        </p:nvSpPr>
        <p:spPr>
          <a:xfrm>
            <a:off x="4862775" y="1882975"/>
            <a:ext cx="3649575" cy="2737175"/>
          </a:xfrm>
          <a:prstGeom prst="rect">
            <a:avLst/>
          </a:prstGeom>
          <a:blipFill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sp>
        <p:nvSpPr>
          <p:cNvPr id="75" name="Shape 75"/>
          <p:cNvSpPr txBox="1"/>
          <p:nvPr/>
        </p:nvSpPr>
        <p:spPr>
          <a:xfrm>
            <a:off x="5083350" y="1391650"/>
            <a:ext cx="3138300" cy="3008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b="1" lang="en" sz="2400">
                <a:latin typeface="Amatic SC"/>
                <a:ea typeface="Amatic SC"/>
                <a:cs typeface="Amatic SC"/>
                <a:sym typeface="Amatic SC"/>
              </a:rPr>
              <a:t>Brownian Motion Explained: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/>
        </p:nvSpPr>
        <p:spPr>
          <a:xfrm>
            <a:off x="70175" y="50125"/>
            <a:ext cx="9003599" cy="10728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1" name="Shape 81"/>
          <p:cNvSpPr txBox="1"/>
          <p:nvPr>
            <p:ph type="title"/>
          </p:nvPr>
        </p:nvSpPr>
        <p:spPr>
          <a:xfrm>
            <a:off x="311700" y="64250"/>
            <a:ext cx="8520599" cy="8009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6000"/>
              <a:t>Heat, Kinetic Energy &amp; Temperature</a:t>
            </a:r>
          </a:p>
        </p:txBody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235500" y="1405700"/>
            <a:ext cx="8520599" cy="1367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400">
                <a:solidFill>
                  <a:srgbClr val="000000"/>
                </a:solidFill>
              </a:rPr>
              <a:t>The energy associated with heat, or </a:t>
            </a:r>
            <a:r>
              <a:rPr i="1" lang="en" sz="1400">
                <a:solidFill>
                  <a:srgbClr val="000000"/>
                </a:solidFill>
              </a:rPr>
              <a:t>thermal energy</a:t>
            </a:r>
            <a:r>
              <a:rPr lang="en" sz="1400">
                <a:solidFill>
                  <a:srgbClr val="000000"/>
                </a:solidFill>
              </a:rPr>
              <a:t>, is therefore related to the motion of particles, or </a:t>
            </a:r>
            <a:r>
              <a:rPr i="1" lang="en" sz="1400">
                <a:solidFill>
                  <a:srgbClr val="000000"/>
                </a:solidFill>
              </a:rPr>
              <a:t>kinetic energy</a:t>
            </a:r>
            <a:r>
              <a:rPr lang="en" sz="1400">
                <a:solidFill>
                  <a:srgbClr val="000000"/>
                </a:solidFill>
              </a:rPr>
              <a:t>. 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400">
                <a:solidFill>
                  <a:srgbClr val="000000"/>
                </a:solidFill>
              </a:rPr>
              <a:t>So, as the kinetic energy of particles increases, they move faster, and as a result have more thermal energy. 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t/>
            </a:r>
            <a:endParaRPr sz="1400">
              <a:solidFill>
                <a:srgbClr val="000000"/>
              </a:solidFill>
            </a:endParaRPr>
          </a:p>
        </p:txBody>
      </p:sp>
      <p:sp>
        <p:nvSpPr>
          <p:cNvPr id="83" name="Shape 83"/>
          <p:cNvSpPr txBox="1"/>
          <p:nvPr/>
        </p:nvSpPr>
        <p:spPr>
          <a:xfrm>
            <a:off x="232575" y="3044125"/>
            <a:ext cx="5113499" cy="136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317500" lvl="0" marL="457200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rgbClr val="000000"/>
              </a:buClr>
              <a:buFont typeface="Source Code Pro"/>
              <a:buChar char="●"/>
            </a:pPr>
            <a:r>
              <a:rPr lang="en">
                <a:latin typeface="Source Code Pro"/>
                <a:ea typeface="Source Code Pro"/>
                <a:cs typeface="Source Code Pro"/>
                <a:sym typeface="Source Code Pro"/>
              </a:rPr>
              <a:t>Particles of “cold” substances have less kinetic energy, because they move slower.</a:t>
            </a:r>
          </a:p>
          <a:p>
            <a:pPr indent="-317500" lvl="0" marL="457200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rgbClr val="000000"/>
              </a:buClr>
              <a:buFont typeface="Source Code Pro"/>
              <a:buChar char="●"/>
            </a:pPr>
            <a:r>
              <a:rPr lang="en">
                <a:latin typeface="Source Code Pro"/>
                <a:ea typeface="Source Code Pro"/>
                <a:cs typeface="Source Code Pro"/>
                <a:sym typeface="Source Code Pro"/>
              </a:rPr>
              <a:t>Particles of “hot” substances have more kinetic energy, because they move faster. </a:t>
            </a:r>
          </a:p>
        </p:txBody>
      </p:sp>
      <p:pic>
        <p:nvPicPr>
          <p:cNvPr id="84" name="Shape 8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48927" y="2848325"/>
            <a:ext cx="3642675" cy="1759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each-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