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9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D122"/>
    <a:srgbClr val="EE2123"/>
    <a:srgbClr val="00F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91"/>
  </p:normalViewPr>
  <p:slideViewPr>
    <p:cSldViewPr snapToGrid="0" snapToObjects="1">
      <p:cViewPr varScale="1">
        <p:scale>
          <a:sx n="127" d="100"/>
          <a:sy n="127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B630-E5F9-9840-84DB-C2B50BD4DC79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6D21-48AF-6249-B141-0BF3C532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01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B630-E5F9-9840-84DB-C2B50BD4DC79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6D21-48AF-6249-B141-0BF3C532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53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B630-E5F9-9840-84DB-C2B50BD4DC79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6D21-48AF-6249-B141-0BF3C532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4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B630-E5F9-9840-84DB-C2B50BD4DC79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6D21-48AF-6249-B141-0BF3C532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B630-E5F9-9840-84DB-C2B50BD4DC79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6D21-48AF-6249-B141-0BF3C532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2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B630-E5F9-9840-84DB-C2B50BD4DC79}" type="datetimeFigureOut">
              <a:rPr lang="en-US" smtClean="0"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6D21-48AF-6249-B141-0BF3C532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6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B630-E5F9-9840-84DB-C2B50BD4DC79}" type="datetimeFigureOut">
              <a:rPr lang="en-US" smtClean="0"/>
              <a:t>9/12/21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6D21-48AF-6249-B141-0BF3C532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8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B630-E5F9-9840-84DB-C2B50BD4DC79}" type="datetimeFigureOut">
              <a:rPr lang="en-US" smtClean="0"/>
              <a:t>9/12/21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6D21-48AF-6249-B141-0BF3C532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1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B630-E5F9-9840-84DB-C2B50BD4DC79}" type="datetimeFigureOut">
              <a:rPr lang="en-US" smtClean="0"/>
              <a:t>9/12/21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6D21-48AF-6249-B141-0BF3C532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35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B630-E5F9-9840-84DB-C2B50BD4DC79}" type="datetimeFigureOut">
              <a:rPr lang="en-US" smtClean="0"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6D21-48AF-6249-B141-0BF3C532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0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B630-E5F9-9840-84DB-C2B50BD4DC79}" type="datetimeFigureOut">
              <a:rPr lang="en-US" smtClean="0"/>
              <a:t>9/12/21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6D21-48AF-6249-B141-0BF3C532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5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B630-E5F9-9840-84DB-C2B50BD4DC79}" type="datetimeFigureOut">
              <a:rPr lang="en-US" smtClean="0"/>
              <a:t>9/12/21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A6D21-48AF-6249-B141-0BF3C532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5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iodicvideos.com/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D1B94-90C6-3942-8E6A-7B1B546F1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3952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BA057F-AE94-634A-9A76-C7F084F524B9}"/>
              </a:ext>
            </a:extLst>
          </p:cNvPr>
          <p:cNvSpPr txBox="1"/>
          <p:nvPr/>
        </p:nvSpPr>
        <p:spPr>
          <a:xfrm rot="16200000">
            <a:off x="-1517300" y="2720816"/>
            <a:ext cx="5335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Science 20: Unit A - Chemistry</a:t>
            </a:r>
          </a:p>
        </p:txBody>
      </p:sp>
    </p:spTree>
    <p:extLst>
      <p:ext uri="{BB962C8B-B14F-4D97-AF65-F5344CB8AC3E}">
        <p14:creationId xmlns:p14="http://schemas.microsoft.com/office/powerpoint/2010/main" val="2208063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441A16-7A1F-6F45-A11F-F5022D50EF23}"/>
              </a:ext>
            </a:extLst>
          </p:cNvPr>
          <p:cNvGrpSpPr/>
          <p:nvPr/>
        </p:nvGrpSpPr>
        <p:grpSpPr>
          <a:xfrm>
            <a:off x="457200" y="304800"/>
            <a:ext cx="8153400" cy="6277664"/>
            <a:chOff x="457200" y="304800"/>
            <a:chExt cx="8153400" cy="62776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6D90BE-BE8D-4D46-8B09-CA145D087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304800"/>
              <a:ext cx="8153400" cy="6277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AF8B5A-B8E3-EF4F-B2AF-E0782C33ED2A}"/>
                </a:ext>
              </a:extLst>
            </p:cNvPr>
            <p:cNvSpPr/>
            <p:nvPr/>
          </p:nvSpPr>
          <p:spPr>
            <a:xfrm>
              <a:off x="2220686" y="3587262"/>
              <a:ext cx="562707" cy="633046"/>
            </a:xfrm>
            <a:prstGeom prst="rect">
              <a:avLst/>
            </a:prstGeom>
            <a:solidFill>
              <a:srgbClr val="F6D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390D621-6C83-0C40-B521-ED0D24426344}"/>
                </a:ext>
              </a:extLst>
            </p:cNvPr>
            <p:cNvSpPr txBox="1"/>
            <p:nvPr/>
          </p:nvSpPr>
          <p:spPr>
            <a:xfrm>
              <a:off x="2060380" y="3380565"/>
              <a:ext cx="602901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200" b="1" dirty="0">
                  <a:solidFill>
                    <a:srgbClr val="EE2123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5EA7FD-F75A-854F-B9A0-ABD46921B253}"/>
                </a:ext>
              </a:extLst>
            </p:cNvPr>
            <p:cNvSpPr/>
            <p:nvPr/>
          </p:nvSpPr>
          <p:spPr>
            <a:xfrm>
              <a:off x="4901609" y="3587262"/>
              <a:ext cx="510363" cy="633046"/>
            </a:xfrm>
            <a:prstGeom prst="rect">
              <a:avLst/>
            </a:prstGeom>
            <a:solidFill>
              <a:srgbClr val="F6D122"/>
            </a:solidFill>
            <a:ln>
              <a:solidFill>
                <a:srgbClr val="F6D1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024958-8F31-C54F-995E-FE7142EDA641}"/>
                </a:ext>
              </a:extLst>
            </p:cNvPr>
            <p:cNvSpPr/>
            <p:nvPr/>
          </p:nvSpPr>
          <p:spPr>
            <a:xfrm>
              <a:off x="4755077" y="3380565"/>
              <a:ext cx="803425" cy="1046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200" b="1" dirty="0">
                  <a:solidFill>
                    <a:srgbClr val="EE2123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4254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7C6E59-DD73-0A48-BA39-BACB48E90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6871" cy="53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85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E05BC-C055-B949-90DA-421405D1B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130" y="410307"/>
            <a:ext cx="863774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7656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B7321-F284-D048-907D-4D40AD327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93" y="471643"/>
            <a:ext cx="8263443" cy="194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2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EB8ED-B3B2-6D4F-9D82-9F292C18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33613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4304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485E51-A9CB-A54A-B3D0-45A43E19C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457200"/>
            <a:ext cx="849085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8791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97D8B575-53B4-3A46-96A6-A95ACD77D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0296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2650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505B6-1DA0-7B48-9D1B-B37954848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3185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3621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83ED5-8739-B44C-9CBE-FD09F4313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0999"/>
            <a:ext cx="8153400" cy="636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432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B2007-40CD-474E-B2EB-7276115B8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077200" cy="556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054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2FBFF5-ED46-F54F-A944-D67457D9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01793"/>
          </a:xfrm>
          <a:prstGeom prst="rect">
            <a:avLst/>
          </a:prstGeom>
        </p:spPr>
      </p:pic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A54F342-4D0F-6C4C-86FA-F4CF9AEBF955}"/>
              </a:ext>
            </a:extLst>
          </p:cNvPr>
          <p:cNvSpPr txBox="1"/>
          <p:nvPr/>
        </p:nvSpPr>
        <p:spPr>
          <a:xfrm>
            <a:off x="6049926" y="6028660"/>
            <a:ext cx="26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Periodic Videos</a:t>
            </a:r>
          </a:p>
        </p:txBody>
      </p:sp>
    </p:spTree>
    <p:extLst>
      <p:ext uri="{BB962C8B-B14F-4D97-AF65-F5344CB8AC3E}">
        <p14:creationId xmlns:p14="http://schemas.microsoft.com/office/powerpoint/2010/main" val="3675429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E5181-55AB-E043-9205-FCE8A1A10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533400"/>
            <a:ext cx="8229601" cy="434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0298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0796E07-85F7-5A44-9451-A4BA33B7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55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3537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C1B7B81-4D8E-044C-9B4B-815076014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229600" cy="620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9874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8A8A36F-56D8-6D47-88E4-6410DF59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502181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522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38784F-6D09-9149-9ABC-9B727488E86B}"/>
              </a:ext>
            </a:extLst>
          </p:cNvPr>
          <p:cNvSpPr txBox="1"/>
          <p:nvPr/>
        </p:nvSpPr>
        <p:spPr>
          <a:xfrm>
            <a:off x="1419330" y="633045"/>
            <a:ext cx="6305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 Black" panose="020B0604020202020204" pitchFamily="34" charset="0"/>
                <a:cs typeface="Arial Black" panose="020B0604020202020204" pitchFamily="34" charset="0"/>
              </a:rPr>
              <a:t>POS Checklist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86017A-45FA-8340-A38B-DF7F4908ABEB}"/>
              </a:ext>
            </a:extLst>
          </p:cNvPr>
          <p:cNvSpPr txBox="1"/>
          <p:nvPr/>
        </p:nvSpPr>
        <p:spPr>
          <a:xfrm>
            <a:off x="673240" y="1778558"/>
            <a:ext cx="780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the concentrations and/or volumes of diluted solutions and the quantities of a solution and water to use when diluting</a:t>
            </a:r>
          </a:p>
        </p:txBody>
      </p:sp>
    </p:spTree>
    <p:extLst>
      <p:ext uri="{BB962C8B-B14F-4D97-AF65-F5344CB8AC3E}">
        <p14:creationId xmlns:p14="http://schemas.microsoft.com/office/powerpoint/2010/main" val="134680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B12A08-E8A6-794A-8CBA-A688FFB748F0}"/>
              </a:ext>
            </a:extLst>
          </p:cNvPr>
          <p:cNvSpPr txBox="1"/>
          <p:nvPr/>
        </p:nvSpPr>
        <p:spPr>
          <a:xfrm>
            <a:off x="371789" y="271305"/>
            <a:ext cx="851095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Review:</a:t>
            </a:r>
          </a:p>
          <a:p>
            <a:endParaRPr lang="en-US" sz="2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 250mL solution is prepared by dissolving 2.01g of iron (III) chloride, FeCl</a:t>
            </a:r>
            <a:r>
              <a:rPr lang="en-US" sz="2000" b="1" baseline="-25000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3(</a:t>
            </a:r>
            <a:r>
              <a:rPr lang="en-US" sz="2000" b="1" baseline="-25000" dirty="0" err="1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aq</a:t>
            </a:r>
            <a:r>
              <a:rPr lang="en-US" sz="2000" b="1" baseline="-25000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)</a:t>
            </a:r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in water. What is the amount concentration of the solution?</a:t>
            </a:r>
          </a:p>
        </p:txBody>
      </p:sp>
    </p:spTree>
    <p:extLst>
      <p:ext uri="{BB962C8B-B14F-4D97-AF65-F5344CB8AC3E}">
        <p14:creationId xmlns:p14="http://schemas.microsoft.com/office/powerpoint/2010/main" val="2367035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31D33-7583-0742-ADF2-8F0501C8A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Dissolving vs. Dilution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77AF7-E6FA-9F46-AEA5-3E355AA79808}"/>
              </a:ext>
            </a:extLst>
          </p:cNvPr>
          <p:cNvSpPr txBox="1"/>
          <p:nvPr/>
        </p:nvSpPr>
        <p:spPr>
          <a:xfrm>
            <a:off x="4079631" y="3160845"/>
            <a:ext cx="1095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vs.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E73885-B17F-AB4A-B947-0282EB6BE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11" y="2036522"/>
            <a:ext cx="3247920" cy="3247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718EAC-1712-1042-A09D-4BFCB9F98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772" y="2479800"/>
            <a:ext cx="2361363" cy="236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97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B069-D359-D54F-B2EB-3D6D62CD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48339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Many chemicals we purchase for the prep lab are already is solution form. They come in common molar concentrations of 1mol/L – 12mol/L. </a:t>
            </a:r>
            <a:b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We have a very accurate measure of the concentration of these solutions: they are so called </a:t>
            </a:r>
            <a:r>
              <a:rPr lang="en-US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standard solutions</a:t>
            </a:r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7B3586-0552-554E-AC25-5B397CBD7E09}"/>
              </a:ext>
            </a:extLst>
          </p:cNvPr>
          <p:cNvSpPr txBox="1"/>
          <p:nvPr/>
        </p:nvSpPr>
        <p:spPr>
          <a:xfrm>
            <a:off x="572756" y="4170066"/>
            <a:ext cx="7998488" cy="830997"/>
          </a:xfrm>
          <a:prstGeom prst="rect">
            <a:avLst/>
          </a:prstGeom>
          <a:solidFill>
            <a:srgbClr val="00FD7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Standard Solutions: a solution whose concentration is precisely known.</a:t>
            </a:r>
          </a:p>
        </p:txBody>
      </p:sp>
    </p:spTree>
    <p:extLst>
      <p:ext uri="{BB962C8B-B14F-4D97-AF65-F5344CB8AC3E}">
        <p14:creationId xmlns:p14="http://schemas.microsoft.com/office/powerpoint/2010/main" val="786117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151CF86-D218-6946-AA46-B266614EA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8953081" cy="686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9014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B730B-97CF-7F46-A2B0-4EEEA969E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457200"/>
            <a:ext cx="830671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8556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D6A32-78E7-554C-B98E-ABC385F2C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305800" cy="575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7825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136</Words>
  <Application>Microsoft Macintosh PowerPoint</Application>
  <PresentationFormat>On-screen Show (4:3)</PresentationFormat>
  <Paragraphs>13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Dissolving vs. Dilution</vt:lpstr>
      <vt:lpstr>Many chemicals we purchase for the prep lab are already is solution form. They come in common molar concentrations of 1mol/L – 12mol/L.   We have a very accurate measure of the concentration of these solutions: they are so called standard solutions.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Wayde Putnam FHS</dc:creator>
  <cp:lastModifiedBy>Wayde Putnam FHS</cp:lastModifiedBy>
  <cp:revision>1</cp:revision>
  <dcterms:created xsi:type="dcterms:W3CDTF">2021-09-12T20:24:14Z</dcterms:created>
  <dcterms:modified xsi:type="dcterms:W3CDTF">2021-09-12T23:04:08Z</dcterms:modified>
</cp:coreProperties>
</file>