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1532-BD34-7148-962C-3857E86A8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F6B84-7E1F-324A-A12A-01AC58DC3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4FE3-1CB1-2E45-BEAC-BADF17F8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6A42D-554B-E443-9479-1796F87E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8F592-E233-2749-B939-283512999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963A-A560-3E49-9EE8-3F33AA6C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9A151-3A96-C54E-8B63-00681B39B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363EA-DAA6-B846-A6F7-F12BDA3F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82844-A9D3-E54B-A713-4FD5E6B5F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EF368-67B0-CA4A-AEBE-929A37C87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7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75CA62-BF32-1A45-AF0C-A6454374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F428A-9531-DE40-A969-FE9406713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5F2BB-7B72-204D-881D-DA649134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7EC67-5BA9-B44E-AC72-1A4C95444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C4F63-4487-B74E-B5C0-A2052031E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5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81BEE-DED7-BF46-B524-F1877481B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583C1-CA9C-F646-9B35-8AFB4FB43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F6E78-13F6-5B42-86DE-31410FFE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F1AC6-4839-CA40-88DC-C9270E20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3C245-FF43-CB49-A56A-B5C4B8F1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D67D-D420-5141-839F-7ACF3753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7FCC3-5847-A24B-AC89-835BA53CF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56BB7-8897-C446-9D27-34588839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3CE25-B851-AA47-8C11-ED503C14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A855A-0BAD-724F-A1D6-49FBEBA0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368E-1BF4-B64D-BFA8-9A5AA1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660FE-55B9-B842-A06C-B5B2044A7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048F0-4A0E-3248-B6CE-2E5EC157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89847-3347-2E42-B608-B0242D0D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6F77B-23BD-B542-B960-94B7CC97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D8540-6D6B-594C-896C-01BE5347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9BF8-C26C-FB42-9289-9E1DA0FA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ED95B-739E-CC40-8175-C5726FCB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6311C-D91F-2D4D-BCC9-3940D227D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652CC-C8E3-FE46-9F90-985A3BD7F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E456AD-6207-B84B-A1B2-CB5F7B36C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EA83AD-2A11-B141-9956-67F7EE85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D1430F-7849-8B49-885B-EC960146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56043-7ADA-6149-B710-B38D954E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ADE1-2941-A448-BE21-10DA1A443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4EF48E-318F-164B-BBB1-F4BBF93BB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AAEC0-DEA4-5449-92C7-37248241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0E83D-38D5-EB4F-81A7-164BDD86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40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FF0FC-B6AA-4E43-8B33-4A97A4CF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AE0D9D-FF4D-1F4C-8A4F-AE2939A2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252B7-61C8-0343-905F-5003B0D05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53F9-9948-D041-AFA3-E9881EE8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A5BD-5D89-5C4E-81F2-26BCC93CA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18864-0855-2340-9878-F353A2364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B5884-7727-DE4C-9B09-96AAB06E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5D887-F410-3846-93B4-119690B0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CEF3-DEDE-9943-8F54-88FF3DFE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7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3BEC-D03D-9344-84E3-B6EEFE9E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9BAD1D-C9FE-8346-BDAF-0E9EE9994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F64D9-3FBE-7444-B860-97B94E7C5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E48E1-8614-964A-A286-7F71F205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3BFDE-FECE-3A47-8C28-CDA07B3C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A52CA-B949-A041-9091-B49A9EA6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10C88-E3ED-6C43-9428-AF943A42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76D99-1123-A143-AC71-717916C92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21B22-745C-374E-B564-BAD453B34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9DAE-D5EA-BF43-B11C-7F8F507C1C06}" type="datetimeFigureOut">
              <a:rPr lang="en-US" smtClean="0"/>
              <a:t>9/6/21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2EA7C-FFD7-3E49-9D6D-77748BF9B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482D9-5B49-1F44-A519-F35E9FD58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C77A-E3AA-A547-B01C-C0F5B2C6F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0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hyperlink" Target="http://cwx.prenhall.com/petrucci/medialib/media_portfolio/text_images/015_electandnon.mov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iodicvideos.com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4CE05-1260-B94B-AEC9-B9D1D8C5C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83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AFD88-A830-504E-BF48-C857D2465000}"/>
              </a:ext>
            </a:extLst>
          </p:cNvPr>
          <p:cNvSpPr txBox="1"/>
          <p:nvPr/>
        </p:nvSpPr>
        <p:spPr>
          <a:xfrm>
            <a:off x="190917" y="321548"/>
            <a:ext cx="867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Water is able to break apart other polar molecules it encounters.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60ABB-DDB3-DB4E-B9F7-7262FC1865D8}"/>
              </a:ext>
            </a:extLst>
          </p:cNvPr>
          <p:cNvSpPr txBox="1"/>
          <p:nvPr/>
        </p:nvSpPr>
        <p:spPr>
          <a:xfrm>
            <a:off x="673239" y="5059124"/>
            <a:ext cx="8541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positive end of the water molecule is attracted to the negative end of other molecules</a:t>
            </a: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negative end of the water molecule is attracted to the positive end of other molecules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AE94C-2776-654E-AA58-0781D219A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23" y="1210606"/>
            <a:ext cx="3501153" cy="36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81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8C085-215C-0C46-B0AB-448C22C7A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6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9FC22C-933D-334B-BB48-2DED5CE03912}"/>
              </a:ext>
            </a:extLst>
          </p:cNvPr>
          <p:cNvSpPr txBox="1"/>
          <p:nvPr/>
        </p:nvSpPr>
        <p:spPr>
          <a:xfrm>
            <a:off x="899326" y="201765"/>
            <a:ext cx="734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Solubility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DEFD1-8CA1-A64E-A4D3-FF4ADDEEE759}"/>
              </a:ext>
            </a:extLst>
          </p:cNvPr>
          <p:cNvSpPr txBox="1"/>
          <p:nvPr/>
        </p:nvSpPr>
        <p:spPr>
          <a:xfrm>
            <a:off x="1050051" y="1164027"/>
            <a:ext cx="7043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Solubility is the ability to </a:t>
            </a:r>
            <a:r>
              <a:rPr lang="en-US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dissolve</a:t>
            </a:r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 another substance. Experimentally, it has been shown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42664-4FFE-354B-A205-A31D8C4D6C66}"/>
              </a:ext>
            </a:extLst>
          </p:cNvPr>
          <p:cNvSpPr txBox="1"/>
          <p:nvPr/>
        </p:nvSpPr>
        <p:spPr>
          <a:xfrm>
            <a:off x="1904160" y="2086721"/>
            <a:ext cx="533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like dissolves like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2C987-974B-F04C-AA71-495ED1BA4A57}"/>
              </a:ext>
            </a:extLst>
          </p:cNvPr>
          <p:cNvSpPr txBox="1"/>
          <p:nvPr/>
        </p:nvSpPr>
        <p:spPr>
          <a:xfrm>
            <a:off x="1050052" y="3071049"/>
            <a:ext cx="7194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meaning that polar molecules can dissolve other polar molecules and nonpolar molecules can dissolve other nonpolar molecules.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B7DA0-84C5-1E42-A8F7-BDFE590A32E4}"/>
              </a:ext>
            </a:extLst>
          </p:cNvPr>
          <p:cNvSpPr txBox="1"/>
          <p:nvPr/>
        </p:nvSpPr>
        <p:spPr>
          <a:xfrm>
            <a:off x="1409281" y="4895685"/>
            <a:ext cx="284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 great example of this is a grease stain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21948-5B0D-7C49-B6F3-29C74E08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7" y="3994379"/>
            <a:ext cx="3275766" cy="27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4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2A13F-0B2C-6B41-80F0-B3422584C79D}"/>
              </a:ext>
            </a:extLst>
          </p:cNvPr>
          <p:cNvSpPr txBox="1"/>
          <p:nvPr/>
        </p:nvSpPr>
        <p:spPr>
          <a:xfrm>
            <a:off x="663191" y="371789"/>
            <a:ext cx="8048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Water (polar) cannot dissolve a grease stain (an oil, nonpolar). For this, we need to introduce soap.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ED25C-3A2B-DD43-A21B-11824DF0577D}"/>
              </a:ext>
            </a:extLst>
          </p:cNvPr>
          <p:cNvSpPr txBox="1"/>
          <p:nvPr/>
        </p:nvSpPr>
        <p:spPr>
          <a:xfrm>
            <a:off x="4772967" y="2182225"/>
            <a:ext cx="36776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Soap is made up of lye (sodium hydroxide) and animal fat, a nonpolar substance.</a:t>
            </a: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Detergents work in a similar way.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3C4AB-A928-9C4E-9DB4-204FD1430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61" y="1919234"/>
            <a:ext cx="2759738" cy="183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C07F33-5998-6D45-B93F-E12E89B8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7" y="3902051"/>
            <a:ext cx="3048507" cy="203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3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98A47-C6A3-6C47-8399-49C07B90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61" y="1962237"/>
            <a:ext cx="3112756" cy="3112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F30B11-26EF-1B4F-B652-331AE6D1E40E}"/>
              </a:ext>
            </a:extLst>
          </p:cNvPr>
          <p:cNvSpPr txBox="1"/>
          <p:nvPr/>
        </p:nvSpPr>
        <p:spPr>
          <a:xfrm>
            <a:off x="241161" y="914400"/>
            <a:ext cx="47729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same principle can be used for water proofing: many greases and oils are used to keep water out of machine parts and to keep them from rusting.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AAC455-7B9C-2B4D-8165-51B23FF4F990}"/>
              </a:ext>
            </a:extLst>
          </p:cNvPr>
          <p:cNvSpPr txBox="1"/>
          <p:nvPr/>
        </p:nvSpPr>
        <p:spPr>
          <a:xfrm>
            <a:off x="432079" y="4491613"/>
            <a:ext cx="427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Black" panose="020B0604020202020204" pitchFamily="34" charset="0"/>
                <a:cs typeface="Arial Black" panose="020B0604020202020204" pitchFamily="34" charset="0"/>
              </a:rPr>
              <a:t>First Nations people knew that rubbing animal fat into leather would waterproof the material.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A55E0-8956-D941-AA13-B87E0390C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046" y="914400"/>
            <a:ext cx="3371647" cy="506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6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64437-1693-1345-9042-D18EFC3AF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14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D4EC3-E816-E440-A9E3-A37AD707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6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57D3E-C2A8-F24F-AD1D-7C9A3504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01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30B7EA82-4AB1-7E47-8217-46DB41CDE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48872"/>
          </a:xfrm>
          <a:prstGeom prst="rect">
            <a:avLst/>
          </a:prstGeom>
        </p:spPr>
      </p:pic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id="{27B48A08-C7ED-AF4D-BC26-BD844F86AE6A}"/>
              </a:ext>
            </a:extLst>
          </p:cNvPr>
          <p:cNvSpPr txBox="1"/>
          <p:nvPr/>
        </p:nvSpPr>
        <p:spPr>
          <a:xfrm>
            <a:off x="6682154" y="6089300"/>
            <a:ext cx="205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Conductivity Video</a:t>
            </a:r>
          </a:p>
        </p:txBody>
      </p:sp>
    </p:spTree>
    <p:extLst>
      <p:ext uri="{BB962C8B-B14F-4D97-AF65-F5344CB8AC3E}">
        <p14:creationId xmlns:p14="http://schemas.microsoft.com/office/powerpoint/2010/main" val="3530020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A0EFD-CDBD-9347-B2E0-8F0E3C8288A2}"/>
              </a:ext>
            </a:extLst>
          </p:cNvPr>
          <p:cNvSpPr txBox="1"/>
          <p:nvPr/>
        </p:nvSpPr>
        <p:spPr>
          <a:xfrm>
            <a:off x="919423" y="439190"/>
            <a:ext cx="7305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Electrolytes are also important in biology for allowing electrical impulses to travel through the body.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50A32A-53AA-5443-AAAD-A3C30064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23" y="1925630"/>
            <a:ext cx="2278744" cy="2278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6BFA9-BB07-E14B-9645-52A0685C98E4}"/>
              </a:ext>
            </a:extLst>
          </p:cNvPr>
          <p:cNvSpPr txBox="1"/>
          <p:nvPr/>
        </p:nvSpPr>
        <p:spPr>
          <a:xfrm>
            <a:off x="3522507" y="2840939"/>
            <a:ext cx="90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ED93F-76F8-F943-8B97-499B2DAE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9" y="2311259"/>
            <a:ext cx="32512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9B57E-8BAB-F34D-BFA7-E1F546451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476" y="4241570"/>
            <a:ext cx="2551723" cy="2328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47887-0EA8-C44C-BF4E-F20BC1EEEBA8}"/>
              </a:ext>
            </a:extLst>
          </p:cNvPr>
          <p:cNvSpPr txBox="1"/>
          <p:nvPr/>
        </p:nvSpPr>
        <p:spPr>
          <a:xfrm>
            <a:off x="4119822" y="5184577"/>
            <a:ext cx="90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81B8B-89C9-914D-850C-8896A8F18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896" y="4584053"/>
            <a:ext cx="1275443" cy="19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39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FBFF5-ED46-F54F-A944-D67457D98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01793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A54F342-4D0F-6C4C-86FA-F4CF9AEBF955}"/>
              </a:ext>
            </a:extLst>
          </p:cNvPr>
          <p:cNvSpPr txBox="1"/>
          <p:nvPr/>
        </p:nvSpPr>
        <p:spPr>
          <a:xfrm>
            <a:off x="6049926" y="6028660"/>
            <a:ext cx="265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Periodic Videos</a:t>
            </a:r>
          </a:p>
        </p:txBody>
      </p:sp>
    </p:spTree>
    <p:extLst>
      <p:ext uri="{BB962C8B-B14F-4D97-AF65-F5344CB8AC3E}">
        <p14:creationId xmlns:p14="http://schemas.microsoft.com/office/powerpoint/2010/main" val="104217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22EB6D-1A31-FC49-8D96-E0CE40B02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F86E4-AB33-0B4B-9D92-345AA41C0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4"/>
            <a:ext cx="9144000" cy="68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2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A9F02C-C4C5-7F4D-BC03-3BC1715BA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6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1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1F788-F537-9049-B4F4-59FA4A61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6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E2DB57-74E4-1D4C-9DBB-93B81303E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E71A6-EB39-BF42-92F9-2304066B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4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9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9448BF-FE82-904C-AB20-11F7B94C070A}"/>
              </a:ext>
            </a:extLst>
          </p:cNvPr>
          <p:cNvSpPr txBox="1"/>
          <p:nvPr/>
        </p:nvSpPr>
        <p:spPr>
          <a:xfrm>
            <a:off x="994787" y="261256"/>
            <a:ext cx="698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Why is water such a good solvent?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A9305-A647-854F-B7AA-B6CCBAF275D3}"/>
              </a:ext>
            </a:extLst>
          </p:cNvPr>
          <p:cNvSpPr txBox="1"/>
          <p:nvPr/>
        </p:nvSpPr>
        <p:spPr>
          <a:xfrm>
            <a:off x="1426865" y="1014884"/>
            <a:ext cx="6119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answer lies in the shape of the water molecule: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BDCEE-2CDB-9341-8F06-CC12B551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30" y="2128576"/>
            <a:ext cx="20066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C97D6-11A7-9242-874A-4F4B9A47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550" y="2043162"/>
            <a:ext cx="495300" cy="241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A0D43-B2DE-AA41-9E2A-67E56EFB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80" y="3589076"/>
            <a:ext cx="533400" cy="21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AD6FDF-C5A7-5848-B4E7-772826C10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80" y="3589076"/>
            <a:ext cx="533400" cy="215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E96332-A83C-9242-A9E2-E40B6EEA8EF1}"/>
              </a:ext>
            </a:extLst>
          </p:cNvPr>
          <p:cNvSpPr txBox="1"/>
          <p:nvPr/>
        </p:nvSpPr>
        <p:spPr>
          <a:xfrm>
            <a:off x="3695770" y="2163812"/>
            <a:ext cx="5034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Oxygen has high electronegativity</a:t>
            </a:r>
          </a:p>
          <a:p>
            <a:endParaRPr lang="en-US" b="1" dirty="0">
              <a:solidFill>
                <a:srgbClr val="0070C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Hydrogen has low electronegativity</a:t>
            </a:r>
          </a:p>
          <a:p>
            <a:endParaRPr lang="en-US" b="1" dirty="0">
              <a:solidFill>
                <a:srgbClr val="0070C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 is a polar molecule!!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E88C3-FE0E-884E-BC3F-1A1398C92091}"/>
              </a:ext>
            </a:extLst>
          </p:cNvPr>
          <p:cNvSpPr txBox="1"/>
          <p:nvPr/>
        </p:nvSpPr>
        <p:spPr>
          <a:xfrm>
            <a:off x="2670280" y="4343612"/>
            <a:ext cx="3133550" cy="1569660"/>
          </a:xfrm>
          <a:prstGeom prst="rect">
            <a:avLst/>
          </a:prstGeom>
          <a:solidFill>
            <a:srgbClr val="00FA70"/>
          </a:solidFill>
          <a:ln>
            <a:solidFill>
              <a:schemeClr val="tx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Because water is polar, it can dissolve other polar molecules.</a:t>
            </a:r>
          </a:p>
        </p:txBody>
      </p:sp>
    </p:spTree>
    <p:extLst>
      <p:ext uri="{BB962C8B-B14F-4D97-AF65-F5344CB8AC3E}">
        <p14:creationId xmlns:p14="http://schemas.microsoft.com/office/powerpoint/2010/main" val="3063380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252</Words>
  <Application>Microsoft Macintosh PowerPoint</Application>
  <PresentationFormat>On-screen Show (4:3)</PresentationFormat>
  <Paragraphs>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2021-09-06T17:57:57Z</dcterms:created>
  <dcterms:modified xsi:type="dcterms:W3CDTF">2021-09-06T20:06:56Z</dcterms:modified>
</cp:coreProperties>
</file>