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858000" cy="9144000"/>
  <p:embeddedFontLst>
    <p:embeddedFont>
      <p:font typeface="Walter Turncoat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font" Target="fonts/WalterTurncoat-regular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1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1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1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 rot="10800000">
            <a:off x="0" y="3979800"/>
            <a:ext cx="9144000" cy="2878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3190900"/>
            <a:ext cx="4617372" cy="790108"/>
          </a:xfrm>
          <a:custGeom>
            <a:rect b="b" l="l" r="r" t="t"/>
            <a:pathLst>
              <a:path extrusionOk="0" h="120000" w="120000">
                <a:moveTo>
                  <a:pt x="31" y="120000"/>
                </a:moveTo>
                <a:lnTo>
                  <a:pt x="120000" y="120000"/>
                </a:lnTo>
                <a:lnTo>
                  <a:pt x="0" y="0"/>
                </a:lnTo>
                <a:cubicBezTo>
                  <a:pt x="10" y="39999"/>
                  <a:pt x="20" y="80000"/>
                  <a:pt x="31" y="120000"/>
                </a:cubicBezTo>
                <a:close/>
              </a:path>
            </a:pathLst>
          </a:custGeom>
          <a:solidFill>
            <a:srgbClr val="FFFFFF">
              <a:alpha val="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flipH="1" rot="10800000">
            <a:off x="0" y="3980458"/>
            <a:ext cx="4617372" cy="759612"/>
          </a:xfrm>
          <a:custGeom>
            <a:rect b="b" l="l" r="r" t="t"/>
            <a:pathLst>
              <a:path extrusionOk="0" h="120000" w="120000">
                <a:moveTo>
                  <a:pt x="31" y="120000"/>
                </a:moveTo>
                <a:lnTo>
                  <a:pt x="120000" y="120000"/>
                </a:lnTo>
                <a:lnTo>
                  <a:pt x="0" y="0"/>
                </a:lnTo>
                <a:cubicBezTo>
                  <a:pt x="10" y="39999"/>
                  <a:pt x="20" y="80000"/>
                  <a:pt x="31" y="120000"/>
                </a:cubicBezTo>
                <a:close/>
              </a:path>
            </a:pathLst>
          </a:custGeom>
          <a:solidFill>
            <a:schemeClr val="dk1">
              <a:alpha val="74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685800" y="2329190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4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85800" y="4124476"/>
            <a:ext cx="77724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None/>
              <a:defRPr b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None/>
              <a:defRPr b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None/>
              <a:defRPr b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None/>
              <a:defRPr b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None/>
              <a:defRPr b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None/>
              <a:defRPr b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None/>
              <a:defRPr b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None/>
              <a:defRPr b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None/>
              <a:defRPr b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 rot="10800000">
            <a:off x="0" y="1550999"/>
            <a:ext cx="9144000" cy="53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 flipH="1">
            <a:off x="4526627" y="761799"/>
            <a:ext cx="4617372" cy="790108"/>
          </a:xfrm>
          <a:custGeom>
            <a:rect b="b" l="l" r="r" t="t"/>
            <a:pathLst>
              <a:path extrusionOk="0" h="120000" w="120000">
                <a:moveTo>
                  <a:pt x="31" y="120000"/>
                </a:moveTo>
                <a:lnTo>
                  <a:pt x="120000" y="120000"/>
                </a:lnTo>
                <a:lnTo>
                  <a:pt x="0" y="0"/>
                </a:lnTo>
                <a:cubicBezTo>
                  <a:pt x="10" y="39999"/>
                  <a:pt x="20" y="80000"/>
                  <a:pt x="31" y="120000"/>
                </a:cubicBezTo>
                <a:close/>
              </a:path>
            </a:pathLst>
          </a:custGeom>
          <a:solidFill>
            <a:srgbClr val="FFFFFF">
              <a:alpha val="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 rot="10800000">
            <a:off x="4526627" y="1551358"/>
            <a:ext cx="4617372" cy="759612"/>
          </a:xfrm>
          <a:custGeom>
            <a:rect b="b" l="l" r="r" t="t"/>
            <a:pathLst>
              <a:path extrusionOk="0" h="120000" w="120000">
                <a:moveTo>
                  <a:pt x="31" y="120000"/>
                </a:moveTo>
                <a:lnTo>
                  <a:pt x="120000" y="120000"/>
                </a:lnTo>
                <a:lnTo>
                  <a:pt x="0" y="0"/>
                </a:lnTo>
                <a:cubicBezTo>
                  <a:pt x="10" y="39999"/>
                  <a:pt x="20" y="80000"/>
                  <a:pt x="31" y="120000"/>
                </a:cubicBezTo>
                <a:close/>
              </a:path>
            </a:pathLst>
          </a:custGeom>
          <a:solidFill>
            <a:schemeClr val="dk1">
              <a:alpha val="74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4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3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flipH="1" rot="10800000">
            <a:off x="0" y="1550999"/>
            <a:ext cx="9144000" cy="53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/>
          <p:nvPr/>
        </p:nvSpPr>
        <p:spPr>
          <a:xfrm rot="10800000">
            <a:off x="4526627" y="1551358"/>
            <a:ext cx="4617372" cy="759612"/>
          </a:xfrm>
          <a:custGeom>
            <a:rect b="b" l="l" r="r" t="t"/>
            <a:pathLst>
              <a:path extrusionOk="0" h="120000" w="120000">
                <a:moveTo>
                  <a:pt x="31" y="120000"/>
                </a:moveTo>
                <a:lnTo>
                  <a:pt x="120000" y="120000"/>
                </a:lnTo>
                <a:lnTo>
                  <a:pt x="0" y="0"/>
                </a:lnTo>
                <a:cubicBezTo>
                  <a:pt x="10" y="39999"/>
                  <a:pt x="20" y="80000"/>
                  <a:pt x="31" y="120000"/>
                </a:cubicBezTo>
                <a:close/>
              </a:path>
            </a:pathLst>
          </a:custGeom>
          <a:solidFill>
            <a:schemeClr val="dk1">
              <a:alpha val="74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4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3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8" name="Google Shape;28;p4"/>
          <p:cNvSpPr/>
          <p:nvPr/>
        </p:nvSpPr>
        <p:spPr>
          <a:xfrm flipH="1">
            <a:off x="4526627" y="761799"/>
            <a:ext cx="4617372" cy="790108"/>
          </a:xfrm>
          <a:custGeom>
            <a:rect b="b" l="l" r="r" t="t"/>
            <a:pathLst>
              <a:path extrusionOk="0" h="120000" w="120000">
                <a:moveTo>
                  <a:pt x="31" y="120000"/>
                </a:moveTo>
                <a:lnTo>
                  <a:pt x="120000" y="120000"/>
                </a:lnTo>
                <a:lnTo>
                  <a:pt x="0" y="0"/>
                </a:lnTo>
                <a:cubicBezTo>
                  <a:pt x="10" y="39999"/>
                  <a:pt x="20" y="80000"/>
                  <a:pt x="31" y="120000"/>
                </a:cubicBezTo>
                <a:close/>
              </a:path>
            </a:pathLst>
          </a:custGeom>
          <a:solidFill>
            <a:srgbClr val="FFFFFF">
              <a:alpha val="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3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 flipH="1" rot="10800000">
            <a:off x="0" y="1550999"/>
            <a:ext cx="9144000" cy="53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/>
          <p:nvPr/>
        </p:nvSpPr>
        <p:spPr>
          <a:xfrm flipH="1">
            <a:off x="4526627" y="761799"/>
            <a:ext cx="4617372" cy="790108"/>
          </a:xfrm>
          <a:custGeom>
            <a:rect b="b" l="l" r="r" t="t"/>
            <a:pathLst>
              <a:path extrusionOk="0" h="120000" w="120000">
                <a:moveTo>
                  <a:pt x="31" y="120000"/>
                </a:moveTo>
                <a:lnTo>
                  <a:pt x="120000" y="120000"/>
                </a:lnTo>
                <a:lnTo>
                  <a:pt x="0" y="0"/>
                </a:lnTo>
                <a:cubicBezTo>
                  <a:pt x="10" y="39999"/>
                  <a:pt x="20" y="80000"/>
                  <a:pt x="31" y="120000"/>
                </a:cubicBezTo>
                <a:close/>
              </a:path>
            </a:pathLst>
          </a:custGeom>
          <a:solidFill>
            <a:srgbClr val="FFFFFF">
              <a:alpha val="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4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5" name="Google Shape;35;p5"/>
          <p:cNvSpPr/>
          <p:nvPr/>
        </p:nvSpPr>
        <p:spPr>
          <a:xfrm rot="10800000">
            <a:off x="4526627" y="1551358"/>
            <a:ext cx="4617372" cy="759612"/>
          </a:xfrm>
          <a:custGeom>
            <a:rect b="b" l="l" r="r" t="t"/>
            <a:pathLst>
              <a:path extrusionOk="0" h="120000" w="120000">
                <a:moveTo>
                  <a:pt x="31" y="120000"/>
                </a:moveTo>
                <a:lnTo>
                  <a:pt x="120000" y="120000"/>
                </a:lnTo>
                <a:lnTo>
                  <a:pt x="0" y="0"/>
                </a:lnTo>
                <a:cubicBezTo>
                  <a:pt x="10" y="39999"/>
                  <a:pt x="20" y="80000"/>
                  <a:pt x="31" y="120000"/>
                </a:cubicBezTo>
                <a:close/>
              </a:path>
            </a:pathLst>
          </a:custGeom>
          <a:solidFill>
            <a:schemeClr val="dk1">
              <a:alpha val="74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 flipH="1" rot="10800000">
            <a:off x="0" y="5883599"/>
            <a:ext cx="9144000" cy="9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/>
          <p:nvPr/>
        </p:nvSpPr>
        <p:spPr>
          <a:xfrm flipH="1">
            <a:off x="4526627" y="5094446"/>
            <a:ext cx="4617372" cy="790108"/>
          </a:xfrm>
          <a:custGeom>
            <a:rect b="b" l="l" r="r" t="t"/>
            <a:pathLst>
              <a:path extrusionOk="0" h="120000" w="120000">
                <a:moveTo>
                  <a:pt x="31" y="120000"/>
                </a:moveTo>
                <a:lnTo>
                  <a:pt x="120000" y="120000"/>
                </a:lnTo>
                <a:lnTo>
                  <a:pt x="0" y="0"/>
                </a:lnTo>
                <a:cubicBezTo>
                  <a:pt x="10" y="39999"/>
                  <a:pt x="20" y="80000"/>
                  <a:pt x="31" y="120000"/>
                </a:cubicBezTo>
                <a:close/>
              </a:path>
            </a:pathLst>
          </a:custGeom>
          <a:solidFill>
            <a:srgbClr val="FFFFFF">
              <a:alpha val="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/>
          <p:nvPr/>
        </p:nvSpPr>
        <p:spPr>
          <a:xfrm rot="10800000">
            <a:off x="4526627" y="5884005"/>
            <a:ext cx="4617372" cy="759612"/>
          </a:xfrm>
          <a:custGeom>
            <a:rect b="b" l="l" r="r" t="t"/>
            <a:pathLst>
              <a:path extrusionOk="0" h="120000" w="120000">
                <a:moveTo>
                  <a:pt x="31" y="120000"/>
                </a:moveTo>
                <a:lnTo>
                  <a:pt x="120000" y="120000"/>
                </a:lnTo>
                <a:lnTo>
                  <a:pt x="0" y="0"/>
                </a:lnTo>
                <a:cubicBezTo>
                  <a:pt x="10" y="39999"/>
                  <a:pt x="20" y="80000"/>
                  <a:pt x="31" y="120000"/>
                </a:cubicBezTo>
                <a:close/>
              </a:path>
            </a:pathLst>
          </a:custGeom>
          <a:solidFill>
            <a:schemeClr val="dk1">
              <a:alpha val="74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457200" y="5895635"/>
            <a:ext cx="82296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None/>
              <a:defRPr b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6676" y="101675"/>
            <a:ext cx="9134130" cy="6739722"/>
          </a:xfrm>
          <a:custGeom>
            <a:rect b="b" l="l" r="r" t="t"/>
            <a:pathLst>
              <a:path extrusionOk="0" h="120000" w="120000">
                <a:moveTo>
                  <a:pt x="21" y="0"/>
                </a:moveTo>
                <a:lnTo>
                  <a:pt x="120000" y="77290"/>
                </a:lnTo>
                <a:lnTo>
                  <a:pt x="20" y="120000"/>
                </a:lnTo>
                <a:cubicBezTo>
                  <a:pt x="-51" y="91231"/>
                  <a:pt x="93" y="28768"/>
                  <a:pt x="21" y="0"/>
                </a:cubicBezTo>
                <a:close/>
              </a:path>
            </a:pathLst>
          </a:custGeom>
          <a:solidFill>
            <a:srgbClr val="FFFFFF">
              <a:alpha val="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E7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4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3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eorgia"/>
              <a:buNone/>
              <a:defRPr b="0" i="0" sz="13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eorgia"/>
              <a:buNone/>
              <a:defRPr b="0" i="0" sz="13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eorgia"/>
              <a:buNone/>
              <a:defRPr b="0" i="0" sz="13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eorgia"/>
              <a:buNone/>
              <a:defRPr b="0" i="0" sz="13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eorgia"/>
              <a:buNone/>
              <a:defRPr b="0" i="0" sz="13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eorgia"/>
              <a:buNone/>
              <a:defRPr b="0" i="0" sz="13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eorgia"/>
              <a:buNone/>
              <a:defRPr b="0" i="0" sz="13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eorgia"/>
              <a:buNone/>
              <a:defRPr b="0" i="0" sz="13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eorgia"/>
              <a:buNone/>
              <a:defRPr b="0" i="0" sz="13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youtube.com/v/kGq05rv7kvA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ctrTitle"/>
          </p:nvPr>
        </p:nvSpPr>
        <p:spPr>
          <a:xfrm>
            <a:off x="685800" y="2024390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</a:pPr>
            <a:r>
              <a:rPr b="1" i="0" lang="en" sz="5500" u="none" cap="none" strike="noStrik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Chemical Storage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</a:pPr>
            <a:r>
              <a:rPr b="1" i="0" lang="en" sz="5500" u="none" cap="none" strike="noStrik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and Disposal</a:t>
            </a:r>
            <a:endParaRPr/>
          </a:p>
        </p:txBody>
      </p:sp>
      <p:sp>
        <p:nvSpPr>
          <p:cNvPr id="51" name="Google Shape;51;p8"/>
          <p:cNvSpPr txBox="1"/>
          <p:nvPr>
            <p:ph idx="1" type="subTitle"/>
          </p:nvPr>
        </p:nvSpPr>
        <p:spPr>
          <a:xfrm>
            <a:off x="685800" y="4276876"/>
            <a:ext cx="77724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</a:pPr>
            <a:r>
              <a:rPr b="1" i="0" lang="en" sz="2400" u="none" cap="none" strike="noStrike">
                <a:solidFill>
                  <a:srgbClr val="43434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~ SCIENCE 14 ~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57000" y="231450"/>
            <a:ext cx="8229600" cy="3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1" lang="en" sz="3200" u="none" cap="none" strike="noStrik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When using chemicals, you should always keep the following three questions in mind: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i="0" sz="2800" u="none" cap="none" strike="noStrike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06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eorgia"/>
              <a:buAutoNum type="arabicPeriod"/>
            </a:pPr>
            <a:r>
              <a:rPr b="0" i="0" lang="en" sz="2800" u="none" cap="none" strike="noStrik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Does the substance have special handling or storage requirements?</a:t>
            </a:r>
            <a:endParaRPr/>
          </a:p>
          <a:p>
            <a:pPr indent="-4064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eorgia"/>
              <a:buAutoNum type="arabicPeriod"/>
            </a:pPr>
            <a:r>
              <a:rPr b="0" i="0" lang="en" sz="2800" u="none" cap="none" strike="noStrik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How will it react with other substances?</a:t>
            </a:r>
            <a:endParaRPr/>
          </a:p>
          <a:p>
            <a:pPr indent="-4064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eorgia"/>
              <a:buAutoNum type="arabicPeriod"/>
            </a:pPr>
            <a:r>
              <a:rPr b="0" i="0" lang="en" sz="2800" u="none" cap="none" strike="noStrik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How should it be disposed of?</a:t>
            </a: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4936" y="4163250"/>
            <a:ext cx="3934125" cy="261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</a:pPr>
            <a:r>
              <a:rPr b="1" i="0" lang="en" sz="4000" u="none" cap="none" strike="noStrik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WHMIS &amp; MSDS</a:t>
            </a:r>
            <a:endParaRPr/>
          </a:p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457200" y="1600200"/>
            <a:ext cx="8229600" cy="18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n" sz="2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WHMIS (Workplace Hazardous Materials Information System) provides detailed information on how to store, handle, and dispose of chemicals commonly found in the workplace. It also provides first aid information.</a:t>
            </a:r>
            <a:endParaRPr/>
          </a:p>
        </p:txBody>
      </p:sp>
      <p:sp>
        <p:nvSpPr>
          <p:cNvPr id="64" name="Google Shape;64;p10"/>
          <p:cNvSpPr txBox="1"/>
          <p:nvPr/>
        </p:nvSpPr>
        <p:spPr>
          <a:xfrm>
            <a:off x="712900" y="3573800"/>
            <a:ext cx="3521700" cy="295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Georgia"/>
              <a:buChar char="➢"/>
            </a:pPr>
            <a:r>
              <a:rPr b="0" i="0" lang="en" sz="1800" u="none" cap="none" strike="noStrik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All hazardous materials have a WHMIS label, which summarizes safe handling procedures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Georgia"/>
              <a:buChar char="➢"/>
            </a:pPr>
            <a:r>
              <a:rPr b="0" i="0" lang="en" sz="1800" u="none" cap="none" strike="noStrik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This means that we do not have to memorize how to safely use and dispose of each chemical; we just have to understand what the symbols on the labels mean</a:t>
            </a:r>
            <a:endParaRPr/>
          </a:p>
        </p:txBody>
      </p:sp>
      <p:pic>
        <p:nvPicPr>
          <p:cNvPr id="65" name="Google Shape;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9350" y="3618750"/>
            <a:ext cx="2844825" cy="282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57200" y="884245"/>
            <a:ext cx="82296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4000" u="none" cap="none" strike="noStrik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WHMIS &amp; MSDS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542775" y="1621950"/>
            <a:ext cx="82296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n" sz="2800" u="none" cap="none" strike="noStrik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WHMIS Symbols and Meanings:</a:t>
            </a:r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6875" y="2556174"/>
            <a:ext cx="6610250" cy="384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381000" y="884245"/>
            <a:ext cx="8229600" cy="680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4000" u="none" cap="none" strike="noStrik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WHMIS &amp; MSDS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descr="Basic Workplace Hazardous Material Information System for the hospitality industry or any work site." id="78" name="Google Shape;78;p12" title="WHMIS1">
            <a:hlinkClick r:id="rId3"/>
          </p:cNvPr>
          <p:cNvSpPr/>
          <p:nvPr/>
        </p:nvSpPr>
        <p:spPr>
          <a:xfrm>
            <a:off x="2286000" y="2137025"/>
            <a:ext cx="4572000" cy="3429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2"/>
          <p:cNvSpPr txBox="1"/>
          <p:nvPr/>
        </p:nvSpPr>
        <p:spPr>
          <a:xfrm>
            <a:off x="666425" y="5866950"/>
            <a:ext cx="7768200" cy="763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Georgia"/>
              <a:buNone/>
            </a:pPr>
            <a:r>
              <a:rPr b="0" i="0" lang="en" sz="1800" u="none" cap="none" strike="noStrik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(You don’t have to do the quiz at the end)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731848"/>
            <a:ext cx="8229600" cy="10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4000" u="none" cap="none" strike="noStrik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WHMIS &amp; MSDS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734525" y="2341600"/>
            <a:ext cx="4034099" cy="361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n" sz="2600" u="none" cap="none" strike="noStrik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MSDS (Material Safety Data Sheets) provide additional detailed information about each chemical. This includes the physical and chemical properties, safe handling, first aid, and disposal procedures. 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949" y="1768950"/>
            <a:ext cx="3864550" cy="49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350448"/>
            <a:ext cx="8229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</a:pPr>
            <a:r>
              <a:rPr b="1" i="0" lang="en" sz="4800" u="none" cap="none" strike="noStrik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HHPS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295200" y="1556525"/>
            <a:ext cx="8553600" cy="2183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1" lang="en" sz="2200" u="none" cap="none" strike="noStrik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Some products are more commonly encountered at home as opposed to the workplace, and thus require a separate system of symbols to represent the unique dangers they pose. The symbols on the products you use at home are called Hazardous Household Products Symbols (HHPS):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i="0" sz="2600" u="none" cap="none" strike="noStrike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i="0" sz="2600" u="none" cap="none" strike="noStrike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950" y="3739625"/>
            <a:ext cx="3521275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4542600" y="3514500"/>
            <a:ext cx="4144199" cy="254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Font typeface="Georgia"/>
              <a:buNone/>
            </a:pPr>
            <a:r>
              <a:rPr b="0" i="0" lang="en" sz="2200" u="none" cap="none" strike="noStrik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Unlike WHMIS symbols, HHPS symbols are designed to look like traffic signs. The symbols, colours, and shapes make them easy to understand.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