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9144000"/>
  <p:notesSz cx="6858000" cy="9144000"/>
  <p:embeddedFontLst>
    <p:embeddedFont>
      <p:font typeface="Walter Turncoat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WalterTurncoat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 rot="10800000">
            <a:off x="0" y="3979800"/>
            <a:ext cx="9144000" cy="28781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0" y="3190900"/>
            <a:ext cx="4617372" cy="790108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/>
          <p:nvPr/>
        </p:nvSpPr>
        <p:spPr>
          <a:xfrm flipH="1" rot="10800000">
            <a:off x="0" y="3980458"/>
            <a:ext cx="4617372" cy="759612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" name="Shape 13"/>
          <p:cNvSpPr txBox="1"/>
          <p:nvPr>
            <p:ph type="ctrTitle"/>
          </p:nvPr>
        </p:nvSpPr>
        <p:spPr>
          <a:xfrm>
            <a:off x="685800" y="2329190"/>
            <a:ext cx="7772400" cy="1650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x="685800" y="4124476"/>
            <a:ext cx="7772400" cy="8888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/>
        </p:nvSpPr>
        <p:spPr>
          <a:xfrm flipH="1" rot="10800000">
            <a:off x="0" y="1550999"/>
            <a:ext cx="9144000" cy="530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" name="Shape 18"/>
          <p:cNvSpPr/>
          <p:nvPr/>
        </p:nvSpPr>
        <p:spPr>
          <a:xfrm flipH="1">
            <a:off x="4526627" y="761799"/>
            <a:ext cx="4617372" cy="790108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" name="Shape 19"/>
          <p:cNvSpPr/>
          <p:nvPr/>
        </p:nvSpPr>
        <p:spPr>
          <a:xfrm rot="10800000">
            <a:off x="4526627" y="1551358"/>
            <a:ext cx="4617372" cy="759612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 flipH="1" rot="10800000">
            <a:off x="0" y="1550999"/>
            <a:ext cx="9144000" cy="530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" name="Shape 25"/>
          <p:cNvSpPr/>
          <p:nvPr/>
        </p:nvSpPr>
        <p:spPr>
          <a:xfrm rot="10800000">
            <a:off x="4526627" y="1551358"/>
            <a:ext cx="4617372" cy="759612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/>
          <p:nvPr/>
        </p:nvSpPr>
        <p:spPr>
          <a:xfrm flipH="1">
            <a:off x="4526627" y="761799"/>
            <a:ext cx="4617372" cy="790108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" name="Shape 29"/>
          <p:cNvSpPr txBox="1"/>
          <p:nvPr>
            <p:ph idx="2" type="body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flipH="1" rot="10800000">
            <a:off x="0" y="1550999"/>
            <a:ext cx="9144000" cy="530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/>
          <p:nvPr/>
        </p:nvSpPr>
        <p:spPr>
          <a:xfrm flipH="1">
            <a:off x="4526627" y="761799"/>
            <a:ext cx="4617372" cy="790108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" name="Shape 3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/>
          <p:nvPr/>
        </p:nvSpPr>
        <p:spPr>
          <a:xfrm rot="10800000">
            <a:off x="4526627" y="1551358"/>
            <a:ext cx="4617372" cy="759612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 flipH="1" rot="10800000">
            <a:off x="0" y="5883599"/>
            <a:ext cx="9144000" cy="97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" name="Shape 39"/>
          <p:cNvSpPr/>
          <p:nvPr/>
        </p:nvSpPr>
        <p:spPr>
          <a:xfrm flipH="1">
            <a:off x="4526627" y="5094446"/>
            <a:ext cx="4617372" cy="790108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" name="Shape 40"/>
          <p:cNvSpPr/>
          <p:nvPr/>
        </p:nvSpPr>
        <p:spPr>
          <a:xfrm rot="10800000">
            <a:off x="4526627" y="5884005"/>
            <a:ext cx="4617372" cy="759612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457200" y="5895635"/>
            <a:ext cx="8229600" cy="673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1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6676" y="101675"/>
            <a:ext cx="9134130" cy="6739722"/>
          </a:xfrm>
          <a:custGeom>
            <a:pathLst>
              <a:path extrusionOk="0" h="6739723" w="9157023">
                <a:moveTo>
                  <a:pt x="1629" y="0"/>
                </a:moveTo>
                <a:lnTo>
                  <a:pt x="9157023" y="4340980"/>
                </a:lnTo>
                <a:lnTo>
                  <a:pt x="1593" y="6739723"/>
                </a:lnTo>
                <a:cubicBezTo>
                  <a:pt x="-3941" y="5123960"/>
                  <a:pt x="7163" y="1615763"/>
                  <a:pt x="1629" y="0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2CF4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buFont typeface="Georgia"/>
              <a:defRPr sz="3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youtube.com/v/0RRVV4Diomg" TargetMode="External"/><Relationship Id="rId4" Type="http://schemas.openxmlformats.org/officeDocument/2006/relationships/image" Target="../media/image0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ctrTitle"/>
          </p:nvPr>
        </p:nvSpPr>
        <p:spPr>
          <a:xfrm>
            <a:off x="685800" y="2176790"/>
            <a:ext cx="7772400" cy="16505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5500">
                <a:solidFill>
                  <a:srgbClr val="434343"/>
                </a:solidFill>
              </a:rPr>
              <a:t>The Periodic Table</a:t>
            </a:r>
          </a:p>
        </p:txBody>
      </p:sp>
      <p:sp>
        <p:nvSpPr>
          <p:cNvPr id="51" name="Shape 51"/>
          <p:cNvSpPr txBox="1"/>
          <p:nvPr>
            <p:ph idx="1" type="subTitle"/>
          </p:nvPr>
        </p:nvSpPr>
        <p:spPr>
          <a:xfrm>
            <a:off x="685800" y="4124476"/>
            <a:ext cx="7772400" cy="8888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i="0" lang="en">
                <a:latin typeface="Walter Turncoat"/>
                <a:ea typeface="Walter Turncoat"/>
                <a:cs typeface="Walter Turncoat"/>
                <a:sym typeface="Walter Turncoat"/>
              </a:rPr>
              <a:t>~  SCIENCE 14 ~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 sz="4000">
                <a:solidFill>
                  <a:srgbClr val="434343"/>
                </a:solidFill>
              </a:rPr>
              <a:t>Periodic Table of Elements</a:t>
            </a:r>
          </a:p>
        </p:txBody>
      </p:sp>
      <p:sp>
        <p:nvSpPr>
          <p:cNvPr descr="Hank gives us a tour of the most important table ever, including the life story of the obsessive man who championed it, Dmitri Mendeleev.  The periodic table of elements is a concise, information-dense catalog of all of the different sorts of atoms in the universe, and it has a wealth of information to tell us if we can learn to read it.  Like Crash Course? http://www.facebook.com/YouTubeCrashCourse Follow Crash Course! http://www.twitter.com/TheCrashCourse Tumbl Crash Course: http://thecrashcourse.tumblr.com  Table of Contents Dmitri Mendeleev - 0:45 Mendeleev's Organization of the Periodic Table - 2:31 Relationships in the Periodic Table - 5:03 Why Mendeleev Stood Out from his Colleagues - 7:09 How the Periodic Table Could be Improved - 8:28  More info. about the cylindrical periodic table of elements: http://www.av8n.com/physics/periodic-table.htm Support CrashCourse on Subbable: http://subbable.com/crashcourse" id="57" name="Shape 57" title="The Periodic Table: Crash Course Chemistry #4">
            <a:hlinkClick r:id="rId3"/>
          </p:cNvPr>
          <p:cNvSpPr/>
          <p:nvPr/>
        </p:nvSpPr>
        <p:spPr>
          <a:xfrm>
            <a:off x="1824045" y="1957300"/>
            <a:ext cx="5722349" cy="4291775"/>
          </a:xfrm>
          <a:prstGeom prst="rect">
            <a:avLst/>
          </a:prstGeom>
          <a:blipFill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1" type="body"/>
          </p:nvPr>
        </p:nvSpPr>
        <p:spPr>
          <a:xfrm>
            <a:off x="990600" y="1600200"/>
            <a:ext cx="7288199" cy="1618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rgbClr val="434343"/>
              </a:buClr>
              <a:buSzPct val="100000"/>
              <a:buChar char="➢"/>
            </a:pPr>
            <a:r>
              <a:rPr lang="en" sz="1800">
                <a:solidFill>
                  <a:srgbClr val="434343"/>
                </a:solidFill>
              </a:rPr>
              <a:t>Elements are arranged into columns (vertical) and rows 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rPr lang="en" sz="1800">
                <a:solidFill>
                  <a:srgbClr val="434343"/>
                </a:solidFill>
              </a:rPr>
              <a:t>(horizontal) according to reactivity and mass. These columns are </a:t>
            </a:r>
          </a:p>
          <a:p>
            <a:pPr indent="457200" lvl="0" rtl="0">
              <a:spcBef>
                <a:spcPts val="0"/>
              </a:spcBef>
              <a:buNone/>
            </a:pPr>
            <a:r>
              <a:rPr lang="en" sz="1800">
                <a:solidFill>
                  <a:srgbClr val="434343"/>
                </a:solidFill>
              </a:rPr>
              <a:t>referred to as </a:t>
            </a:r>
            <a:r>
              <a:rPr i="1" lang="en" sz="1800">
                <a:solidFill>
                  <a:srgbClr val="434343"/>
                </a:solidFill>
              </a:rPr>
              <a:t>groups</a:t>
            </a:r>
            <a:r>
              <a:rPr lang="en" sz="1800">
                <a:solidFill>
                  <a:srgbClr val="434343"/>
                </a:solidFill>
              </a:rPr>
              <a:t>, while the rows are called </a:t>
            </a:r>
            <a:r>
              <a:rPr i="1" lang="en" sz="1800">
                <a:solidFill>
                  <a:srgbClr val="434343"/>
                </a:solidFill>
              </a:rPr>
              <a:t>periods</a:t>
            </a:r>
            <a:r>
              <a:rPr lang="en" sz="1800">
                <a:solidFill>
                  <a:srgbClr val="434343"/>
                </a:solidFill>
              </a:rPr>
              <a:t>. </a:t>
            </a:r>
          </a:p>
          <a:p>
            <a:pPr indent="-342900" lvl="0" marL="457200">
              <a:spcBef>
                <a:spcPts val="0"/>
              </a:spcBef>
              <a:buClr>
                <a:srgbClr val="434343"/>
              </a:buClr>
              <a:buSzPct val="100000"/>
              <a:buChar char="➢"/>
            </a:pPr>
            <a:r>
              <a:rPr lang="en" sz="1800">
                <a:solidFill>
                  <a:srgbClr val="434343"/>
                </a:solidFill>
              </a:rPr>
              <a:t>Reactivity decreases as you move left to right across each period, while mass increases as you move top-down through groups. Mass also increases from left to right. </a:t>
            </a:r>
          </a:p>
        </p:txBody>
      </p:sp>
      <p:sp>
        <p:nvSpPr>
          <p:cNvPr id="63" name="Shape 63"/>
          <p:cNvSpPr txBox="1"/>
          <p:nvPr/>
        </p:nvSpPr>
        <p:spPr>
          <a:xfrm>
            <a:off x="533400" y="209025"/>
            <a:ext cx="8229600" cy="14954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4000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Periodic Table of Elements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64712" y="3615125"/>
            <a:ext cx="5766974" cy="3090474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 sz="4000">
                <a:solidFill>
                  <a:srgbClr val="434343"/>
                </a:solidFill>
              </a:rPr>
              <a:t>Periodic Table of Elements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x="-78150" y="1678200"/>
            <a:ext cx="9300300" cy="630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i="1" lang="en" sz="2200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Elements that are grouped together tend to have similar properties:</a:t>
            </a:r>
          </a:p>
        </p:txBody>
      </p:sp>
      <p:pic>
        <p:nvPicPr>
          <p:cNvPr id="71" name="Shape 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4425" y="2408942"/>
            <a:ext cx="8857175" cy="40280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-plane">
  <a:themeElements>
    <a:clrScheme name="Custom 354">
      <a:dk1>
        <a:srgbClr val="000000"/>
      </a:dk1>
      <a:lt1>
        <a:srgbClr val="FFFFFF"/>
      </a:lt1>
      <a:dk2>
        <a:srgbClr val="30182B"/>
      </a:dk2>
      <a:lt2>
        <a:srgbClr val="DFDFDF"/>
      </a:lt2>
      <a:accent1>
        <a:srgbClr val="592D50"/>
      </a:accent1>
      <a:accent2>
        <a:srgbClr val="D3A67A"/>
      </a:accent2>
      <a:accent3>
        <a:srgbClr val="45485F"/>
      </a:accent3>
      <a:accent4>
        <a:srgbClr val="6B9756"/>
      </a:accent4>
      <a:accent5>
        <a:srgbClr val="7D576E"/>
      </a:accent5>
      <a:accent6>
        <a:srgbClr val="4C1A23"/>
      </a:accent6>
      <a:hlink>
        <a:srgbClr val="511E3E"/>
      </a:hlink>
      <a:folHlink>
        <a:srgbClr val="9EA0A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