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Walter Turncoat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WalterTurncoa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3190900"/>
            <a:ext cx="4617372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3980458"/>
            <a:ext cx="4617372" cy="75961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761799"/>
            <a:ext cx="4617372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551358"/>
            <a:ext cx="4617372" cy="75961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551358"/>
            <a:ext cx="4617372" cy="75961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761799"/>
            <a:ext cx="4617372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551358"/>
            <a:ext cx="4617372" cy="75961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5094446"/>
            <a:ext cx="4617372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5884005"/>
            <a:ext cx="4617372" cy="75961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101675"/>
            <a:ext cx="9134130" cy="673972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CF4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youtube.com/v/0RRVV4Diomg" TargetMode="External"/><Relationship Id="rId4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2176790"/>
            <a:ext cx="7772400" cy="1650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5500">
                <a:solidFill>
                  <a:srgbClr val="434343"/>
                </a:solidFill>
              </a:rPr>
              <a:t>The Periodic Table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0" lang="en">
                <a:latin typeface="Walter Turncoat"/>
                <a:ea typeface="Walter Turncoat"/>
                <a:cs typeface="Walter Turncoat"/>
                <a:sym typeface="Walter Turncoat"/>
              </a:rPr>
              <a:t>~  SCIENCE 14 ~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4000">
                <a:solidFill>
                  <a:srgbClr val="434343"/>
                </a:solidFill>
              </a:rPr>
              <a:t>Periodic Table of Elements</a:t>
            </a:r>
          </a:p>
        </p:txBody>
      </p:sp>
      <p:sp>
        <p:nvSpPr>
          <p:cNvPr descr="Hank gives us a tour of the most important table ever, including the life story of the obsessive man who championed it, Dmitri Mendeleev.  The periodic table of elements is a concise, information-dense catalog of all of the different sorts of atoms in the universe, and it has a wealth of information to tell us if we can learn to read it.  Like Crash Course? http://www.facebook.com/YouTubeCrashCourse Follow Crash Course! http://www.twitter.com/TheCrashCourse Tumbl Crash Course: http://thecrashcourse.tumblr.com  Table of Contents Dmitri Mendeleev - 0:45 Mendeleev's Organization of the Periodic Table - 2:31 Relationships in the Periodic Table - 5:03 Why Mendeleev Stood Out from his Colleagues - 7:09 How the Periodic Table Could be Improved - 8:28  More info. about the cylindrical periodic table of elements: http://www.av8n.com/physics/periodic-table.htm Support CrashCourse on Subbable: http://subbable.com/crashcourse" id="57" name="Shape 57" title="The Periodic Table: Crash Course Chemistry #4">
            <a:hlinkClick r:id="rId3"/>
          </p:cNvPr>
          <p:cNvSpPr/>
          <p:nvPr/>
        </p:nvSpPr>
        <p:spPr>
          <a:xfrm>
            <a:off x="1824045" y="1957300"/>
            <a:ext cx="5722349" cy="42917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990600" y="1600200"/>
            <a:ext cx="7288199" cy="161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800">
                <a:solidFill>
                  <a:srgbClr val="434343"/>
                </a:solidFill>
              </a:rPr>
              <a:t>Elements are arranged into columns (vertical) and rows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(horizontal) according to reactivity and mass. These columns are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referred to as </a:t>
            </a:r>
            <a:r>
              <a:rPr i="1" lang="en" sz="1800">
                <a:solidFill>
                  <a:srgbClr val="434343"/>
                </a:solidFill>
              </a:rPr>
              <a:t>groups</a:t>
            </a:r>
            <a:r>
              <a:rPr lang="en" sz="1800">
                <a:solidFill>
                  <a:srgbClr val="434343"/>
                </a:solidFill>
              </a:rPr>
              <a:t>, while the rows are called </a:t>
            </a:r>
            <a:r>
              <a:rPr i="1" lang="en" sz="1800">
                <a:solidFill>
                  <a:srgbClr val="434343"/>
                </a:solidFill>
              </a:rPr>
              <a:t>periods</a:t>
            </a:r>
            <a:r>
              <a:rPr lang="en" sz="1800">
                <a:solidFill>
                  <a:srgbClr val="434343"/>
                </a:solidFill>
              </a:rPr>
              <a:t>. </a:t>
            </a:r>
          </a:p>
          <a:p>
            <a:pPr indent="-342900" lvl="0" marL="457200"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800">
                <a:solidFill>
                  <a:srgbClr val="434343"/>
                </a:solidFill>
              </a:rPr>
              <a:t>Reactivity decreases as you move left to right across each period, while mass increases as you move top-down through groups. Mass also increases from left to right. 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33400" y="209025"/>
            <a:ext cx="8229600" cy="1495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0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Periodic Table of Elements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4712" y="3615125"/>
            <a:ext cx="5766974" cy="3090474"/>
          </a:xfrm>
          <a:prstGeom prst="rect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4000">
                <a:solidFill>
                  <a:srgbClr val="434343"/>
                </a:solidFill>
              </a:rPr>
              <a:t>Periodic Table of Elements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-78150" y="1678200"/>
            <a:ext cx="9300300" cy="630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 sz="22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Elements that are grouped together tend to have similar properties: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425" y="2408942"/>
            <a:ext cx="8857175" cy="4028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