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Walter Turncoat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77CFC41-9E71-4293-AA5D-E2D5AB3F72A1}">
  <a:tblStyle styleId="{477CFC41-9E71-4293-AA5D-E2D5AB3F72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WalterTurncoat-regular.fnt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 rot="10800000">
            <a:off x="0" y="3979800"/>
            <a:ext cx="9144000" cy="2878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0" y="3190900"/>
            <a:ext cx="4617372" cy="790108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flipH="1" rot="10800000">
            <a:off x="0" y="3980458"/>
            <a:ext cx="4617372" cy="759612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chemeClr val="dk1">
              <a:alpha val="745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685800" y="2329190"/>
            <a:ext cx="7772400" cy="1650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b="0" i="0" sz="4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 flipH="1">
            <a:off x="4526627" y="761799"/>
            <a:ext cx="4617372" cy="790108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/>
          <p:nvPr/>
        </p:nvSpPr>
        <p:spPr>
          <a:xfrm rot="10800000">
            <a:off x="4526627" y="1551358"/>
            <a:ext cx="4617372" cy="759612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chemeClr val="dk1">
              <a:alpha val="745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b="0" i="0" sz="4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3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/>
          <p:nvPr/>
        </p:nvSpPr>
        <p:spPr>
          <a:xfrm rot="10800000">
            <a:off x="4526627" y="1551358"/>
            <a:ext cx="4617372" cy="759612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chemeClr val="dk1">
              <a:alpha val="745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b="0" i="0" sz="4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3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8" name="Google Shape;28;p4"/>
          <p:cNvSpPr/>
          <p:nvPr/>
        </p:nvSpPr>
        <p:spPr>
          <a:xfrm flipH="1">
            <a:off x="4526627" y="761799"/>
            <a:ext cx="4617372" cy="790108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>
            <p:ph idx="2" type="body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3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/>
          <p:nvPr/>
        </p:nvSpPr>
        <p:spPr>
          <a:xfrm flipH="1">
            <a:off x="4526627" y="761799"/>
            <a:ext cx="4617372" cy="790108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b="0" i="0" sz="4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5" name="Google Shape;35;p5"/>
          <p:cNvSpPr/>
          <p:nvPr/>
        </p:nvSpPr>
        <p:spPr>
          <a:xfrm rot="10800000">
            <a:off x="4526627" y="1551358"/>
            <a:ext cx="4617372" cy="759612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chemeClr val="dk1">
              <a:alpha val="745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 flipH="1" rot="10800000">
            <a:off x="0" y="5883599"/>
            <a:ext cx="9144000" cy="97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6"/>
          <p:cNvSpPr/>
          <p:nvPr/>
        </p:nvSpPr>
        <p:spPr>
          <a:xfrm flipH="1">
            <a:off x="4526627" y="5094446"/>
            <a:ext cx="4617372" cy="790108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6"/>
          <p:cNvSpPr/>
          <p:nvPr/>
        </p:nvSpPr>
        <p:spPr>
          <a:xfrm rot="10800000">
            <a:off x="4526627" y="5884005"/>
            <a:ext cx="4617372" cy="759612"/>
          </a:xfrm>
          <a:custGeom>
            <a:rect b="b" l="l" r="r" t="t"/>
            <a:pathLst>
              <a:path extrusionOk="0" h="120000" w="120000">
                <a:moveTo>
                  <a:pt x="31" y="120000"/>
                </a:moveTo>
                <a:lnTo>
                  <a:pt x="120000" y="120000"/>
                </a:lnTo>
                <a:lnTo>
                  <a:pt x="0" y="0"/>
                </a:lnTo>
                <a:cubicBezTo>
                  <a:pt x="10" y="39999"/>
                  <a:pt x="20" y="80000"/>
                  <a:pt x="31" y="120000"/>
                </a:cubicBezTo>
                <a:close/>
              </a:path>
            </a:pathLst>
          </a:custGeom>
          <a:solidFill>
            <a:schemeClr val="dk1">
              <a:alpha val="745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457200" y="5895635"/>
            <a:ext cx="82296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eorgia"/>
              <a:buNone/>
              <a:defRPr b="0" i="1" sz="24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/>
          <p:nvPr/>
        </p:nvSpPr>
        <p:spPr>
          <a:xfrm>
            <a:off x="6676" y="101675"/>
            <a:ext cx="9134130" cy="6739722"/>
          </a:xfrm>
          <a:custGeom>
            <a:rect b="b" l="l" r="r" t="t"/>
            <a:pathLst>
              <a:path extrusionOk="0" h="120000" w="120000">
                <a:moveTo>
                  <a:pt x="21" y="0"/>
                </a:moveTo>
                <a:lnTo>
                  <a:pt x="120000" y="77290"/>
                </a:lnTo>
                <a:lnTo>
                  <a:pt x="20" y="120000"/>
                </a:lnTo>
                <a:cubicBezTo>
                  <a:pt x="-51" y="91231"/>
                  <a:pt x="93" y="28768"/>
                  <a:pt x="21" y="0"/>
                </a:cubicBezTo>
                <a:close/>
              </a:path>
            </a:pathLst>
          </a:custGeom>
          <a:solidFill>
            <a:srgbClr val="FFFFFF">
              <a:alpha val="6274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300">
              <a:solidFill>
                <a:schemeClr val="l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CF4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b="0" i="0" sz="48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3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eorgia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Georgia"/>
              <a:buNone/>
              <a:defRPr b="0" i="0" sz="1300" u="none" cap="none" strike="noStrik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youtube.com/v/VOQzWLeZoEc" TargetMode="External"/><Relationship Id="rId4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youtube.com/v/M41OLERLMTc" TargetMode="External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youtube.com/v/UTfMrx7275w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ctrTitle"/>
          </p:nvPr>
        </p:nvSpPr>
        <p:spPr>
          <a:xfrm>
            <a:off x="685800" y="2100590"/>
            <a:ext cx="7772400" cy="1650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5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Compounds</a:t>
            </a:r>
            <a:endParaRPr/>
          </a:p>
        </p:txBody>
      </p:sp>
      <p:sp>
        <p:nvSpPr>
          <p:cNvPr id="51" name="Google Shape;51;p8"/>
          <p:cNvSpPr txBox="1"/>
          <p:nvPr>
            <p:ph idx="1" type="subTitle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Georgia"/>
              <a:buNone/>
            </a:pPr>
            <a:r>
              <a:rPr b="1" i="0" lang="en" sz="2400" u="none" cap="none" strike="noStrike">
                <a:solidFill>
                  <a:schemeClr val="dk2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~  SCIENCE 14 ~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Compounds</a:t>
            </a:r>
            <a:endParaRPr/>
          </a:p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685800" y="1648300"/>
            <a:ext cx="7824299" cy="244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The periodic table lists all of the elements known to man. A molecule made up of two or more different elements is known as a </a:t>
            </a:r>
            <a:r>
              <a:rPr b="0" i="1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compound.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6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Most substances in our world are compounds...</a:t>
            </a:r>
            <a:endParaRPr/>
          </a:p>
        </p:txBody>
      </p:sp>
      <p:pic>
        <p:nvPicPr>
          <p:cNvPr id="58" name="Google Shape;5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879862"/>
            <a:ext cx="2628900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48799" y="4340475"/>
            <a:ext cx="2327095" cy="174307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9"/>
          <p:cNvSpPr txBox="1"/>
          <p:nvPr/>
        </p:nvSpPr>
        <p:spPr>
          <a:xfrm>
            <a:off x="538200" y="5756150"/>
            <a:ext cx="2466900" cy="452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Water (H2O)</a:t>
            </a:r>
            <a:endParaRPr/>
          </a:p>
        </p:txBody>
      </p:sp>
      <p:sp>
        <p:nvSpPr>
          <p:cNvPr id="61" name="Google Shape;61;p9"/>
          <p:cNvSpPr txBox="1"/>
          <p:nvPr/>
        </p:nvSpPr>
        <p:spPr>
          <a:xfrm>
            <a:off x="3548837" y="6209150"/>
            <a:ext cx="2466900" cy="452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Sugar (C6H12O6)</a:t>
            </a:r>
            <a:endParaRPr/>
          </a:p>
        </p:txBody>
      </p:sp>
      <p:pic>
        <p:nvPicPr>
          <p:cNvPr id="62" name="Google Shape;62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6174" y="3797336"/>
            <a:ext cx="2628900" cy="1749413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9"/>
          <p:cNvSpPr txBox="1"/>
          <p:nvPr/>
        </p:nvSpPr>
        <p:spPr>
          <a:xfrm>
            <a:off x="6347175" y="5756150"/>
            <a:ext cx="2466900" cy="452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Carbon Dioxide (CO2)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Uses of Compounds</a:t>
            </a:r>
            <a:endParaRPr/>
          </a:p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457200" y="18288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We use compounds every day without realizing it…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9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600"/>
              <a:buFont typeface="Georgia"/>
              <a:buChar char="➢"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Methane, or natural gas (CH4), is used for heating</a:t>
            </a:r>
            <a:endParaRPr/>
          </a:p>
          <a:p>
            <a:pPr indent="-3937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600"/>
              <a:buFont typeface="Georgia"/>
              <a:buChar char="➢"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Citric acid, or lemon juice (C6H8O7), is used for flavouring</a:t>
            </a:r>
            <a:endParaRPr/>
          </a:p>
          <a:p>
            <a:pPr indent="-3937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600"/>
              <a:buFont typeface="Georgia"/>
              <a:buChar char="➢"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Absorbic acid, or Vitamin C (C6H9O6), is required by our bodies</a:t>
            </a:r>
            <a:endParaRPr/>
          </a:p>
          <a:p>
            <a:pPr indent="-3937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600"/>
              <a:buFont typeface="Georgia"/>
              <a:buChar char="➢"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Sodium chloride, or table salt (NaCl), is used in cooking</a:t>
            </a:r>
            <a:endParaRPr/>
          </a:p>
          <a:p>
            <a:pPr indent="-3937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600"/>
              <a:buFont typeface="Georgia"/>
              <a:buChar char="➢"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We exhale carbon dioxide (CO2)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457200" y="2979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Naming Compounds</a:t>
            </a:r>
            <a:endParaRPr/>
          </a:p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>
            <a:off x="457200" y="1620150"/>
            <a:ext cx="8229600" cy="1385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Just as each element has its own name, so does each compound. A </a:t>
            </a:r>
            <a:r>
              <a:rPr b="0" i="1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chemical formula </a:t>
            </a: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is used to represent the number and type of atoms in various compounds…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10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1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76" name="Google Shape;7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39350" y="3373362"/>
            <a:ext cx="3747450" cy="1764787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7" name="Google Shape;77;p11"/>
          <p:cNvSpPr txBox="1"/>
          <p:nvPr/>
        </p:nvSpPr>
        <p:spPr>
          <a:xfrm>
            <a:off x="-179700" y="3413000"/>
            <a:ext cx="4796999" cy="31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683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100"/>
              <a:buFont typeface="Georgia"/>
              <a:buChar char="➢"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Letters tell you which elements are in the compound</a:t>
            </a:r>
            <a:endParaRPr/>
          </a:p>
          <a:p>
            <a:pPr indent="-368300" lvl="0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100"/>
              <a:buFont typeface="Georgia"/>
              <a:buChar char="➢"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Subscript numbers after each letter tell you if there are </a:t>
            </a:r>
            <a:endParaRPr/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more than one atom of that </a:t>
            </a:r>
            <a:endParaRPr/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element present (no subscript </a:t>
            </a:r>
            <a:endParaRPr/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indicates only one atom of that</a:t>
            </a:r>
            <a:endParaRPr/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element is present)</a:t>
            </a:r>
            <a:endParaRPr/>
          </a:p>
          <a:p>
            <a:pPr indent="-368300" lvl="0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2100"/>
              <a:buFont typeface="Georgia"/>
              <a:buChar char="➢"/>
            </a:pPr>
            <a:r>
              <a:rPr b="0" i="0" lang="en" sz="21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Subscript letters tell you the state of matter</a:t>
            </a:r>
            <a:endParaRPr/>
          </a:p>
        </p:txBody>
      </p:sp>
      <p:sp>
        <p:nvSpPr>
          <p:cNvPr id="78" name="Google Shape;78;p11"/>
          <p:cNvSpPr txBox="1"/>
          <p:nvPr/>
        </p:nvSpPr>
        <p:spPr>
          <a:xfrm>
            <a:off x="5242750" y="5231750"/>
            <a:ext cx="3234899" cy="10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Font typeface="Georgia"/>
              <a:buNone/>
            </a:pPr>
            <a:r>
              <a:rPr b="0" i="0" lang="en" sz="1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This tells us that every molecule of water contains two hydrogen atoms and one oxygen atom, and is a liquid at room temperature.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Naming Compounds</a:t>
            </a:r>
            <a:endParaRPr/>
          </a:p>
        </p:txBody>
      </p:sp>
      <p:sp>
        <p:nvSpPr>
          <p:cNvPr descr="Worksheet: https://docs.google.com/file/d/0Bx3dvd-kesbES0EyVVBtekpudDA/edit?usp=sharing  Chemical compounds are when two or more elements combine.  Learn the elements that water and carbon dioxide are made of." id="84" name="Google Shape;84;p12" title="Atoms elements and compounds">
            <a:hlinkClick r:id="rId3"/>
          </p:cNvPr>
          <p:cNvSpPr/>
          <p:nvPr/>
        </p:nvSpPr>
        <p:spPr>
          <a:xfrm>
            <a:off x="1873525" y="2086500"/>
            <a:ext cx="5396949" cy="404769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Naming Compounds</a:t>
            </a:r>
            <a:endParaRPr/>
          </a:p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600" u="sng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Another example: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6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The chemical formula for monosodium glutamate, commonly referred to as MSG (a type of food seasoning), is NaC</a:t>
            </a:r>
            <a:r>
              <a:rPr b="0" baseline="-2500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H</a:t>
            </a:r>
            <a:r>
              <a:rPr b="0" baseline="-2500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8</a:t>
            </a: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NO</a:t>
            </a:r>
            <a:r>
              <a:rPr b="0" baseline="-2500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4 </a:t>
            </a: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(s)</a:t>
            </a: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6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This indicates that 1 atom of sodium (Na), 5 atoms of carbon (C), 8 atoms of hydrogen (H), 1 atom of nitrogen (N), and 4 atoms of oxygen (O) are present. It also tells us that MSG is a solid at room temperature.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4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1" lang="en" sz="23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* In total, then, each MSG molecule is comprised of 19 atoms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Naming Compounds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524000"/>
            <a:ext cx="8229600" cy="169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6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Compounds are generally named according to their chemical formula. However, common compounds also have “everyday” names: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97" name="Google Shape;97;p14"/>
          <p:cNvGraphicFramePr/>
          <p:nvPr/>
        </p:nvGraphicFramePr>
        <p:xfrm>
          <a:off x="952500" y="3223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{477CFC41-9E71-4293-AA5D-E2D5AB3F72A1}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b="1"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Chemical Formula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b="1"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Compound Name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b="1"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Common Name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CaCO3(s)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calcium carbonate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chalk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NaHCO3(s)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sodium bicarbonate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Georgia"/>
                        <a:buNone/>
                      </a:pPr>
                      <a:r>
                        <a:rPr lang="en" sz="1800" u="none" cap="none" strike="noStrike"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baking soda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98" name="Google Shape;9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8100" y="4854250"/>
            <a:ext cx="63080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Decomposition Reactions</a:t>
            </a:r>
            <a:endParaRPr/>
          </a:p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829600" y="1503200"/>
            <a:ext cx="7354800" cy="17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Because compounds consist of more than one element, they can theoretically be broken down into said elements. This is accomplished through a process known as a </a:t>
            </a:r>
            <a:r>
              <a:rPr b="0" i="1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decomposition reaction</a:t>
            </a:r>
            <a:r>
              <a:rPr b="0" i="0" lang="en" sz="24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7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4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7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t/>
            </a:r>
            <a:endParaRPr b="0" i="0" sz="2700" u="none" cap="none" strike="noStrike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15"/>
          <p:cNvSpPr txBox="1"/>
          <p:nvPr/>
        </p:nvSpPr>
        <p:spPr>
          <a:xfrm>
            <a:off x="80875" y="4318775"/>
            <a:ext cx="3833399" cy="14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Georgia"/>
              <a:buChar char="➢"/>
            </a:pP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One common way of separating the elements in a compound is through the application of electricity. This process is referred to as </a:t>
            </a:r>
            <a:r>
              <a:rPr b="0" i="1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electrolysis. 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Georgia"/>
              <a:buChar char="➢"/>
            </a:pPr>
            <a:r>
              <a:rPr b="0" i="0" lang="en" sz="1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Example: Water (H2O) can be broken down into hydrogen and oxygen via electrolysis (not the most exciting decomposition reaction, but one of the simplest to observe)</a:t>
            </a:r>
            <a:endParaRPr/>
          </a:p>
        </p:txBody>
      </p:sp>
      <p:sp>
        <p:nvSpPr>
          <p:cNvPr id="106" name="Google Shape;106;p15" title="decomposition of water">
            <a:hlinkClick r:id="rId3"/>
          </p:cNvPr>
          <p:cNvSpPr/>
          <p:nvPr/>
        </p:nvSpPr>
        <p:spPr>
          <a:xfrm>
            <a:off x="4372875" y="3425037"/>
            <a:ext cx="4249225" cy="318692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b="1" i="0" lang="en" sz="4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Decomposition Reactions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457200" y="1600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Georgia"/>
              <a:buNone/>
            </a:pPr>
            <a:r>
              <a:rPr b="0" i="0" lang="en" sz="2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Other decomposition reactions occur with the aid of a </a:t>
            </a:r>
            <a:r>
              <a:rPr b="0" i="1" lang="en" sz="2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catalyst</a:t>
            </a:r>
            <a:r>
              <a:rPr b="0" i="0" lang="en" sz="2800" u="none" cap="none" strike="noStrike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 (this one’s more exciting)...</a:t>
            </a:r>
            <a:endParaRPr/>
          </a:p>
        </p:txBody>
      </p:sp>
      <p:sp>
        <p:nvSpPr>
          <p:cNvPr descr="Decomposition of hydrogen peroxide catalyzed by potassium iodide." id="113" name="Google Shape;113;p16" title="Chemistry experiment 10 - Elephant's toothpaste">
            <a:hlinkClick r:id="rId3"/>
          </p:cNvPr>
          <p:cNvSpPr/>
          <p:nvPr/>
        </p:nvSpPr>
        <p:spPr>
          <a:xfrm>
            <a:off x="2286000" y="3024625"/>
            <a:ext cx="4572000" cy="3429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