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embeddedFontLst>
    <p:embeddedFont>
      <p:font typeface="Georgia" panose="02040502050405020303" pitchFamily="18" charset="0"/>
      <p:regular r:id="rId11"/>
      <p:bold r:id="rId12"/>
      <p:italic r:id="rId13"/>
      <p:boldItalic r:id="rId14"/>
    </p:embeddedFont>
    <p:embeddedFont>
      <p:font typeface="Walter Turncoat" panose="020B0604020202020204" charset="0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76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 flipH="1">
            <a:off x="0" y="3979800"/>
            <a:ext cx="9144000" cy="28781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3190900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0" y="39804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85800" y="2329190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888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rot="10800000" flipH="1">
            <a:off x="0" y="5883599"/>
            <a:ext cx="9144000" cy="9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 flipH="1">
            <a:off x="4526627" y="5094446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 rot="10800000">
            <a:off x="4526627" y="5884005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5895635"/>
            <a:ext cx="8229600" cy="673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6676" y="101675"/>
            <a:ext cx="9134130" cy="673972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EE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C4pQQQNwy3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1066800" y="1948200"/>
            <a:ext cx="70941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500" b="1">
                <a:solidFill>
                  <a:srgbClr val="434343"/>
                </a:solidFill>
              </a:rPr>
              <a:t>Describing Matter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88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i="0">
                <a:latin typeface="Walter Turncoat"/>
                <a:ea typeface="Walter Turncoat"/>
                <a:cs typeface="Walter Turncoat"/>
                <a:sym typeface="Walter Turncoat"/>
              </a:rPr>
              <a:t>~  SCIENCE 14 ~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523400"/>
            <a:ext cx="9073950" cy="43346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000" b="1">
                <a:solidFill>
                  <a:srgbClr val="434343"/>
                </a:solidFill>
              </a:rPr>
              <a:t>The Particle Theory of Matter: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8229600" cy="3915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spcAft>
                <a:spcPts val="1000"/>
              </a:spcAft>
              <a:buClr>
                <a:srgbClr val="434343"/>
              </a:buClr>
              <a:buSzPct val="100000"/>
              <a:buChar char="➢"/>
            </a:pPr>
            <a:r>
              <a:rPr lang="en" sz="2600">
                <a:solidFill>
                  <a:srgbClr val="434343"/>
                </a:solidFill>
              </a:rPr>
              <a:t>All matter is made up of very small particles</a:t>
            </a:r>
          </a:p>
          <a:p>
            <a:pPr marL="457200" lvl="0" indent="-393700" rtl="0">
              <a:spcBef>
                <a:spcPts val="0"/>
              </a:spcBef>
              <a:spcAft>
                <a:spcPts val="1000"/>
              </a:spcAft>
              <a:buClr>
                <a:srgbClr val="434343"/>
              </a:buClr>
              <a:buSzPct val="100000"/>
              <a:buChar char="➢"/>
            </a:pPr>
            <a:r>
              <a:rPr lang="en" sz="2600">
                <a:solidFill>
                  <a:srgbClr val="434343"/>
                </a:solidFill>
              </a:rPr>
              <a:t>All particles in pure substances are the same</a:t>
            </a:r>
          </a:p>
          <a:p>
            <a:pPr marL="457200" lvl="0" indent="-393700" rtl="0">
              <a:spcBef>
                <a:spcPts val="0"/>
              </a:spcBef>
              <a:spcAft>
                <a:spcPts val="1000"/>
              </a:spcAft>
              <a:buClr>
                <a:srgbClr val="434343"/>
              </a:buClr>
              <a:buSzPct val="100000"/>
              <a:buChar char="➢"/>
            </a:pPr>
            <a:r>
              <a:rPr lang="en" sz="2600">
                <a:solidFill>
                  <a:srgbClr val="434343"/>
                </a:solidFill>
              </a:rPr>
              <a:t>There are spaces between particles; the amount of space varies depending on the state of matter</a:t>
            </a:r>
          </a:p>
          <a:p>
            <a:pPr marL="457200" lvl="0" indent="-393700" rtl="0">
              <a:spcBef>
                <a:spcPts val="0"/>
              </a:spcBef>
              <a:spcAft>
                <a:spcPts val="1000"/>
              </a:spcAft>
              <a:buClr>
                <a:srgbClr val="434343"/>
              </a:buClr>
              <a:buSzPct val="100000"/>
              <a:buChar char="➢"/>
            </a:pPr>
            <a:r>
              <a:rPr lang="en" sz="2600">
                <a:solidFill>
                  <a:srgbClr val="434343"/>
                </a:solidFill>
              </a:rPr>
              <a:t>Particles are always moving. As particles gain energy, they move faster</a:t>
            </a:r>
          </a:p>
          <a:p>
            <a:pPr marL="457200" lvl="0" indent="-393700">
              <a:spcBef>
                <a:spcPts val="0"/>
              </a:spcBef>
              <a:spcAft>
                <a:spcPts val="1000"/>
              </a:spcAft>
              <a:buClr>
                <a:srgbClr val="434343"/>
              </a:buClr>
              <a:buSzPct val="100000"/>
              <a:buChar char="➢"/>
            </a:pPr>
            <a:r>
              <a:rPr lang="en" sz="2600">
                <a:solidFill>
                  <a:srgbClr val="434343"/>
                </a:solidFill>
              </a:rPr>
              <a:t>The particles in a substance are attracted to one another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000" b="1">
                <a:solidFill>
                  <a:srgbClr val="434343"/>
                </a:solidFill>
              </a:rPr>
              <a:t>States of Matter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600">
                <a:solidFill>
                  <a:srgbClr val="434343"/>
                </a:solidFill>
              </a:rPr>
              <a:t>Matter may exist in three states, depending on how close together or far apart its particles are…</a:t>
            </a:r>
          </a:p>
          <a:p>
            <a:pPr lvl="0" algn="ctr" rtl="0">
              <a:spcBef>
                <a:spcPts val="0"/>
              </a:spcBef>
              <a:buNone/>
            </a:pPr>
            <a:endParaRPr sz="2600">
              <a:solidFill>
                <a:srgbClr val="434343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sz="2600">
              <a:solidFill>
                <a:srgbClr val="434343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sz="2600">
              <a:solidFill>
                <a:srgbClr val="434343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sz="2600">
              <a:solidFill>
                <a:srgbClr val="434343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sz="2600">
              <a:solidFill>
                <a:srgbClr val="434343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sz="2600">
              <a:solidFill>
                <a:srgbClr val="434343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sz="2600">
                <a:solidFill>
                  <a:srgbClr val="434343"/>
                </a:solidFill>
              </a:rPr>
              <a:t>Matter does not exist in a fixed state. That is, solids can become liquids, liquids can become gases, and vice versa. </a:t>
            </a:r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9762" y="2484011"/>
            <a:ext cx="5324475" cy="2419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152" y="1646250"/>
            <a:ext cx="3667373" cy="5052299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810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000" b="1">
                <a:solidFill>
                  <a:srgbClr val="434343"/>
                </a:solidFill>
              </a:rPr>
              <a:t>Solids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771225" y="2040700"/>
            <a:ext cx="4610700" cy="422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Particles are packed tightly together &amp; move very little as a result</a:t>
            </a:r>
          </a:p>
          <a:p>
            <a:pPr lvl="0" rtl="0">
              <a:spcBef>
                <a:spcPts val="0"/>
              </a:spcBef>
              <a:buNone/>
            </a:pPr>
            <a:endParaRPr sz="600"/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This causes solids to retain their shape</a:t>
            </a:r>
          </a:p>
          <a:p>
            <a:pPr lvl="0" rtl="0">
              <a:spcBef>
                <a:spcPts val="0"/>
              </a:spcBef>
              <a:buNone/>
            </a:pPr>
            <a:endParaRPr sz="600"/>
          </a:p>
          <a:p>
            <a:pPr marL="457200" lvl="0" indent="-381000">
              <a:spcBef>
                <a:spcPts val="0"/>
              </a:spcBef>
              <a:buSzPct val="100000"/>
              <a:buChar char="➢"/>
            </a:pPr>
            <a:r>
              <a:rPr lang="en" sz="2400"/>
              <a:t>When particles gain energy (heat up), they expand (move apart), causing solids to turn to liquid (e.g. ice melts to form water)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000" b="1">
                <a:solidFill>
                  <a:srgbClr val="434343"/>
                </a:solidFill>
              </a:rPr>
              <a:t>Liquids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787400" y="1770450"/>
            <a:ext cx="4820099" cy="462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434343"/>
              </a:buClr>
              <a:buSzPct val="100000"/>
              <a:buChar char="➢"/>
            </a:pPr>
            <a:r>
              <a:rPr lang="en" sz="2000">
                <a:solidFill>
                  <a:srgbClr val="434343"/>
                </a:solidFill>
              </a:rPr>
              <a:t>Particles are slightly further apart, and are thus able to move around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434343"/>
              </a:buClr>
              <a:buSzPct val="100000"/>
              <a:buChar char="➢"/>
            </a:pPr>
            <a:r>
              <a:rPr lang="en" sz="2000">
                <a:solidFill>
                  <a:srgbClr val="434343"/>
                </a:solidFill>
              </a:rPr>
              <a:t>This causes liquids to flow and take the shape of the container they are in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434343"/>
              </a:buClr>
              <a:buSzPct val="100000"/>
              <a:buChar char="➢"/>
            </a:pPr>
            <a:r>
              <a:rPr lang="en" sz="2000">
                <a:solidFill>
                  <a:srgbClr val="434343"/>
                </a:solidFill>
              </a:rPr>
              <a:t>When particles gain energy (heat up), they expand even more (move apart), causing liquids to turn to gas (e.g. water is vapourized as it begins to boil)</a:t>
            </a:r>
          </a:p>
          <a:p>
            <a:pPr marL="457200" lvl="0" indent="-355600" rtl="0">
              <a:spcBef>
                <a:spcPts val="0"/>
              </a:spcBef>
              <a:spcAft>
                <a:spcPts val="1000"/>
              </a:spcAft>
              <a:buClr>
                <a:srgbClr val="434343"/>
              </a:buClr>
              <a:buSzPct val="100000"/>
              <a:buChar char="➢"/>
            </a:pPr>
            <a:r>
              <a:rPr lang="en" sz="2000">
                <a:solidFill>
                  <a:srgbClr val="434343"/>
                </a:solidFill>
              </a:rPr>
              <a:t>When particles lose energy (cool down), they condense (come together), causing liquids to turn to solid (e.g. water freezes to form ice)</a:t>
            </a:r>
          </a:p>
          <a:p>
            <a:pPr lvl="0">
              <a:spcBef>
                <a:spcPts val="0"/>
              </a:spcBef>
              <a:spcAft>
                <a:spcPts val="1000"/>
              </a:spcAft>
              <a:buNone/>
            </a:pPr>
            <a:endParaRPr sz="2000">
              <a:solidFill>
                <a:srgbClr val="434343"/>
              </a:solidFill>
            </a:endParaRP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3975" y="1770525"/>
            <a:ext cx="3084699" cy="4627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000" b="1">
                <a:solidFill>
                  <a:srgbClr val="434343"/>
                </a:solidFill>
              </a:rPr>
              <a:t>Gases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847425" y="1905000"/>
            <a:ext cx="4610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1000"/>
              </a:spcAft>
              <a:buClr>
                <a:srgbClr val="434343"/>
              </a:buClr>
              <a:buSzPct val="100000"/>
              <a:buChar char="➢"/>
            </a:pPr>
            <a:r>
              <a:rPr lang="en" sz="2400">
                <a:solidFill>
                  <a:srgbClr val="434343"/>
                </a:solidFill>
              </a:rPr>
              <a:t>Particles are loosely packed and move freely</a:t>
            </a:r>
          </a:p>
          <a:p>
            <a:pPr marL="457200" lvl="0" indent="-381000" rtl="0">
              <a:spcBef>
                <a:spcPts val="0"/>
              </a:spcBef>
              <a:spcAft>
                <a:spcPts val="1000"/>
              </a:spcAft>
              <a:buClr>
                <a:srgbClr val="434343"/>
              </a:buClr>
              <a:buSzPct val="100000"/>
              <a:buChar char="➢"/>
            </a:pPr>
            <a:r>
              <a:rPr lang="en" sz="2400">
                <a:solidFill>
                  <a:srgbClr val="434343"/>
                </a:solidFill>
              </a:rPr>
              <a:t>Gases thus disperse throughout the space they are in</a:t>
            </a:r>
          </a:p>
          <a:p>
            <a:pPr marL="457200" lvl="0" indent="-381000">
              <a:spcBef>
                <a:spcPts val="0"/>
              </a:spcBef>
              <a:spcAft>
                <a:spcPts val="1000"/>
              </a:spcAft>
              <a:buClr>
                <a:srgbClr val="434343"/>
              </a:buClr>
              <a:buSzPct val="100000"/>
              <a:buChar char="➢"/>
            </a:pPr>
            <a:r>
              <a:rPr lang="en" sz="2400">
                <a:solidFill>
                  <a:srgbClr val="434343"/>
                </a:solidFill>
              </a:rPr>
              <a:t>When particles lose energy (cool down), they condense (come together), causing gases to form liquid (e.g. water vapour condenses to form water)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8650" y="1907250"/>
            <a:ext cx="2631875" cy="441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838200" y="274650"/>
            <a:ext cx="7500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000" b="1">
                <a:solidFill>
                  <a:srgbClr val="434343"/>
                </a:solidFill>
              </a:rPr>
              <a:t>Converting Between States of Matter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5920050"/>
            <a:ext cx="8229600" cy="64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200">
                <a:solidFill>
                  <a:srgbClr val="434343"/>
                </a:solidFill>
              </a:rPr>
              <a:t>Through the addition or loss of energy, matter can change states</a:t>
            </a:r>
          </a:p>
        </p:txBody>
      </p:sp>
      <p:pic>
        <p:nvPicPr>
          <p:cNvPr id="93" name="Shape 93"/>
          <p:cNvPicPr preferRelativeResize="0"/>
          <p:nvPr/>
        </p:nvPicPr>
        <p:blipFill rotWithShape="1">
          <a:blip r:embed="rId3">
            <a:alphaModFix/>
          </a:blip>
          <a:srcRect r="4287"/>
          <a:stretch/>
        </p:blipFill>
        <p:spPr>
          <a:xfrm>
            <a:off x="1670700" y="1914600"/>
            <a:ext cx="5887524" cy="3681975"/>
          </a:xfrm>
          <a:prstGeom prst="rect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 b="1" i="1">
                <a:solidFill>
                  <a:srgbClr val="434343"/>
                </a:solidFill>
              </a:rPr>
              <a:t>Particle Theory also helps explain other properties of matter...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733375"/>
            <a:ext cx="8229600" cy="72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b="1">
                <a:solidFill>
                  <a:srgbClr val="434343"/>
                </a:solidFill>
              </a:rPr>
              <a:t>Physical vs. Chemical Properties</a:t>
            </a:r>
          </a:p>
        </p:txBody>
      </p:sp>
      <p:sp>
        <p:nvSpPr>
          <p:cNvPr id="100" name="Shape 100" descr="Mr. Causey discusses physical properties and changes as well as chemical properties and changes. Physical changes result in NO NEW substances and chemical changes result in NEW substances (products) because of a chemical reaction. Tearing a piece of paper is a physical change but burning a piece of paper is a chemical change. http://www.yourCHEMcoach.com  Learn more and understand better with Mr. Causey's tutorials. Subscribe for more chemistry videos: http://bit.ly/1jeutVl  Share this Video: http://www.youtube.com/watch?v=C4pQQQNwy30  Related Videos: Density of Matter: http://www.youtube.com/watch?v=5GyJqQSebt0  Divisions of Matter: http://www.youtube.com/watch?v=Znh7U_QXB4w  Contact Me: mrcausey@mrcausey.com  Follow Me: http://www.twitter.com/#!/mrcausey http://pinterest.com/mistercausey/ http://www.facebook.com/profile.php?id=814523544" title="The Physical Properties and Chemical Properties of Matter - Chemistry">
            <a:hlinkClick r:id="rId3"/>
          </p:cNvPr>
          <p:cNvSpPr/>
          <p:nvPr/>
        </p:nvSpPr>
        <p:spPr>
          <a:xfrm>
            <a:off x="2004287" y="2618250"/>
            <a:ext cx="5135433" cy="3851575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</Words>
  <Application>Microsoft Office PowerPoint</Application>
  <PresentationFormat>On-screen Show (4:3)</PresentationFormat>
  <Paragraphs>36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Georgia</vt:lpstr>
      <vt:lpstr>Walter Turncoat</vt:lpstr>
      <vt:lpstr>Arial</vt:lpstr>
      <vt:lpstr>paper-plane</vt:lpstr>
      <vt:lpstr>Describing Matter</vt:lpstr>
      <vt:lpstr>The Particle Theory of Matter:</vt:lpstr>
      <vt:lpstr>States of Matter</vt:lpstr>
      <vt:lpstr>Solids</vt:lpstr>
      <vt:lpstr>Liquids</vt:lpstr>
      <vt:lpstr>Gases</vt:lpstr>
      <vt:lpstr>Converting Between States of Matter</vt:lpstr>
      <vt:lpstr>Particle Theory also helps explain other properties of matter...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Matter</dc:title>
  <cp:lastModifiedBy>Wayde Putnam FHS</cp:lastModifiedBy>
  <cp:revision>1</cp:revision>
  <dcterms:modified xsi:type="dcterms:W3CDTF">2021-09-02T15:38:01Z</dcterms:modified>
</cp:coreProperties>
</file>