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4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embeddedFontLst>
    <p:embeddedFont>
      <p:font typeface="Georgia" panose="02040502050405020303" pitchFamily="18" charset="0"/>
      <p:regular r:id="rId11"/>
      <p:bold r:id="rId12"/>
      <p:italic r:id="rId13"/>
      <p:boldItalic r:id="rId14"/>
    </p:embeddedFont>
    <p:embeddedFont>
      <p:font typeface="Walter Turncoat" panose="020B0604020202020204" charset="0"/>
      <p:regular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576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 rot="10800000" flipH="1">
            <a:off x="0" y="3979800"/>
            <a:ext cx="9144000" cy="28781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" name="Shape 11"/>
          <p:cNvSpPr/>
          <p:nvPr/>
        </p:nvSpPr>
        <p:spPr>
          <a:xfrm>
            <a:off x="0" y="3190900"/>
            <a:ext cx="4617372" cy="790108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" name="Shape 12"/>
          <p:cNvSpPr/>
          <p:nvPr/>
        </p:nvSpPr>
        <p:spPr>
          <a:xfrm rot="10800000" flipH="1">
            <a:off x="0" y="3980458"/>
            <a:ext cx="4617372" cy="759612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ctrTitle"/>
          </p:nvPr>
        </p:nvSpPr>
        <p:spPr>
          <a:xfrm>
            <a:off x="685800" y="2329190"/>
            <a:ext cx="7772400" cy="16505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ubTitle" idx="1"/>
          </p:nvPr>
        </p:nvSpPr>
        <p:spPr>
          <a:xfrm>
            <a:off x="685800" y="4124476"/>
            <a:ext cx="7772400" cy="8888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buClr>
                <a:schemeClr val="dk2"/>
              </a:buClr>
              <a:buNone/>
              <a:defRPr i="1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buClr>
                <a:schemeClr val="dk2"/>
              </a:buClr>
              <a:buNone/>
              <a:defRPr i="1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dk1"/>
                </a:solidFill>
              </a:rPr>
              <a:t>‹#›</a:t>
            </a:fld>
            <a:endParaRPr lang="en">
              <a:solidFill>
                <a:schemeClr val="dk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/>
        </p:nvSpPr>
        <p:spPr>
          <a:xfrm rot="10800000" flipH="1">
            <a:off x="0" y="1550999"/>
            <a:ext cx="9144000" cy="5307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" name="Shape 18"/>
          <p:cNvSpPr/>
          <p:nvPr/>
        </p:nvSpPr>
        <p:spPr>
          <a:xfrm flipH="1">
            <a:off x="4526627" y="761799"/>
            <a:ext cx="4617372" cy="790108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" name="Shape 19"/>
          <p:cNvSpPr/>
          <p:nvPr/>
        </p:nvSpPr>
        <p:spPr>
          <a:xfrm rot="10800000">
            <a:off x="4526627" y="1551358"/>
            <a:ext cx="4617372" cy="759612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dk2"/>
                </a:solidFill>
              </a:rPr>
              <a:t>‹#›</a:t>
            </a:fld>
            <a:endParaRPr lang="en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 rot="10800000" flipH="1">
            <a:off x="0" y="1550999"/>
            <a:ext cx="9144000" cy="5307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" name="Shape 25"/>
          <p:cNvSpPr/>
          <p:nvPr/>
        </p:nvSpPr>
        <p:spPr>
          <a:xfrm rot="10800000">
            <a:off x="4526627" y="1551358"/>
            <a:ext cx="4617372" cy="759612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/>
          <p:nvPr/>
        </p:nvSpPr>
        <p:spPr>
          <a:xfrm flipH="1">
            <a:off x="4526627" y="761799"/>
            <a:ext cx="4617372" cy="790108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dk2"/>
                </a:solidFill>
              </a:rPr>
              <a:t>‹#›</a:t>
            </a:fld>
            <a:endParaRPr lang="en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 rot="10800000" flipH="1">
            <a:off x="0" y="1550999"/>
            <a:ext cx="9144000" cy="5307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" name="Shape 33"/>
          <p:cNvSpPr/>
          <p:nvPr/>
        </p:nvSpPr>
        <p:spPr>
          <a:xfrm flipH="1">
            <a:off x="4526627" y="761799"/>
            <a:ext cx="4617372" cy="790108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/>
          <p:nvPr/>
        </p:nvSpPr>
        <p:spPr>
          <a:xfrm rot="10800000">
            <a:off x="4526627" y="1551358"/>
            <a:ext cx="4617372" cy="759612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dk1"/>
                </a:solidFill>
              </a:rPr>
              <a:t>‹#›</a:t>
            </a:fld>
            <a:endParaRPr lang="en">
              <a:solidFill>
                <a:schemeClr val="dk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/>
        </p:nvSpPr>
        <p:spPr>
          <a:xfrm rot="10800000" flipH="1">
            <a:off x="0" y="5883599"/>
            <a:ext cx="9144000" cy="97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" name="Shape 39"/>
          <p:cNvSpPr/>
          <p:nvPr/>
        </p:nvSpPr>
        <p:spPr>
          <a:xfrm flipH="1">
            <a:off x="4526627" y="5094446"/>
            <a:ext cx="4617372" cy="790108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" name="Shape 40"/>
          <p:cNvSpPr/>
          <p:nvPr/>
        </p:nvSpPr>
        <p:spPr>
          <a:xfrm rot="10800000">
            <a:off x="4526627" y="5884005"/>
            <a:ext cx="4617372" cy="759612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457200" y="5895635"/>
            <a:ext cx="8229600" cy="673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1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dk2"/>
                </a:solidFill>
              </a:rPr>
              <a:t>‹#›</a:t>
            </a:fld>
            <a:endParaRPr lang="en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/>
        </p:nvSpPr>
        <p:spPr>
          <a:xfrm>
            <a:off x="6676" y="101675"/>
            <a:ext cx="9134130" cy="6739722"/>
          </a:xfrm>
          <a:custGeom>
            <a:avLst/>
            <a:gdLst/>
            <a:ahLst/>
            <a:cxnLst/>
            <a:rect l="0" t="0" r="0" b="0"/>
            <a:pathLst>
              <a:path w="9157023" h="6739723" extrusionOk="0">
                <a:moveTo>
                  <a:pt x="1629" y="0"/>
                </a:moveTo>
                <a:lnTo>
                  <a:pt x="9157023" y="4340980"/>
                </a:lnTo>
                <a:lnTo>
                  <a:pt x="1593" y="6739723"/>
                </a:lnTo>
                <a:cubicBezTo>
                  <a:pt x="-3941" y="5123960"/>
                  <a:pt x="7163" y="1615763"/>
                  <a:pt x="1629" y="0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CEE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600"/>
              </a:spcBef>
              <a:buClr>
                <a:schemeClr val="dk1"/>
              </a:buClr>
              <a:buSzPct val="100000"/>
              <a:buFont typeface="Georgia"/>
              <a:defRPr sz="3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480"/>
              </a:spcBef>
              <a:buClr>
                <a:schemeClr val="dk1"/>
              </a:buClr>
              <a:buSzPct val="100000"/>
              <a:buFont typeface="Georgia"/>
              <a:def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>
              <a:spcBef>
                <a:spcPts val="480"/>
              </a:spcBef>
              <a:buClr>
                <a:schemeClr val="dk1"/>
              </a:buClr>
              <a:buSzPct val="100000"/>
              <a:buFont typeface="Georgia"/>
              <a:def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30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rPr>
              <a:t>‹#›</a:t>
            </a:fld>
            <a:endParaRPr lang="en" sz="1300">
              <a:solidFill>
                <a:schemeClr val="lt2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youtube.com/v/C4pQQQNwy30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ctrTitle"/>
          </p:nvPr>
        </p:nvSpPr>
        <p:spPr>
          <a:xfrm>
            <a:off x="1066800" y="1948200"/>
            <a:ext cx="7094100" cy="1650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5500" b="1">
                <a:solidFill>
                  <a:srgbClr val="434343"/>
                </a:solidFill>
              </a:rPr>
              <a:t>Describing Matter</a:t>
            </a:r>
          </a:p>
        </p:txBody>
      </p:sp>
      <p:sp>
        <p:nvSpPr>
          <p:cNvPr id="51" name="Shape 51"/>
          <p:cNvSpPr txBox="1">
            <a:spLocks noGrp="1"/>
          </p:cNvSpPr>
          <p:nvPr>
            <p:ph type="subTitle" idx="1"/>
          </p:nvPr>
        </p:nvSpPr>
        <p:spPr>
          <a:xfrm>
            <a:off x="685800" y="4124476"/>
            <a:ext cx="7772400" cy="888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b="1" i="0">
                <a:latin typeface="Walter Turncoat"/>
                <a:ea typeface="Walter Turncoat"/>
                <a:cs typeface="Walter Turncoat"/>
                <a:sym typeface="Walter Turncoat"/>
              </a:rPr>
              <a:t>~  SCIENCE 14 ~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Shape 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523400"/>
            <a:ext cx="9073950" cy="433460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4000" b="1">
                <a:solidFill>
                  <a:srgbClr val="434343"/>
                </a:solidFill>
              </a:rPr>
              <a:t>The Particle Theory of Matter:</a:t>
            </a:r>
          </a:p>
        </p:txBody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1752600"/>
            <a:ext cx="8229600" cy="3915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93700" rtl="0">
              <a:spcBef>
                <a:spcPts val="0"/>
              </a:spcBef>
              <a:spcAft>
                <a:spcPts val="1000"/>
              </a:spcAft>
              <a:buClr>
                <a:srgbClr val="434343"/>
              </a:buClr>
              <a:buSzPct val="100000"/>
              <a:buChar char="➢"/>
            </a:pPr>
            <a:r>
              <a:rPr lang="en" sz="2600">
                <a:solidFill>
                  <a:srgbClr val="434343"/>
                </a:solidFill>
              </a:rPr>
              <a:t>All matter is made up of very small particles</a:t>
            </a:r>
          </a:p>
          <a:p>
            <a:pPr marL="457200" lvl="0" indent="-393700" rtl="0">
              <a:spcBef>
                <a:spcPts val="0"/>
              </a:spcBef>
              <a:spcAft>
                <a:spcPts val="1000"/>
              </a:spcAft>
              <a:buClr>
                <a:srgbClr val="434343"/>
              </a:buClr>
              <a:buSzPct val="100000"/>
              <a:buChar char="➢"/>
            </a:pPr>
            <a:r>
              <a:rPr lang="en" sz="2600">
                <a:solidFill>
                  <a:srgbClr val="434343"/>
                </a:solidFill>
              </a:rPr>
              <a:t>All particles in pure substances are the same</a:t>
            </a:r>
          </a:p>
          <a:p>
            <a:pPr marL="457200" lvl="0" indent="-393700" rtl="0">
              <a:spcBef>
                <a:spcPts val="0"/>
              </a:spcBef>
              <a:spcAft>
                <a:spcPts val="1000"/>
              </a:spcAft>
              <a:buClr>
                <a:srgbClr val="434343"/>
              </a:buClr>
              <a:buSzPct val="100000"/>
              <a:buChar char="➢"/>
            </a:pPr>
            <a:r>
              <a:rPr lang="en" sz="2600">
                <a:solidFill>
                  <a:srgbClr val="434343"/>
                </a:solidFill>
              </a:rPr>
              <a:t>There are spaces between particles; the amount of space varies depending on the state of matter</a:t>
            </a:r>
          </a:p>
          <a:p>
            <a:pPr marL="457200" lvl="0" indent="-393700" rtl="0">
              <a:spcBef>
                <a:spcPts val="0"/>
              </a:spcBef>
              <a:spcAft>
                <a:spcPts val="1000"/>
              </a:spcAft>
              <a:buClr>
                <a:srgbClr val="434343"/>
              </a:buClr>
              <a:buSzPct val="100000"/>
              <a:buChar char="➢"/>
            </a:pPr>
            <a:r>
              <a:rPr lang="en" sz="2600">
                <a:solidFill>
                  <a:srgbClr val="434343"/>
                </a:solidFill>
              </a:rPr>
              <a:t>Particles are always moving. As particles gain energy, they move faster</a:t>
            </a:r>
          </a:p>
          <a:p>
            <a:pPr marL="457200" lvl="0" indent="-393700">
              <a:spcBef>
                <a:spcPts val="0"/>
              </a:spcBef>
              <a:spcAft>
                <a:spcPts val="1000"/>
              </a:spcAft>
              <a:buClr>
                <a:srgbClr val="434343"/>
              </a:buClr>
              <a:buSzPct val="100000"/>
              <a:buChar char="➢"/>
            </a:pPr>
            <a:r>
              <a:rPr lang="en" sz="2600">
                <a:solidFill>
                  <a:srgbClr val="434343"/>
                </a:solidFill>
              </a:rPr>
              <a:t>The particles in a substance are attracted to one another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4000" b="1">
                <a:solidFill>
                  <a:srgbClr val="434343"/>
                </a:solidFill>
              </a:rPr>
              <a:t>States of Matter</a:t>
            </a:r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600">
                <a:solidFill>
                  <a:srgbClr val="434343"/>
                </a:solidFill>
              </a:rPr>
              <a:t>Matter may exist in three states, depending on how close together or far apart its particles are…</a:t>
            </a:r>
          </a:p>
          <a:p>
            <a:pPr lvl="0" algn="ctr" rtl="0">
              <a:spcBef>
                <a:spcPts val="0"/>
              </a:spcBef>
              <a:buNone/>
            </a:pPr>
            <a:endParaRPr sz="2600">
              <a:solidFill>
                <a:srgbClr val="434343"/>
              </a:solidFill>
            </a:endParaRPr>
          </a:p>
          <a:p>
            <a:pPr lvl="0" algn="ctr" rtl="0">
              <a:spcBef>
                <a:spcPts val="0"/>
              </a:spcBef>
              <a:buNone/>
            </a:pPr>
            <a:endParaRPr sz="2600">
              <a:solidFill>
                <a:srgbClr val="434343"/>
              </a:solidFill>
            </a:endParaRPr>
          </a:p>
          <a:p>
            <a:pPr lvl="0" algn="ctr" rtl="0">
              <a:spcBef>
                <a:spcPts val="0"/>
              </a:spcBef>
              <a:buNone/>
            </a:pPr>
            <a:endParaRPr sz="2600">
              <a:solidFill>
                <a:srgbClr val="434343"/>
              </a:solidFill>
            </a:endParaRPr>
          </a:p>
          <a:p>
            <a:pPr lvl="0" algn="ctr" rtl="0">
              <a:spcBef>
                <a:spcPts val="0"/>
              </a:spcBef>
              <a:buNone/>
            </a:pPr>
            <a:endParaRPr sz="2600">
              <a:solidFill>
                <a:srgbClr val="434343"/>
              </a:solidFill>
            </a:endParaRPr>
          </a:p>
          <a:p>
            <a:pPr lvl="0" algn="ctr" rtl="0">
              <a:spcBef>
                <a:spcPts val="0"/>
              </a:spcBef>
              <a:buNone/>
            </a:pPr>
            <a:endParaRPr sz="2600">
              <a:solidFill>
                <a:srgbClr val="434343"/>
              </a:solidFill>
            </a:endParaRPr>
          </a:p>
          <a:p>
            <a:pPr lvl="0" algn="ctr" rtl="0">
              <a:spcBef>
                <a:spcPts val="0"/>
              </a:spcBef>
              <a:buNone/>
            </a:pPr>
            <a:endParaRPr sz="2600">
              <a:solidFill>
                <a:srgbClr val="434343"/>
              </a:solidFill>
            </a:endParaRPr>
          </a:p>
          <a:p>
            <a:pPr lvl="0" algn="ctr">
              <a:spcBef>
                <a:spcPts val="0"/>
              </a:spcBef>
              <a:buNone/>
            </a:pPr>
            <a:r>
              <a:rPr lang="en" sz="2600">
                <a:solidFill>
                  <a:srgbClr val="434343"/>
                </a:solidFill>
              </a:rPr>
              <a:t>Matter does not exist in a fixed state. That is, solids can become liquids, liquids can become gases, and vice versa. </a:t>
            </a:r>
          </a:p>
        </p:txBody>
      </p:sp>
      <p:pic>
        <p:nvPicPr>
          <p:cNvPr id="65" name="Shape 6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09762" y="2484011"/>
            <a:ext cx="5324475" cy="241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Shape 7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3152" y="1646250"/>
            <a:ext cx="3667373" cy="5052299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3810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4000" b="1">
                <a:solidFill>
                  <a:srgbClr val="434343"/>
                </a:solidFill>
              </a:rPr>
              <a:t>Solids</a:t>
            </a:r>
          </a:p>
        </p:txBody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3771225" y="2040700"/>
            <a:ext cx="4610700" cy="4222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SzPct val="100000"/>
              <a:buChar char="➢"/>
            </a:pPr>
            <a:r>
              <a:rPr lang="en" sz="2400"/>
              <a:t>Particles are packed tightly together &amp; move very little as a result</a:t>
            </a:r>
          </a:p>
          <a:p>
            <a:pPr lvl="0" rtl="0">
              <a:spcBef>
                <a:spcPts val="0"/>
              </a:spcBef>
              <a:buNone/>
            </a:pPr>
            <a:endParaRPr sz="600"/>
          </a:p>
          <a:p>
            <a:pPr marL="457200" lvl="0" indent="-381000" rtl="0">
              <a:spcBef>
                <a:spcPts val="0"/>
              </a:spcBef>
              <a:buSzPct val="100000"/>
              <a:buChar char="➢"/>
            </a:pPr>
            <a:r>
              <a:rPr lang="en" sz="2400"/>
              <a:t>This causes solids to retain their shape</a:t>
            </a:r>
          </a:p>
          <a:p>
            <a:pPr lvl="0" rtl="0">
              <a:spcBef>
                <a:spcPts val="0"/>
              </a:spcBef>
              <a:buNone/>
            </a:pPr>
            <a:endParaRPr sz="600"/>
          </a:p>
          <a:p>
            <a:pPr marL="457200" lvl="0" indent="-381000">
              <a:spcBef>
                <a:spcPts val="0"/>
              </a:spcBef>
              <a:buSzPct val="100000"/>
              <a:buChar char="➢"/>
            </a:pPr>
            <a:r>
              <a:rPr lang="en" sz="2400"/>
              <a:t>When particles gain energy (heat up), they expand (move apart), causing solids to turn to liquid (e.g. ice melts to form water)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4000" b="1">
                <a:solidFill>
                  <a:srgbClr val="434343"/>
                </a:solidFill>
              </a:rPr>
              <a:t>Liquids</a:t>
            </a:r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3787400" y="1770450"/>
            <a:ext cx="4820099" cy="4627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55600" rtl="0">
              <a:spcBef>
                <a:spcPts val="0"/>
              </a:spcBef>
              <a:spcAft>
                <a:spcPts val="1000"/>
              </a:spcAft>
              <a:buClr>
                <a:srgbClr val="434343"/>
              </a:buClr>
              <a:buSzPct val="100000"/>
              <a:buChar char="➢"/>
            </a:pPr>
            <a:r>
              <a:rPr lang="en" sz="2000">
                <a:solidFill>
                  <a:srgbClr val="434343"/>
                </a:solidFill>
              </a:rPr>
              <a:t>Particles are slightly further apart, and are thus able to move around</a:t>
            </a:r>
          </a:p>
          <a:p>
            <a:pPr marL="457200" lvl="0" indent="-355600" rtl="0">
              <a:spcBef>
                <a:spcPts val="0"/>
              </a:spcBef>
              <a:spcAft>
                <a:spcPts val="1000"/>
              </a:spcAft>
              <a:buClr>
                <a:srgbClr val="434343"/>
              </a:buClr>
              <a:buSzPct val="100000"/>
              <a:buChar char="➢"/>
            </a:pPr>
            <a:r>
              <a:rPr lang="en" sz="2000">
                <a:solidFill>
                  <a:srgbClr val="434343"/>
                </a:solidFill>
              </a:rPr>
              <a:t>This causes liquids to flow and take the shape of the container they are in</a:t>
            </a:r>
          </a:p>
          <a:p>
            <a:pPr marL="457200" lvl="0" indent="-355600" rtl="0">
              <a:spcBef>
                <a:spcPts val="0"/>
              </a:spcBef>
              <a:spcAft>
                <a:spcPts val="1000"/>
              </a:spcAft>
              <a:buClr>
                <a:srgbClr val="434343"/>
              </a:buClr>
              <a:buSzPct val="100000"/>
              <a:buChar char="➢"/>
            </a:pPr>
            <a:r>
              <a:rPr lang="en" sz="2000">
                <a:solidFill>
                  <a:srgbClr val="434343"/>
                </a:solidFill>
              </a:rPr>
              <a:t>When particles gain energy (heat up), they expand even more (move apart), causing liquids to turn to gas (e.g. water is vapourized as it begins to boil)</a:t>
            </a:r>
          </a:p>
          <a:p>
            <a:pPr marL="457200" lvl="0" indent="-355600" rtl="0">
              <a:spcBef>
                <a:spcPts val="0"/>
              </a:spcBef>
              <a:spcAft>
                <a:spcPts val="1000"/>
              </a:spcAft>
              <a:buClr>
                <a:srgbClr val="434343"/>
              </a:buClr>
              <a:buSzPct val="100000"/>
              <a:buChar char="➢"/>
            </a:pPr>
            <a:r>
              <a:rPr lang="en" sz="2000">
                <a:solidFill>
                  <a:srgbClr val="434343"/>
                </a:solidFill>
              </a:rPr>
              <a:t>When particles lose energy (cool down), they condense (come together), causing liquids to turn to solid (e.g. water freezes to form ice)</a:t>
            </a:r>
          </a:p>
          <a:p>
            <a:pPr lvl="0">
              <a:spcBef>
                <a:spcPts val="0"/>
              </a:spcBef>
              <a:spcAft>
                <a:spcPts val="1000"/>
              </a:spcAft>
              <a:buNone/>
            </a:pPr>
            <a:endParaRPr sz="2000">
              <a:solidFill>
                <a:srgbClr val="434343"/>
              </a:solidFill>
            </a:endParaRPr>
          </a:p>
        </p:txBody>
      </p:sp>
      <p:pic>
        <p:nvPicPr>
          <p:cNvPr id="79" name="Shape 7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3975" y="1770525"/>
            <a:ext cx="3084699" cy="4627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4000" b="1">
                <a:solidFill>
                  <a:srgbClr val="434343"/>
                </a:solidFill>
              </a:rPr>
              <a:t>Gases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3847425" y="1905000"/>
            <a:ext cx="46107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spcAft>
                <a:spcPts val="1000"/>
              </a:spcAft>
              <a:buClr>
                <a:srgbClr val="434343"/>
              </a:buClr>
              <a:buSzPct val="100000"/>
              <a:buChar char="➢"/>
            </a:pPr>
            <a:r>
              <a:rPr lang="en" sz="2400">
                <a:solidFill>
                  <a:srgbClr val="434343"/>
                </a:solidFill>
              </a:rPr>
              <a:t>Particles are loosely packed and move freely</a:t>
            </a:r>
          </a:p>
          <a:p>
            <a:pPr marL="457200" lvl="0" indent="-381000" rtl="0">
              <a:spcBef>
                <a:spcPts val="0"/>
              </a:spcBef>
              <a:spcAft>
                <a:spcPts val="1000"/>
              </a:spcAft>
              <a:buClr>
                <a:srgbClr val="434343"/>
              </a:buClr>
              <a:buSzPct val="100000"/>
              <a:buChar char="➢"/>
            </a:pPr>
            <a:r>
              <a:rPr lang="en" sz="2400">
                <a:solidFill>
                  <a:srgbClr val="434343"/>
                </a:solidFill>
              </a:rPr>
              <a:t>Gases thus disperse throughout the space they are in</a:t>
            </a:r>
          </a:p>
          <a:p>
            <a:pPr marL="457200" lvl="0" indent="-381000">
              <a:spcBef>
                <a:spcPts val="0"/>
              </a:spcBef>
              <a:spcAft>
                <a:spcPts val="1000"/>
              </a:spcAft>
              <a:buClr>
                <a:srgbClr val="434343"/>
              </a:buClr>
              <a:buSzPct val="100000"/>
              <a:buChar char="➢"/>
            </a:pPr>
            <a:r>
              <a:rPr lang="en" sz="2400">
                <a:solidFill>
                  <a:srgbClr val="434343"/>
                </a:solidFill>
              </a:rPr>
              <a:t>When particles lose energy (cool down), they condense (come together), causing gases to form liquid (e.g. water vapour condenses to form water)</a:t>
            </a:r>
          </a:p>
        </p:txBody>
      </p:sp>
      <p:pic>
        <p:nvPicPr>
          <p:cNvPr id="86" name="Shape 8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8650" y="1907250"/>
            <a:ext cx="2631875" cy="4414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838200" y="274650"/>
            <a:ext cx="7500600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4000" b="1">
                <a:solidFill>
                  <a:srgbClr val="434343"/>
                </a:solidFill>
              </a:rPr>
              <a:t>Converting Between States of Matter</a:t>
            </a:r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457200" y="5920050"/>
            <a:ext cx="8229600" cy="64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2200">
                <a:solidFill>
                  <a:srgbClr val="434343"/>
                </a:solidFill>
              </a:rPr>
              <a:t>Through the addition or loss of energy, matter can change states</a:t>
            </a:r>
          </a:p>
        </p:txBody>
      </p:sp>
      <p:pic>
        <p:nvPicPr>
          <p:cNvPr id="93" name="Shape 93"/>
          <p:cNvPicPr preferRelativeResize="0"/>
          <p:nvPr/>
        </p:nvPicPr>
        <p:blipFill rotWithShape="1">
          <a:blip r:embed="rId3">
            <a:alphaModFix/>
          </a:blip>
          <a:srcRect r="4287"/>
          <a:stretch/>
        </p:blipFill>
        <p:spPr>
          <a:xfrm>
            <a:off x="1670700" y="1914600"/>
            <a:ext cx="5887524" cy="3681975"/>
          </a:xfrm>
          <a:prstGeom prst="rect">
            <a:avLst/>
          </a:prstGeom>
          <a:noFill/>
          <a:ln w="28575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3000" b="1" i="1">
                <a:solidFill>
                  <a:srgbClr val="434343"/>
                </a:solidFill>
              </a:rPr>
              <a:t>Particle Theory also helps explain other properties of matter...</a:t>
            </a:r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457200" y="1733375"/>
            <a:ext cx="8229600" cy="7277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b="1">
                <a:solidFill>
                  <a:srgbClr val="434343"/>
                </a:solidFill>
              </a:rPr>
              <a:t>Physical vs. Chemical Properties</a:t>
            </a:r>
          </a:p>
        </p:txBody>
      </p:sp>
      <p:sp>
        <p:nvSpPr>
          <p:cNvPr id="100" name="Shape 100" descr="Mr. Causey discusses physical properties and changes as well as chemical properties and changes. Physical changes result in NO NEW substances and chemical changes result in NEW substances (products) because of a chemical reaction. Tearing a piece of paper is a physical change but burning a piece of paper is a chemical change. http://www.yourCHEMcoach.com  Learn more and understand better with Mr. Causey's tutorials. Subscribe for more chemistry videos: http://bit.ly/1jeutVl  Share this Video: http://www.youtube.com/watch?v=C4pQQQNwy30  Related Videos: Density of Matter: http://www.youtube.com/watch?v=5GyJqQSebt0  Divisions of Matter: http://www.youtube.com/watch?v=Znh7U_QXB4w  Contact Me: mrcausey@mrcausey.com  Follow Me: http://www.twitter.com/#!/mrcausey http://pinterest.com/mistercausey/ http://www.facebook.com/profile.php?id=814523544" title="The Physical Properties and Chemical Properties of Matter - Chemistry">
            <a:hlinkClick r:id="rId3"/>
          </p:cNvPr>
          <p:cNvSpPr/>
          <p:nvPr/>
        </p:nvSpPr>
        <p:spPr>
          <a:xfrm>
            <a:off x="2004287" y="2618250"/>
            <a:ext cx="5135433" cy="3851575"/>
          </a:xfrm>
          <a:prstGeom prst="rect">
            <a:avLst/>
          </a:prstGeom>
          <a:blipFill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paper-plane">
  <a:themeElements>
    <a:clrScheme name="Custom 354">
      <a:dk1>
        <a:srgbClr val="000000"/>
      </a:dk1>
      <a:lt1>
        <a:srgbClr val="FFFFFF"/>
      </a:lt1>
      <a:dk2>
        <a:srgbClr val="30182B"/>
      </a:dk2>
      <a:lt2>
        <a:srgbClr val="DFDFDF"/>
      </a:lt2>
      <a:accent1>
        <a:srgbClr val="592D50"/>
      </a:accent1>
      <a:accent2>
        <a:srgbClr val="D3A67A"/>
      </a:accent2>
      <a:accent3>
        <a:srgbClr val="45485F"/>
      </a:accent3>
      <a:accent4>
        <a:srgbClr val="6B9756"/>
      </a:accent4>
      <a:accent5>
        <a:srgbClr val="7D576E"/>
      </a:accent5>
      <a:accent6>
        <a:srgbClr val="4C1A23"/>
      </a:accent6>
      <a:hlink>
        <a:srgbClr val="511E3E"/>
      </a:hlink>
      <a:folHlink>
        <a:srgbClr val="9EA0A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344</Words>
  <Application>Microsoft Office PowerPoint</Application>
  <PresentationFormat>On-screen Show (4:3)</PresentationFormat>
  <Paragraphs>36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Georgia</vt:lpstr>
      <vt:lpstr>Walter Turncoat</vt:lpstr>
      <vt:lpstr>Arial</vt:lpstr>
      <vt:lpstr>paper-plane</vt:lpstr>
      <vt:lpstr>Describing Matter</vt:lpstr>
      <vt:lpstr>The Particle Theory of Matter:</vt:lpstr>
      <vt:lpstr>States of Matter</vt:lpstr>
      <vt:lpstr>Solids</vt:lpstr>
      <vt:lpstr>Liquids</vt:lpstr>
      <vt:lpstr>Gases</vt:lpstr>
      <vt:lpstr>Converting Between States of Matter</vt:lpstr>
      <vt:lpstr>Particle Theory also helps explain other properties of matter...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Describing Matter</dc:title>
  <cp:lastModifiedBy>Wayde Putnam FHS</cp:lastModifiedBy>
  <cp:revision>1</cp:revision>
  <dcterms:modified xsi:type="dcterms:W3CDTF">2021-09-02T15:38:01Z</dcterms:modified>
</cp:coreProperties>
</file>