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9" r:id="rId6"/>
    <p:sldId id="270" r:id="rId7"/>
    <p:sldId id="271" r:id="rId8"/>
    <p:sldId id="279" r:id="rId9"/>
    <p:sldId id="260" r:id="rId10"/>
    <p:sldId id="27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39230-4E9A-4AC1-8277-29DC60D2764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4594A-1DAC-4E02-83E1-61EF43596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4594A-1DAC-4E02-83E1-61EF435968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5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78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1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0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9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6D27666-25AA-4BE6-830E-8621AE3AA85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CA9AD3E-5207-4FA4-BFE0-AE771839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5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O0yj4j65qqk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QAa2O_8wBUQ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tXkBfkeJJ5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Universe?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214"/>
            <a:ext cx="9134603" cy="55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524000"/>
          </a:xfrm>
        </p:spPr>
        <p:txBody>
          <a:bodyPr>
            <a:normAutofit/>
          </a:bodyPr>
          <a:lstStyle/>
          <a:p>
            <a:r>
              <a:rPr lang="en-US" sz="2800" dirty="0"/>
              <a:t>Unseen mass must be pulling on the stars. </a:t>
            </a:r>
          </a:p>
          <a:p>
            <a:pPr lvl="1"/>
            <a:r>
              <a:rPr lang="en-US" sz="2400" dirty="0"/>
              <a:t>Dark Matter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8482"/>
            <a:ext cx="6324600" cy="50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5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0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Dark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</a:t>
            </a:r>
            <a:r>
              <a:rPr lang="en-US" sz="2800" dirty="0"/>
              <a:t>ssive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/>
              <a:t>ompact </a:t>
            </a:r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/>
              <a:t>alo </a:t>
            </a:r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/>
              <a:t>bjects </a:t>
            </a:r>
          </a:p>
          <a:p>
            <a:pPr lvl="1"/>
            <a:r>
              <a:rPr lang="en-US" sz="2400" dirty="0"/>
              <a:t>MACHOs</a:t>
            </a:r>
          </a:p>
          <a:p>
            <a:r>
              <a:rPr lang="en-US" sz="2800" dirty="0"/>
              <a:t>Brown dwarfs, black holes, rogue planets, asteroids</a:t>
            </a:r>
          </a:p>
          <a:p>
            <a:r>
              <a:rPr lang="en-US" sz="2800" dirty="0"/>
              <a:t>May make up a small percentage of Dark Matter but can’t be all of it.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303222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0yj4j65qqk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1600200"/>
            <a:ext cx="3192910" cy="17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</a:t>
            </a:r>
            <a:r>
              <a:rPr lang="en-US" sz="2800" dirty="0"/>
              <a:t>eakly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nteractive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assive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articles</a:t>
            </a:r>
          </a:p>
          <a:p>
            <a:pPr lvl="1"/>
            <a:r>
              <a:rPr lang="en-US" sz="2400" dirty="0"/>
              <a:t>WIMPs</a:t>
            </a:r>
          </a:p>
          <a:p>
            <a:r>
              <a:rPr lang="en-US" sz="2800" dirty="0"/>
              <a:t>Particles that don’t feel electromagnetic forces</a:t>
            </a:r>
          </a:p>
          <a:p>
            <a:pPr lvl="1"/>
            <a:r>
              <a:rPr lang="en-US" sz="2400" dirty="0"/>
              <a:t>Subatomic particles</a:t>
            </a:r>
          </a:p>
          <a:p>
            <a:pPr lvl="1"/>
            <a:r>
              <a:rPr lang="en-US" sz="2400" dirty="0"/>
              <a:t>Don’t reflect or produce light</a:t>
            </a:r>
          </a:p>
          <a:p>
            <a:pPr lvl="1"/>
            <a:r>
              <a:rPr lang="en-US" sz="2400" dirty="0"/>
              <a:t>Aren’t affected by magnets or charges</a:t>
            </a:r>
          </a:p>
          <a:p>
            <a:pPr lvl="1"/>
            <a:r>
              <a:rPr lang="en-US" sz="2400" dirty="0"/>
              <a:t>Example: Neutrino</a:t>
            </a:r>
          </a:p>
          <a:p>
            <a:r>
              <a:rPr lang="en-US" sz="2800" dirty="0"/>
              <a:t>Most likely candidate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19325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02" y="4239037"/>
            <a:ext cx="2990850" cy="23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905000"/>
          </a:xfrm>
        </p:spPr>
        <p:txBody>
          <a:bodyPr>
            <a:normAutofit/>
          </a:bodyPr>
          <a:lstStyle/>
          <a:p>
            <a:r>
              <a:rPr lang="en-CA" sz="3200" dirty="0"/>
              <a:t>Recent calculations show that there is about 5 times as much Dark Matter as Normal matter in the universe.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3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Is there 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6591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819400"/>
          </a:xfrm>
        </p:spPr>
        <p:txBody>
          <a:bodyPr>
            <a:normAutofit/>
          </a:bodyPr>
          <a:lstStyle/>
          <a:p>
            <a:r>
              <a:rPr lang="en-CA" sz="2800" dirty="0"/>
              <a:t>The universe is expanding.</a:t>
            </a:r>
          </a:p>
          <a:p>
            <a:r>
              <a:rPr lang="en-CA" sz="2800" dirty="0"/>
              <a:t>The expansion is accelerating.</a:t>
            </a:r>
          </a:p>
          <a:p>
            <a:r>
              <a:rPr lang="en-CA" sz="2800" dirty="0"/>
              <a:t>It takes energy to accelerate something.</a:t>
            </a:r>
          </a:p>
          <a:p>
            <a:r>
              <a:rPr lang="en-CA" sz="2800" dirty="0"/>
              <a:t>Dark Energy is the energy required to accelerate the expansion of the universe.</a:t>
            </a:r>
          </a:p>
        </p:txBody>
      </p:sp>
    </p:spTree>
    <p:extLst>
      <p:ext uri="{BB962C8B-B14F-4D97-AF65-F5344CB8AC3E}">
        <p14:creationId xmlns:p14="http://schemas.microsoft.com/office/powerpoint/2010/main" val="23973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55747"/>
            <a:ext cx="6351270" cy="63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7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ark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1999"/>
            <a:ext cx="914400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8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154"/>
            <a:ext cx="9144000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2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sz="2800" dirty="0"/>
              <a:t>Light from shining matter (luminous matter)</a:t>
            </a:r>
          </a:p>
          <a:p>
            <a:pPr lvl="1"/>
            <a:r>
              <a:rPr lang="en-US" sz="2400" dirty="0"/>
              <a:t>Stars, Nebulae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59716"/>
            <a:ext cx="739986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D3861A3-9E12-4867-AC70-41E0B5FF5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954"/>
            <a:ext cx="9144000" cy="51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2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381000"/>
            <a:ext cx="7765322" cy="5410201"/>
          </a:xfrm>
        </p:spPr>
        <p:txBody>
          <a:bodyPr>
            <a:normAutofit/>
          </a:bodyPr>
          <a:lstStyle/>
          <a:p>
            <a:r>
              <a:rPr lang="en-CA" sz="2800" dirty="0"/>
              <a:t>Explain the difference between Dark Matter and Dark Energy.</a:t>
            </a:r>
          </a:p>
          <a:p>
            <a:r>
              <a:rPr lang="en-CA" sz="2800" dirty="0"/>
              <a:t>Despite not being able to see Dark Matter, why do Astronomers believe it exists?</a:t>
            </a:r>
          </a:p>
          <a:p>
            <a:r>
              <a:rPr lang="en-CA" sz="2800" dirty="0"/>
              <a:t>Do you believe the universe will continue to accelerate?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258265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295400"/>
          </a:xfrm>
        </p:spPr>
        <p:txBody>
          <a:bodyPr>
            <a:normAutofit/>
          </a:bodyPr>
          <a:lstStyle/>
          <a:p>
            <a:r>
              <a:rPr lang="en-US" sz="2800" dirty="0"/>
              <a:t>Non-luminous matter</a:t>
            </a:r>
          </a:p>
          <a:p>
            <a:pPr lvl="1"/>
            <a:r>
              <a:rPr lang="en-US" sz="2400" dirty="0" err="1"/>
              <a:t>Blackholes</a:t>
            </a:r>
            <a:r>
              <a:rPr lang="en-US" sz="2400" dirty="0"/>
              <a:t>, planets, cold gas &amp; dust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020050" cy="505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8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200" dirty="0"/>
              <a:t>Made up of Protons, Neutrons &amp; Electrons</a:t>
            </a:r>
          </a:p>
          <a:p>
            <a:r>
              <a:rPr lang="en-US" sz="3200" dirty="0"/>
              <a:t>Effected by Gravity, Electromagnetism &amp; Nuclear Forces</a:t>
            </a:r>
          </a:p>
          <a:p>
            <a:r>
              <a:rPr lang="en-US" sz="3200" dirty="0"/>
              <a:t>Is there anything else?!?!</a:t>
            </a:r>
          </a:p>
        </p:txBody>
      </p:sp>
    </p:spTree>
    <p:extLst>
      <p:ext uri="{BB962C8B-B14F-4D97-AF65-F5344CB8AC3E}">
        <p14:creationId xmlns:p14="http://schemas.microsoft.com/office/powerpoint/2010/main" val="27947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Guide to the Dark Side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3838754" cy="48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8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0"/>
            <a:ext cx="521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2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trick stewart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sitting, large, standin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7028F28-EA63-4957-8E81-EFD513C3A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876300"/>
            <a:ext cx="90773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70104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In the 1950s Vera Rubin measured the rotation speeds of stars in other galaxies.</a:t>
            </a:r>
          </a:p>
          <a:p>
            <a:r>
              <a:rPr lang="en-US" sz="3200" dirty="0" err="1"/>
              <a:t>Kepler</a:t>
            </a:r>
            <a:r>
              <a:rPr lang="en-US" sz="3200" dirty="0"/>
              <a:t> &amp; Newton’s laws predicted that rotational speed should decrease with distance.</a:t>
            </a:r>
          </a:p>
          <a:p>
            <a:pPr lvl="1"/>
            <a:r>
              <a:rPr lang="en-US" sz="2800" dirty="0"/>
              <a:t>Greater distance means less gravity.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Rotation rates did not decrease.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8965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804</TotalTime>
  <Words>270</Words>
  <Application>Microsoft Office PowerPoint</Application>
  <PresentationFormat>On-screen Show (4:3)</PresentationFormat>
  <Paragraphs>39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Calisto MT</vt:lpstr>
      <vt:lpstr>Wingdings 2</vt:lpstr>
      <vt:lpstr>Slate</vt:lpstr>
      <vt:lpstr>What is the Universe?</vt:lpstr>
      <vt:lpstr>What we see</vt:lpstr>
      <vt:lpstr>PowerPoint Presentation</vt:lpstr>
      <vt:lpstr>PowerPoint Presentation</vt:lpstr>
      <vt:lpstr>A Guide to the Dark 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Dark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EPSB</dc:creator>
  <cp:lastModifiedBy>Wayde Putnam LHS</cp:lastModifiedBy>
  <cp:revision>18</cp:revision>
  <dcterms:created xsi:type="dcterms:W3CDTF">2016-11-04T19:20:51Z</dcterms:created>
  <dcterms:modified xsi:type="dcterms:W3CDTF">2019-12-05T17:31:36Z</dcterms:modified>
</cp:coreProperties>
</file>