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57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482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93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46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617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740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014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26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459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248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22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3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F832A-0A68-4E4A-A914-0D3E0C17A000}" type="datetimeFigureOut">
              <a:rPr lang="en-CA" smtClean="0"/>
              <a:t>2019-11-26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1E1E9-1DFA-4A52-9F30-0AD2968FB4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768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68808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9557" y="0"/>
            <a:ext cx="4102443" cy="1565189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FF0000"/>
                </a:solidFill>
              </a:rPr>
              <a:t>Determining Distance</a:t>
            </a:r>
          </a:p>
        </p:txBody>
      </p:sp>
    </p:spTree>
    <p:extLst>
      <p:ext uri="{BB962C8B-B14F-4D97-AF65-F5344CB8AC3E}">
        <p14:creationId xmlns:p14="http://schemas.microsoft.com/office/powerpoint/2010/main" val="355520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tellar paralla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531999"/>
            <a:ext cx="7800975" cy="61948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00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2862" y="33337"/>
            <a:ext cx="4486275" cy="679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40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Parallax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817577" cy="4351338"/>
          </a:xfrm>
        </p:spPr>
        <p:txBody>
          <a:bodyPr/>
          <a:lstStyle/>
          <a:p>
            <a:r>
              <a:rPr lang="en-CA" dirty="0"/>
              <a:t>Distance to stars can be determined by how much it move when viewed from different positions.</a:t>
            </a:r>
          </a:p>
          <a:p>
            <a:r>
              <a:rPr lang="en-CA" dirty="0"/>
              <a:t>Background stars (stars VERY far away) don’t appear to move.</a:t>
            </a:r>
          </a:p>
          <a:p>
            <a:r>
              <a:rPr lang="en-CA" dirty="0"/>
              <a:t>Closer stars are seen in one position in July and a different position in January.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966" y="1555750"/>
            <a:ext cx="5606114" cy="489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2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760"/>
            <a:ext cx="10515600" cy="3746109"/>
          </a:xfrm>
        </p:spPr>
        <p:txBody>
          <a:bodyPr>
            <a:normAutofit/>
          </a:bodyPr>
          <a:lstStyle/>
          <a:p>
            <a:r>
              <a:rPr lang="en-CA" dirty="0"/>
              <a:t>Baseline is measured in AU (1 AU = 1.49 x 10</a:t>
            </a:r>
            <a:r>
              <a:rPr lang="en-CA" baseline="30000" dirty="0"/>
              <a:t>11</a:t>
            </a:r>
            <a:r>
              <a:rPr lang="en-CA" dirty="0"/>
              <a:t> m)</a:t>
            </a:r>
          </a:p>
          <a:p>
            <a:r>
              <a:rPr lang="en-CA" dirty="0"/>
              <a:t>Angles are measured in </a:t>
            </a:r>
            <a:r>
              <a:rPr lang="en-CA" dirty="0" err="1"/>
              <a:t>arcseconds</a:t>
            </a:r>
            <a:r>
              <a:rPr lang="en-CA" dirty="0"/>
              <a:t> </a:t>
            </a:r>
          </a:p>
          <a:p>
            <a:pPr lvl="1"/>
            <a:r>
              <a:rPr lang="en-CA" dirty="0"/>
              <a:t>1</a:t>
            </a:r>
            <a:r>
              <a:rPr lang="en-CA" baseline="30000" dirty="0"/>
              <a:t>o</a:t>
            </a:r>
            <a:r>
              <a:rPr lang="en-CA" dirty="0"/>
              <a:t> = 60’ (</a:t>
            </a:r>
            <a:r>
              <a:rPr lang="en-CA" dirty="0" err="1"/>
              <a:t>arcminutes</a:t>
            </a:r>
            <a:r>
              <a:rPr lang="en-CA" dirty="0"/>
              <a:t>) = 3600” (</a:t>
            </a:r>
            <a:r>
              <a:rPr lang="en-CA" dirty="0" err="1"/>
              <a:t>arcseconds</a:t>
            </a:r>
            <a:r>
              <a:rPr lang="en-CA" dirty="0"/>
              <a:t>)</a:t>
            </a:r>
          </a:p>
          <a:p>
            <a:pPr lvl="1"/>
            <a:r>
              <a:rPr lang="en-CA" dirty="0"/>
              <a:t>1” = 0.000278</a:t>
            </a:r>
            <a:r>
              <a:rPr lang="en-CA" baseline="30000" dirty="0"/>
              <a:t>o</a:t>
            </a:r>
          </a:p>
          <a:p>
            <a:r>
              <a:rPr lang="en-CA" dirty="0"/>
              <a:t>Distance is measured in Parsecs</a:t>
            </a:r>
          </a:p>
          <a:p>
            <a:pPr lvl="1"/>
            <a:r>
              <a:rPr lang="en-CA" dirty="0"/>
              <a:t>One parsec is the length of a side of a triangle with an angle of one </a:t>
            </a:r>
            <a:r>
              <a:rPr lang="en-CA" dirty="0" err="1"/>
              <a:t>arcsecond</a:t>
            </a:r>
            <a:r>
              <a:rPr lang="en-CA" dirty="0"/>
              <a:t>, where the other side is 1 AU long</a:t>
            </a:r>
          </a:p>
          <a:p>
            <a:pPr lvl="1"/>
            <a:r>
              <a:rPr lang="en-CA" dirty="0"/>
              <a:t>1 parsec = 3.26 light years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28324" y="4254318"/>
            <a:ext cx="205121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CA" sz="3200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916702" y="4492869"/>
            <a:ext cx="975946" cy="210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7704113" y="4549945"/>
            <a:ext cx="1538653" cy="307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36409" y="4804959"/>
            <a:ext cx="9903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Parsec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8473440" y="4800600"/>
            <a:ext cx="1602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err="1"/>
              <a:t>Arcseconds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83BB62-A71E-47DF-8DCF-34CD2E492472}"/>
                  </a:ext>
                </a:extLst>
              </p:cNvPr>
              <p:cNvSpPr txBox="1"/>
              <p:nvPr/>
            </p:nvSpPr>
            <p:spPr>
              <a:xfrm>
                <a:off x="4003548" y="4250243"/>
                <a:ext cx="370056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200" b="0" i="1" smtClean="0">
                          <a:latin typeface="Cambria Math" panose="02040503050406030204" pitchFamily="18" charset="0"/>
                        </a:rPr>
                        <m:t>𝑑𝑖𝑠𝑡𝑎𝑛𝑐𝑒</m:t>
                      </m:r>
                      <m:r>
                        <a:rPr lang="en-CA" sz="3200" b="0" i="1" smtClean="0">
                          <a:latin typeface="Cambria Math" panose="02040503050406030204" pitchFamily="18" charset="0"/>
                        </a:rPr>
                        <m:t>=1/</m:t>
                      </m:r>
                      <m:r>
                        <a:rPr lang="en-CA" sz="3200" b="0" i="1" smtClean="0">
                          <a:latin typeface="Cambria Math" panose="02040503050406030204" pitchFamily="18" charset="0"/>
                        </a:rPr>
                        <m:t>𝑎𝑛𝑔𝑙𝑒</m:t>
                      </m:r>
                    </m:oMath>
                  </m:oMathPara>
                </a14:m>
                <a:endParaRPr lang="en-CA" sz="32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383BB62-A71E-47DF-8DCF-34CD2E492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548" y="4250243"/>
                <a:ext cx="3700565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68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1" grpId="0"/>
      <p:bldP spid="1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The star with the largest Stellar Parallax is Alpha Centauri. The angle measure is 0.7687”.  How far away is </a:t>
            </a:r>
            <a:r>
              <a:rPr lang="en-CA"/>
              <a:t>Alpha Centauri</a:t>
            </a:r>
            <a:r>
              <a:rPr lang="en-CA" dirty="0"/>
              <a:t>?</a:t>
            </a:r>
          </a:p>
          <a:p>
            <a:pPr marL="0" indent="0" algn="r">
              <a:buNone/>
            </a:pPr>
            <a:r>
              <a:rPr lang="en-CA" dirty="0"/>
              <a:t>ANS: 1.3 Pcs</a:t>
            </a:r>
          </a:p>
        </p:txBody>
      </p:sp>
    </p:spTree>
    <p:extLst>
      <p:ext uri="{BB962C8B-B14F-4D97-AF65-F5344CB8AC3E}">
        <p14:creationId xmlns:p14="http://schemas.microsoft.com/office/powerpoint/2010/main" val="423447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390525"/>
            <a:ext cx="10515600" cy="4351338"/>
          </a:xfrm>
        </p:spPr>
        <p:txBody>
          <a:bodyPr/>
          <a:lstStyle/>
          <a:p>
            <a:r>
              <a:rPr lang="en-CA" dirty="0"/>
              <a:t>Because of the small angles involved, Parallax only works for stars within about 300 parsecs (~1000 light years).</a:t>
            </a:r>
          </a:p>
          <a:p>
            <a:r>
              <a:rPr lang="en-CA" dirty="0"/>
              <a:t>All parallax angles are so small they were impossible to measure until the 19</a:t>
            </a:r>
            <a:r>
              <a:rPr lang="en-CA" baseline="30000" dirty="0"/>
              <a:t>th</a:t>
            </a:r>
            <a:r>
              <a:rPr lang="en-CA" dirty="0"/>
              <a:t> century.</a:t>
            </a:r>
          </a:p>
          <a:p>
            <a:pPr lvl="1"/>
            <a:r>
              <a:rPr lang="en-CA" dirty="0"/>
              <a:t>Until then, the lack of parallax was seen as support for a Heliocentric universe</a:t>
            </a:r>
          </a:p>
          <a:p>
            <a:r>
              <a:rPr lang="en-CA" dirty="0" err="1"/>
              <a:t>Hipparcus</a:t>
            </a:r>
            <a:r>
              <a:rPr lang="en-CA" dirty="0"/>
              <a:t> satellite launched in 1998 is designed to measure parallax angles.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6675" y="3194279"/>
            <a:ext cx="3070225" cy="351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3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 star is 100 parsecs from Earth.  What parallax angle does it have?</a:t>
            </a:r>
          </a:p>
          <a:p>
            <a:r>
              <a:rPr lang="en-CA" dirty="0"/>
              <a:t>Sirius is 8.62 light years from Earth. What parallax angle does it have?</a:t>
            </a:r>
          </a:p>
          <a:p>
            <a:r>
              <a:rPr lang="en-CA" dirty="0"/>
              <a:t>How many light years from Earth is a star that has a measured parallax of 0.223”?</a:t>
            </a:r>
          </a:p>
        </p:txBody>
      </p:sp>
    </p:spTree>
    <p:extLst>
      <p:ext uri="{BB962C8B-B14F-4D97-AF65-F5344CB8AC3E}">
        <p14:creationId xmlns:p14="http://schemas.microsoft.com/office/powerpoint/2010/main" val="148355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270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Determining Distance</vt:lpstr>
      <vt:lpstr>PowerPoint Presentation</vt:lpstr>
      <vt:lpstr>PowerPoint Presentation</vt:lpstr>
      <vt:lpstr>Parallax</vt:lpstr>
      <vt:lpstr>PowerPoint Presentation</vt:lpstr>
      <vt:lpstr>Example</vt:lpstr>
      <vt:lpstr>PowerPoint Presentation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Distance</dc:title>
  <dc:creator>Ian Doktor</dc:creator>
  <cp:lastModifiedBy>Wayde Putnam LHS</cp:lastModifiedBy>
  <cp:revision>17</cp:revision>
  <dcterms:created xsi:type="dcterms:W3CDTF">2016-10-31T02:20:17Z</dcterms:created>
  <dcterms:modified xsi:type="dcterms:W3CDTF">2019-11-26T16:57:37Z</dcterms:modified>
</cp:coreProperties>
</file>