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1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BCF05-F5DE-4159-9B77-AD9810D9AF5A}" type="datetimeFigureOut">
              <a:rPr lang="en-US" smtClean="0"/>
              <a:t>19-11-23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C3DF4-48F7-4D02-9777-628694828AF0}" type="slidenum">
              <a:rPr lang="en-US" smtClean="0"/>
              <a:t>‹#›</a:t>
            </a:fld>
            <a:endParaRPr lang="en-US"/>
          </a:p>
        </p:txBody>
      </p:sp>
    </p:spTree>
    <p:extLst>
      <p:ext uri="{BB962C8B-B14F-4D97-AF65-F5344CB8AC3E}">
        <p14:creationId xmlns:p14="http://schemas.microsoft.com/office/powerpoint/2010/main" val="340682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Balmer_series" TargetMode="External"/><Relationship Id="rId4" Type="http://schemas.openxmlformats.org/officeDocument/2006/relationships/hyperlink" Target="http://en.wikipedia.org/wiki/Emission_line" TargetMode="External"/><Relationship Id="rId5" Type="http://schemas.openxmlformats.org/officeDocument/2006/relationships/hyperlink" Target="http://en.wikipedia.org/wiki/Cyan" TargetMode="External"/><Relationship Id="rId6" Type="http://schemas.openxmlformats.org/officeDocument/2006/relationships/hyperlink" Target="http://en.wikipedia.org/wiki/Yellow"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EE7916-DCCA-D244-BC13-26D706064E15}" type="slidenum">
              <a:rPr lang="en-US">
                <a:solidFill>
                  <a:prstClr val="black"/>
                </a:solidFill>
              </a:rPr>
              <a:pPr>
                <a:defRPr/>
              </a:pPr>
              <a:t>1</a:t>
            </a:fld>
            <a:endParaRPr lang="en-US">
              <a:solidFill>
                <a:prstClr val="black"/>
              </a:solidFill>
            </a:endParaRPr>
          </a:p>
        </p:txBody>
      </p:sp>
      <p:sp>
        <p:nvSpPr>
          <p:cNvPr id="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03E207-AE57-4A49-B65A-E6BD9B9F8FC7}" type="slidenum">
              <a:rPr lang="en-US">
                <a:solidFill>
                  <a:prstClr val="black"/>
                </a:solidFill>
              </a:rPr>
              <a:pPr>
                <a:defRPr/>
              </a:pPr>
              <a:t>10</a:t>
            </a:fld>
            <a:endParaRPr lang="en-US">
              <a:solidFill>
                <a:prstClr val="black"/>
              </a:solidFill>
            </a:endParaRPr>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EB293D-C01F-4B4D-B489-C24A98E050BA}" type="slidenum">
              <a:rPr lang="en-US">
                <a:solidFill>
                  <a:prstClr val="black"/>
                </a:solidFill>
              </a:rPr>
              <a:pPr>
                <a:defRPr/>
              </a:pPr>
              <a:t>11</a:t>
            </a:fld>
            <a:endParaRPr lang="en-US">
              <a:solidFill>
                <a:prstClr val="black"/>
              </a:solidFill>
            </a:endParaRPr>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889E71-23E6-764E-AA3A-D3FA3768C701}" type="slidenum">
              <a:rPr lang="en-US">
                <a:solidFill>
                  <a:prstClr val="black"/>
                </a:solidFill>
              </a:rPr>
              <a:pPr>
                <a:defRPr/>
              </a:pPr>
              <a:t>13</a:t>
            </a:fld>
            <a:endParaRPr lang="en-US">
              <a:solidFill>
                <a:prstClr val="black"/>
              </a:solidFill>
            </a:endParaRPr>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p:txBody>
          <a:bodyPr/>
          <a:lstStyle/>
          <a:p>
            <a:pPr eaLnBrk="1" hangingPunct="1">
              <a:defRPr/>
            </a:pPr>
            <a:r>
              <a:rPr lang="en-US" smtClean="0">
                <a:cs typeface="+mn-cs"/>
              </a:rPr>
              <a:t>The Fraunhofer C, F, G', and h lines correspond to the alpha, beta, gamma and delta lines of the </a:t>
            </a:r>
            <a:r>
              <a:rPr lang="en-US" smtClean="0">
                <a:cs typeface="+mn-cs"/>
                <a:hlinkClick r:id="rId3" tooltip="Balmer series"/>
              </a:rPr>
              <a:t>Balmer series</a:t>
            </a:r>
            <a:r>
              <a:rPr lang="en-US" smtClean="0">
                <a:cs typeface="+mn-cs"/>
              </a:rPr>
              <a:t> of </a:t>
            </a:r>
            <a:r>
              <a:rPr lang="en-US" smtClean="0">
                <a:cs typeface="+mn-cs"/>
                <a:hlinkClick r:id="rId4" tooltip="Emission line"/>
              </a:rPr>
              <a:t>emission lines</a:t>
            </a:r>
            <a:r>
              <a:rPr lang="en-US" smtClean="0">
                <a:cs typeface="+mn-cs"/>
              </a:rPr>
              <a:t> of the hydrogen atom. The D1 and D2 lines form the well-known "sodium doublet", the centre wavelength of which (589.29 nm) is given the designation letter "D".</a:t>
            </a:r>
          </a:p>
          <a:p>
            <a:pPr eaLnBrk="1" hangingPunct="1">
              <a:defRPr/>
            </a:pPr>
            <a:r>
              <a:rPr lang="en-US" smtClean="0">
                <a:cs typeface="+mn-cs"/>
              </a:rPr>
              <a:t>Note that there is disagreement in the literature for some line designations; e.g., the Fraunhofer d-line may refer to the </a:t>
            </a:r>
            <a:r>
              <a:rPr lang="en-US" smtClean="0">
                <a:cs typeface="+mn-cs"/>
                <a:hlinkClick r:id="rId5" tooltip="Cyan"/>
              </a:rPr>
              <a:t>cyan</a:t>
            </a:r>
            <a:r>
              <a:rPr lang="en-US" smtClean="0">
                <a:cs typeface="+mn-cs"/>
              </a:rPr>
              <a:t> iron line at 466.814 nm, or alternatively to the </a:t>
            </a:r>
            <a:r>
              <a:rPr lang="en-US" smtClean="0">
                <a:cs typeface="+mn-cs"/>
                <a:hlinkClick r:id="rId6" tooltip="Yellow"/>
              </a:rPr>
              <a:t>yellow</a:t>
            </a:r>
            <a:r>
              <a:rPr lang="en-US" smtClean="0">
                <a:cs typeface="+mn-cs"/>
              </a:rPr>
              <a:t> helium line (also labeled D3) at 587.5618 nm. Similarly, there is ambiguity with reference to the e-line, since it can refer to the spectral lines of both iron (Fe) and mercury (Hg). In order to resolve ambiguities that arise in usage, ambiguous Fraunhofer line designations are preceded by the element with which they are associated (e.g., Mercury e-line and Helium d-line).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Light is energy.   We perceive visible light as white, but see its colors when it is broken up in a rainbow.  Some colors are invisible.   The “color” of light depends upon its amount of energy.</a:t>
            </a:r>
          </a:p>
        </p:txBody>
      </p:sp>
      <p:sp>
        <p:nvSpPr>
          <p:cNvPr id="4" name="Slide Number Placeholder 3"/>
          <p:cNvSpPr>
            <a:spLocks noGrp="1"/>
          </p:cNvSpPr>
          <p:nvPr>
            <p:ph type="sldNum" sz="quarter" idx="5"/>
          </p:nvPr>
        </p:nvSpPr>
        <p:spPr/>
        <p:txBody>
          <a:bodyPr/>
          <a:lstStyle/>
          <a:p>
            <a:pPr>
              <a:defRPr/>
            </a:pPr>
            <a:fld id="{2F649714-268C-AF4B-B16C-ABF84BC9FE2D}"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Light is part of the electromagnetic spectrum -- and the light humans see is only a very small part of that.  This spectrum encompasses all forms of radiation – energy that moves through space.  The term “visible light” refers to the part of the spectrum we can see.    </a:t>
            </a:r>
          </a:p>
          <a:p>
            <a:pPr>
              <a:defRPr/>
            </a:pPr>
            <a:endParaRPr lang="en-US" dirty="0" smtClean="0"/>
          </a:p>
          <a:p>
            <a:pPr>
              <a:defRPr/>
            </a:pPr>
            <a:r>
              <a:rPr lang="en-US" dirty="0" smtClean="0"/>
              <a:t>The reason astronomers study light with different wavelengths and energies is because this technique illuminates the universe in ways that would otherwise remain hidden.   We cannot “see” radio waves, but we can detect and learn from them.  The more light that astronomers can “see”, the better we can understand the cosmos.</a:t>
            </a:r>
          </a:p>
        </p:txBody>
      </p:sp>
      <p:sp>
        <p:nvSpPr>
          <p:cNvPr id="4" name="Slide Number Placeholder 3"/>
          <p:cNvSpPr>
            <a:spLocks noGrp="1"/>
          </p:cNvSpPr>
          <p:nvPr>
            <p:ph type="sldNum" sz="quarter" idx="5"/>
          </p:nvPr>
        </p:nvSpPr>
        <p:spPr/>
        <p:txBody>
          <a:bodyPr/>
          <a:lstStyle/>
          <a:p>
            <a:pPr>
              <a:defRPr/>
            </a:pPr>
            <a:fld id="{7E757217-30F8-D543-A646-DAC9B0544BF7}"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864044-8C47-6E40-9909-7F324950F9D3}" type="slidenum">
              <a:rPr lang="en-US">
                <a:solidFill>
                  <a:prstClr val="black"/>
                </a:solidFill>
              </a:rPr>
              <a:pPr>
                <a:defRPr/>
              </a:pPr>
              <a:t>4</a:t>
            </a:fld>
            <a:endParaRPr lang="en-US">
              <a:solidFill>
                <a:prstClr val="black"/>
              </a:solidFill>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0BADAB-F6B6-3D4F-954E-05C1F4B7101D}" type="slidenum">
              <a:rPr lang="en-US">
                <a:solidFill>
                  <a:prstClr val="black"/>
                </a:solidFill>
              </a:rPr>
              <a:pPr>
                <a:defRPr/>
              </a:pPr>
              <a:t>5</a:t>
            </a:fld>
            <a:endParaRPr lang="en-US">
              <a:solidFill>
                <a:prstClr val="black"/>
              </a:solidFill>
            </a:endParaRPr>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p:txBody>
          <a:bodyPr/>
          <a:lstStyle/>
          <a:p>
            <a:pPr eaLnBrk="1" hangingPunct="1">
              <a:defRPr/>
            </a:pPr>
            <a:r>
              <a:rPr lang="en-US" smtClean="0">
                <a:cs typeface="+mn-cs"/>
              </a:rPr>
              <a:t>Image from http://climate.met.psu.edu/www_prod/data/frost/frosttraining.php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583328-E4F5-024D-AE3E-122703A82BFD}" type="slidenum">
              <a:rPr lang="en-US">
                <a:solidFill>
                  <a:prstClr val="black"/>
                </a:solidFill>
              </a:rPr>
              <a:pPr>
                <a:defRPr/>
              </a:pPr>
              <a:t>6</a:t>
            </a:fld>
            <a:endParaRPr lang="en-US">
              <a:solidFill>
                <a:prstClr val="black"/>
              </a:solidFill>
            </a:endParaRPr>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D4D438-8246-AF4F-89BF-4CAEDA643EFD}" type="slidenum">
              <a:rPr lang="en-US">
                <a:solidFill>
                  <a:prstClr val="black"/>
                </a:solidFill>
              </a:rPr>
              <a:pPr>
                <a:defRPr/>
              </a:pPr>
              <a:t>7</a:t>
            </a:fld>
            <a:endParaRPr lang="en-US">
              <a:solidFill>
                <a:prstClr val="black"/>
              </a:solidFill>
            </a:endParaRPr>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eaLnBrk="1" hangingPunct="1">
              <a:defRPr/>
            </a:pPr>
            <a:r>
              <a:rPr lang="en-US" dirty="0" smtClean="0">
                <a:cs typeface="+mn-cs"/>
              </a:rPr>
              <a:t>Home-made spectroscope attached to telescope: http://</a:t>
            </a:r>
            <a:r>
              <a:rPr lang="en-US" dirty="0" err="1" smtClean="0">
                <a:cs typeface="+mn-cs"/>
              </a:rPr>
              <a:t>www.astrosurf.com</a:t>
            </a:r>
            <a:r>
              <a:rPr lang="en-US" dirty="0" smtClean="0">
                <a:cs typeface="+mn-cs"/>
              </a:rPr>
              <a:t>/</a:t>
            </a:r>
            <a:r>
              <a:rPr lang="en-US" dirty="0" err="1" smtClean="0">
                <a:cs typeface="+mn-cs"/>
              </a:rPr>
              <a:t>aras</a:t>
            </a:r>
            <a:r>
              <a:rPr lang="en-US" dirty="0" smtClean="0">
                <a:cs typeface="+mn-cs"/>
              </a:rPr>
              <a:t>/</a:t>
            </a:r>
            <a:r>
              <a:rPr lang="en-US" dirty="0" err="1" smtClean="0">
                <a:cs typeface="+mn-cs"/>
              </a:rPr>
              <a:t>dearden</a:t>
            </a:r>
            <a:r>
              <a:rPr lang="en-US" dirty="0" smtClean="0">
                <a:cs typeface="+mn-cs"/>
              </a:rPr>
              <a:t>/SGSpectro1.</a:t>
            </a:r>
            <a:r>
              <a:rPr lang="en-US" dirty="0" smtClean="0">
                <a:cs typeface="+mn-cs"/>
              </a:rPr>
              <a:t>htm</a:t>
            </a: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0F06A1-46FC-0B4C-8186-AC9DA4FDED8C}" type="slidenum">
              <a:rPr lang="en-US">
                <a:solidFill>
                  <a:prstClr val="black"/>
                </a:solidFill>
              </a:rPr>
              <a:pPr>
                <a:defRPr/>
              </a:pPr>
              <a:t>8</a:t>
            </a:fld>
            <a:endParaRPr lang="en-US">
              <a:solidFill>
                <a:prstClr val="black"/>
              </a:solidFill>
            </a:endParaRPr>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pPr eaLnBrk="1" hangingPunct="1">
              <a:defRPr/>
            </a:pPr>
            <a:r>
              <a:rPr lang="en-US" smtClean="0">
                <a:cs typeface="+mn-cs"/>
              </a:rPr>
              <a:t>Have teachers experiment with their spectrographs by locating the key parts, then observing various light sources such as reflected sunlight, incandescent bulbs, fluorescent bulbs, whatever is available.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D3EDC8-9249-CA46-85FE-2024821CAA8B}" type="slidenum">
              <a:rPr lang="en-US">
                <a:solidFill>
                  <a:prstClr val="black"/>
                </a:solidFill>
              </a:rPr>
              <a:pPr>
                <a:defRPr/>
              </a:pPr>
              <a:t>9</a:t>
            </a:fld>
            <a:endParaRPr lang="en-US">
              <a:solidFill>
                <a:prstClr val="black"/>
              </a:solidFill>
            </a:endParaRPr>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defRPr/>
              </a:pPr>
              <a:endParaRPr lang="en-US" sz="1600">
                <a:solidFill>
                  <a:srgbClr val="FFFFFF"/>
                </a:solidFill>
              </a:endParaRPr>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defRPr/>
                </a:pPr>
                <a:endParaRPr lang="en-US" sz="1600">
                  <a:solidFill>
                    <a:srgbClr val="FFFFFF"/>
                  </a:solidFill>
                </a:endParaRPr>
              </a:p>
            </p:txBody>
          </p:sp>
        </p:grpSp>
      </p:grpSp>
      <p:sp>
        <p:nvSpPr>
          <p:cNvPr id="113680"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smtClean="0"/>
              <a:t>Click to edit Master title style</a:t>
            </a:r>
          </a:p>
        </p:txBody>
      </p:sp>
      <p:sp>
        <p:nvSpPr>
          <p:cNvPr id="113681" name="Rectangle 17"/>
          <p:cNvSpPr>
            <a:spLocks noGrp="1" noChangeArrowheads="1"/>
          </p:cNvSpPr>
          <p:nvPr>
            <p:ph type="subTitle" sz="quarter" idx="1"/>
          </p:nvPr>
        </p:nvSpPr>
        <p:spPr>
          <a:xfrm>
            <a:off x="1066800" y="3886200"/>
            <a:ext cx="6400800" cy="1752600"/>
          </a:xfrm>
        </p:spPr>
        <p:txBody>
          <a:bodyPr/>
          <a:lstStyle>
            <a:lvl1pPr marL="0" indent="0">
              <a:buFont typeface="Wingdings" charset="0"/>
              <a:buNone/>
              <a:defRPr/>
            </a:lvl1pPr>
          </a:lstStyle>
          <a:p>
            <a:pPr lvl="0"/>
            <a:r>
              <a:rPr lang="en-US" noProof="0" smtClean="0"/>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D7A69A50-9A30-E54A-89D4-3B62D208DA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59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53EB8D0-FF6D-3A48-AD13-83666A077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344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82B722D4-82EF-724A-BC7C-9602D181DCF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780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83E303B8-D578-8340-966E-BA4A4FA49E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364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8D11A8C9-AB4B-8747-BBF7-528A4BA0E9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238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E93546B-E24B-834E-A5E5-5101728D6C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978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43FE2998-268F-E84C-9A0E-B122E75B34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58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D842F22E-04C0-CA49-BF73-A6536928EA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037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E01B59C0-47A1-574F-B455-53206705D0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872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94B07D27-B3BE-B243-A345-A9636502C8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734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747B69DC-5A9F-204E-AC8A-B268F2C857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641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538CF719-1192-BD41-8219-4E1603BAE4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15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1DE6F72C-9B77-F848-A2E1-A42BF40441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74997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7" name="Freeform 8"/>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1265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defRPr/>
                </a:pPr>
                <a:endParaRPr lang="en-US" sz="1600">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42" name="Freeform 13"/>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1265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defRPr/>
                </a:pPr>
                <a:endParaRPr lang="en-US" sz="1600">
                  <a:solidFill>
                    <a:srgbClr val="FFFFFF"/>
                  </a:solidFill>
                </a:endParaRPr>
              </a:p>
            </p:txBody>
          </p:sp>
        </p:grpSp>
      </p:grpSp>
      <p:sp>
        <p:nvSpPr>
          <p:cNvPr id="112655"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56"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57"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112658"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lgn="ctr" fontAlgn="base">
              <a:spcBef>
                <a:spcPct val="0"/>
              </a:spcBef>
              <a:spcAft>
                <a:spcPct val="0"/>
              </a:spcAft>
              <a:defRPr/>
            </a:pPr>
            <a:endParaRPr lang="en-US">
              <a:solidFill>
                <a:srgbClr val="FFFFFF"/>
              </a:solidFill>
            </a:endParaRPr>
          </a:p>
        </p:txBody>
      </p:sp>
      <p:sp>
        <p:nvSpPr>
          <p:cNvPr id="112659"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fontAlgn="base">
              <a:spcBef>
                <a:spcPct val="0"/>
              </a:spcBef>
              <a:spcAft>
                <a:spcPct val="0"/>
              </a:spcAft>
              <a:defRPr/>
            </a:pPr>
            <a:fld id="{DA7D2181-B5EB-9942-BD29-9A5CEF19D76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1810706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0.jpeg"/><Relationship Id="rId5" Type="http://schemas.openxmlformats.org/officeDocument/2006/relationships/oleObject" Target="../embeddings/oleObject2.bin"/><Relationship Id="rId6" Type="http://schemas.openxmlformats.org/officeDocument/2006/relationships/image" Target="../media/image29.pn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3.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 Type="http://schemas.openxmlformats.org/officeDocument/2006/relationships/vmlDrawing" Target="../drawings/vmlDrawing3.vml"/><Relationship Id="rId2" Type="http://schemas.openxmlformats.org/officeDocument/2006/relationships/slideLayout" Target="../slideLayouts/slideLayout12.xml"/><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image" Target="../media/image35.png"/><Relationship Id="rId6" Type="http://schemas.openxmlformats.org/officeDocument/2006/relationships/oleObject" Target="../embeddings/oleObject4.bin"/><Relationship Id="rId7" Type="http://schemas.openxmlformats.org/officeDocument/2006/relationships/image" Target="../media/image36.png"/><Relationship Id="rId8" Type="http://schemas.openxmlformats.org/officeDocument/2006/relationships/oleObject" Target="../embeddings/oleObject5.bin"/><Relationship Id="rId9" Type="http://schemas.openxmlformats.org/officeDocument/2006/relationships/image" Target="../media/image37.png"/><Relationship Id="rId10"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066800" y="228600"/>
            <a:ext cx="7086600" cy="1431925"/>
          </a:xfrm>
        </p:spPr>
        <p:txBody>
          <a:bodyPr/>
          <a:lstStyle/>
          <a:p>
            <a:pPr algn="ctr" eaLnBrk="1" hangingPunct="1">
              <a:defRPr/>
            </a:pPr>
            <a:r>
              <a:rPr lang="en-US" smtClean="0">
                <a:cs typeface="+mj-cs"/>
              </a:rPr>
              <a:t>Fingerprints in Sunlight</a:t>
            </a:r>
            <a:br>
              <a:rPr lang="en-US" smtClean="0">
                <a:cs typeface="+mj-cs"/>
              </a:rPr>
            </a:br>
            <a:r>
              <a:rPr lang="en-US" sz="3200" smtClean="0">
                <a:cs typeface="+mj-cs"/>
              </a:rPr>
              <a:t>Understanding Spectroscopy</a:t>
            </a:r>
          </a:p>
        </p:txBody>
      </p:sp>
      <p:pic>
        <p:nvPicPr>
          <p:cNvPr id="16392" name="Picture 1" descr="Image of Venus transiting the Sun, which is show in extreme ultraviolet light, artifically colored" title="Venus transi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100" y="1943178"/>
            <a:ext cx="5334000" cy="47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0"/>
          <p:cNvSpPr>
            <a:spLocks noGrp="1" noChangeArrowheads="1"/>
          </p:cNvSpPr>
          <p:nvPr>
            <p:ph type="sldNum" sz="quarter" idx="12"/>
          </p:nvPr>
        </p:nvSpPr>
        <p:spPr/>
        <p:txBody>
          <a:bodyPr/>
          <a:lstStyle/>
          <a:p>
            <a:pPr>
              <a:defRPr/>
            </a:pPr>
            <a:fld id="{BD15FAEA-2102-B146-B956-45083DB7D7BB}" type="slidenum">
              <a:rPr lang="en-US">
                <a:solidFill>
                  <a:srgbClr val="FFFFFF"/>
                </a:solidFill>
              </a:rPr>
              <a:pPr>
                <a:defRPr/>
              </a:pPr>
              <a:t>1</a:t>
            </a:fld>
            <a:endParaRPr lang="en-US">
              <a:solidFill>
                <a:srgbClr val="FFFFFF"/>
              </a:solidFill>
            </a:endParaRPr>
          </a:p>
        </p:txBody>
      </p:sp>
    </p:spTree>
    <p:extLst>
      <p:ext uri="{BB962C8B-B14F-4D97-AF65-F5344CB8AC3E}">
        <p14:creationId xmlns:p14="http://schemas.microsoft.com/office/powerpoint/2010/main" val="11279463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cs typeface="+mj-cs"/>
              </a:rPr>
              <a:t>Fingerprints in Light</a:t>
            </a:r>
          </a:p>
        </p:txBody>
      </p:sp>
      <p:sp>
        <p:nvSpPr>
          <p:cNvPr id="122883" name="Rectangle 3"/>
          <p:cNvSpPr>
            <a:spLocks noGrp="1" noChangeArrowheads="1"/>
          </p:cNvSpPr>
          <p:nvPr>
            <p:ph type="body" sz="half" idx="1"/>
          </p:nvPr>
        </p:nvSpPr>
        <p:spPr>
          <a:xfrm>
            <a:off x="1066800" y="1524000"/>
            <a:ext cx="7620000" cy="4114800"/>
          </a:xfrm>
        </p:spPr>
        <p:txBody>
          <a:bodyPr/>
          <a:lstStyle/>
          <a:p>
            <a:pPr eaLnBrk="1" hangingPunct="1">
              <a:defRPr/>
            </a:pPr>
            <a:r>
              <a:rPr lang="en-US" sz="2400" dirty="0" smtClean="0">
                <a:cs typeface="+mn-cs"/>
              </a:rPr>
              <a:t>The extra or missing colors indicate certain chemical elements (e.g. hydrogen, helium, gold, etc.) have affected the light</a:t>
            </a:r>
          </a:p>
          <a:p>
            <a:pPr eaLnBrk="1" hangingPunct="1">
              <a:defRPr/>
            </a:pPr>
            <a:endParaRPr lang="en-US" sz="2400" dirty="0" smtClean="0">
              <a:cs typeface="+mn-cs"/>
            </a:endParaRPr>
          </a:p>
          <a:p>
            <a:pPr eaLnBrk="1" hangingPunct="1">
              <a:defRPr/>
            </a:pPr>
            <a:r>
              <a:rPr lang="en-US" sz="2400" dirty="0" smtClean="0">
                <a:cs typeface="+mn-cs"/>
              </a:rPr>
              <a:t>Each chemical element changes the spectrum either by making certain colors brighter or removing certain colors</a:t>
            </a:r>
          </a:p>
          <a:p>
            <a:pPr eaLnBrk="1" hangingPunct="1">
              <a:defRPr/>
            </a:pPr>
            <a:endParaRPr lang="en-US" sz="2400" dirty="0" smtClean="0">
              <a:cs typeface="+mn-cs"/>
            </a:endParaRPr>
          </a:p>
          <a:p>
            <a:pPr eaLnBrk="1" hangingPunct="1">
              <a:defRPr/>
            </a:pPr>
            <a:r>
              <a:rPr lang="en-US" sz="2400" dirty="0" smtClean="0">
                <a:cs typeface="+mn-cs"/>
              </a:rPr>
              <a:t>Each chemical element has a different and unique pattern of colors, hence the </a:t>
            </a:r>
            <a:r>
              <a:rPr lang="ja-JP" altLang="en-US" sz="2400" dirty="0" smtClean="0">
                <a:latin typeface="Arial"/>
                <a:cs typeface="+mn-cs"/>
              </a:rPr>
              <a:t>“</a:t>
            </a:r>
            <a:r>
              <a:rPr lang="en-US" sz="2400" dirty="0" smtClean="0">
                <a:cs typeface="+mn-cs"/>
              </a:rPr>
              <a:t>fingerprints</a:t>
            </a:r>
            <a:r>
              <a:rPr lang="ja-JP" altLang="en-US" sz="2400" dirty="0" smtClean="0">
                <a:latin typeface="Arial"/>
                <a:cs typeface="+mn-cs"/>
              </a:rPr>
              <a:t>”</a:t>
            </a:r>
            <a:endParaRPr lang="en-US" sz="2400" dirty="0" smtClean="0">
              <a:cs typeface="+mn-cs"/>
            </a:endParaRPr>
          </a:p>
        </p:txBody>
      </p:sp>
      <p:pic>
        <p:nvPicPr>
          <p:cNvPr id="122884" name="Picture 4" descr="sample spectrum, hydrogen, showing extra bright lines" title="spectru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5791200"/>
            <a:ext cx="3695700" cy="719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pPr>
              <a:defRPr/>
            </a:pPr>
            <a:fld id="{EC8E404C-4D59-394C-8EA5-5E1E3DC3E119}" type="slidenum">
              <a:rPr lang="en-US">
                <a:solidFill>
                  <a:srgbClr val="FFFFFF"/>
                </a:solidFill>
              </a:rPr>
              <a:pPr>
                <a:defRPr/>
              </a:pPr>
              <a:t>10</a:t>
            </a:fld>
            <a:endParaRPr lang="en-US">
              <a:solidFill>
                <a:srgbClr val="FFFFFF"/>
              </a:solidFill>
            </a:endParaRPr>
          </a:p>
        </p:txBody>
      </p:sp>
    </p:spTree>
    <p:extLst>
      <p:ext uri="{BB962C8B-B14F-4D97-AF65-F5344CB8AC3E}">
        <p14:creationId xmlns:p14="http://schemas.microsoft.com/office/powerpoint/2010/main" val="37187668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066800" y="304800"/>
            <a:ext cx="7543800" cy="990600"/>
          </a:xfrm>
        </p:spPr>
        <p:txBody>
          <a:bodyPr/>
          <a:lstStyle/>
          <a:p>
            <a:pPr eaLnBrk="1" hangingPunct="1">
              <a:defRPr/>
            </a:pPr>
            <a:r>
              <a:rPr lang="en-US" dirty="0" smtClean="0">
                <a:cs typeface="+mj-cs"/>
              </a:rPr>
              <a:t>Example fingerprints</a:t>
            </a:r>
          </a:p>
        </p:txBody>
      </p:sp>
      <p:pic>
        <p:nvPicPr>
          <p:cNvPr id="32776" name="Picture 1" descr="example gas lamp" title="gas la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11604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4"/>
          <p:cNvSpPr>
            <a:spLocks noGrp="1" noChangeArrowheads="1"/>
          </p:cNvSpPr>
          <p:nvPr>
            <p:ph sz="half" idx="1"/>
          </p:nvPr>
        </p:nvSpPr>
        <p:spPr>
          <a:xfrm>
            <a:off x="1219200" y="2133600"/>
            <a:ext cx="3695700" cy="4114800"/>
          </a:xfrm>
        </p:spPr>
        <p:txBody>
          <a:bodyPr/>
          <a:lstStyle/>
          <a:p>
            <a:pPr eaLnBrk="1" hangingPunct="1">
              <a:defRPr/>
            </a:pPr>
            <a:r>
              <a:rPr lang="en-US" dirty="0" smtClean="0">
                <a:cs typeface="+mn-cs"/>
              </a:rPr>
              <a:t>Hydrogen</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Helium</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Sodium</a:t>
            </a:r>
          </a:p>
          <a:p>
            <a:pPr eaLnBrk="1" hangingPunct="1">
              <a:buFont typeface="Wingdings" charset="0"/>
              <a:buNone/>
              <a:defRPr/>
            </a:pPr>
            <a:endParaRPr lang="en-US" dirty="0" smtClean="0">
              <a:cs typeface="+mn-cs"/>
            </a:endParaRPr>
          </a:p>
        </p:txBody>
      </p:sp>
      <p:graphicFrame>
        <p:nvGraphicFramePr>
          <p:cNvPr id="32774" name="Object 16" descr="hydrogen emission spectrum from a hydrogen gas lamp" title="hydrogen emission"/>
          <p:cNvGraphicFramePr>
            <a:graphicFrameLocks noChangeAspect="1"/>
          </p:cNvGraphicFramePr>
          <p:nvPr>
            <p:extLst>
              <p:ext uri="{D42A27DB-BD31-4B8C-83A1-F6EECF244321}">
                <p14:modId xmlns:p14="http://schemas.microsoft.com/office/powerpoint/2010/main" val="2011801853"/>
              </p:ext>
            </p:extLst>
          </p:nvPr>
        </p:nvGraphicFramePr>
        <p:xfrm>
          <a:off x="3505200" y="1371600"/>
          <a:ext cx="5638800" cy="812800"/>
        </p:xfrm>
        <a:graphic>
          <a:graphicData uri="http://schemas.openxmlformats.org/presentationml/2006/ole">
            <mc:AlternateContent xmlns:mc="http://schemas.openxmlformats.org/markup-compatibility/2006">
              <mc:Choice xmlns:v="urn:schemas-microsoft-com:vml" Requires="v">
                <p:oleObj spid="_x0000_s2056" name="Image" r:id="rId5" imgW="5307937" imgH="812412" progId="Photoshop.Image.6">
                  <p:embed/>
                </p:oleObj>
              </mc:Choice>
              <mc:Fallback>
                <p:oleObj name="Image" r:id="rId5" imgW="5307937" imgH="812412"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371600"/>
                        <a:ext cx="56388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2773" name="Picture 13" descr="continueous spectrum with hydrogen absorption (dark) lines" title="hydrogen absorp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2860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9" descr="helium emission spectrum" title="hel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657600"/>
            <a:ext cx="6096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descr="sodium spectrum, both emission and absorption" title="sodium spectr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641850"/>
            <a:ext cx="2971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p:cNvSpPr>
            <a:spLocks noGrp="1"/>
          </p:cNvSpPr>
          <p:nvPr>
            <p:ph type="sldNum" sz="quarter" idx="12"/>
          </p:nvPr>
        </p:nvSpPr>
        <p:spPr/>
        <p:txBody>
          <a:bodyPr/>
          <a:lstStyle/>
          <a:p>
            <a:pPr>
              <a:defRPr/>
            </a:pPr>
            <a:fld id="{DD008F04-F050-BF48-8C75-223482ED95CB}" type="slidenum">
              <a:rPr lang="en-US">
                <a:solidFill>
                  <a:srgbClr val="FFFFFF"/>
                </a:solidFill>
              </a:rPr>
              <a:pPr>
                <a:defRPr/>
              </a:pPr>
              <a:t>11</a:t>
            </a:fld>
            <a:endParaRPr lang="en-US">
              <a:solidFill>
                <a:srgbClr val="FFFFFF"/>
              </a:solidFill>
            </a:endParaRPr>
          </a:p>
        </p:txBody>
      </p:sp>
    </p:spTree>
    <p:extLst>
      <p:ext uri="{BB962C8B-B14F-4D97-AF65-F5344CB8AC3E}">
        <p14:creationId xmlns:p14="http://schemas.microsoft.com/office/powerpoint/2010/main" val="31915367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066800" y="533400"/>
            <a:ext cx="7543800" cy="990600"/>
          </a:xfrm>
        </p:spPr>
        <p:txBody>
          <a:bodyPr>
            <a:noAutofit/>
          </a:bodyPr>
          <a:lstStyle/>
          <a:p>
            <a:pPr eaLnBrk="1" hangingPunct="1">
              <a:defRPr/>
            </a:pPr>
            <a:r>
              <a:rPr lang="en-US" dirty="0" smtClean="0">
                <a:cs typeface="+mj-cs"/>
              </a:rPr>
              <a:t>Absorption vs. Emission?</a:t>
            </a:r>
          </a:p>
        </p:txBody>
      </p:sp>
      <p:sp>
        <p:nvSpPr>
          <p:cNvPr id="7" name="Rectangle 3"/>
          <p:cNvSpPr txBox="1">
            <a:spLocks noChangeArrowheads="1"/>
          </p:cNvSpPr>
          <p:nvPr/>
        </p:nvSpPr>
        <p:spPr bwMode="auto">
          <a:xfrm>
            <a:off x="990600" y="1752600"/>
            <a:ext cx="792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a:lstStyle>
          <a:p>
            <a:pPr eaLnBrk="1" hangingPunct="1">
              <a:lnSpc>
                <a:spcPct val="80000"/>
              </a:lnSpc>
              <a:buClr>
                <a:srgbClr val="FFFFCC"/>
              </a:buClr>
              <a:defRPr/>
            </a:pPr>
            <a:r>
              <a:rPr lang="en-US" sz="2400" dirty="0" smtClean="0">
                <a:solidFill>
                  <a:srgbClr val="FFFFFF"/>
                </a:solidFill>
                <a:cs typeface="+mn-cs"/>
              </a:rPr>
              <a:t>Absorption lines – appear dark and are produced when a chemical element has absorbed energy </a:t>
            </a:r>
          </a:p>
          <a:p>
            <a:pPr eaLnBrk="1" hangingPunct="1">
              <a:lnSpc>
                <a:spcPct val="80000"/>
              </a:lnSpc>
              <a:buClr>
                <a:srgbClr val="FFFFCC"/>
              </a:buClr>
              <a:defRPr/>
            </a:pPr>
            <a:endParaRPr lang="en-US" sz="2400" dirty="0" smtClean="0">
              <a:solidFill>
                <a:srgbClr val="FFFFFF"/>
              </a:solidFill>
              <a:cs typeface="+mn-cs"/>
            </a:endParaRPr>
          </a:p>
          <a:p>
            <a:pPr eaLnBrk="1" hangingPunct="1">
              <a:lnSpc>
                <a:spcPct val="80000"/>
              </a:lnSpc>
              <a:buClr>
                <a:srgbClr val="FFFFCC"/>
              </a:buClr>
              <a:defRPr/>
            </a:pPr>
            <a:r>
              <a:rPr lang="en-US" sz="2400" dirty="0" smtClean="0">
                <a:solidFill>
                  <a:srgbClr val="FFFFFF"/>
                </a:solidFill>
                <a:cs typeface="+mn-cs"/>
              </a:rPr>
              <a:t>Emission lines – appear extra bright and are produced when a chemical element has emitted energy</a:t>
            </a:r>
          </a:p>
          <a:p>
            <a:pPr eaLnBrk="1" hangingPunct="1">
              <a:lnSpc>
                <a:spcPct val="80000"/>
              </a:lnSpc>
              <a:buClr>
                <a:srgbClr val="FFFFCC"/>
              </a:buClr>
              <a:defRPr/>
            </a:pPr>
            <a:endParaRPr lang="en-US" sz="2400" dirty="0" smtClean="0">
              <a:solidFill>
                <a:srgbClr val="FFFFFF"/>
              </a:solidFill>
              <a:cs typeface="+mn-cs"/>
            </a:endParaRPr>
          </a:p>
        </p:txBody>
      </p:sp>
      <p:sp>
        <p:nvSpPr>
          <p:cNvPr id="34822" name="TextBox 3"/>
          <p:cNvSpPr txBox="1">
            <a:spLocks noChangeArrowheads="1"/>
          </p:cNvSpPr>
          <p:nvPr/>
        </p:nvSpPr>
        <p:spPr bwMode="auto">
          <a:xfrm>
            <a:off x="4648200" y="3657600"/>
            <a:ext cx="411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charset="0"/>
                <a:ea typeface="ＭＳ Ｐゴシック" charset="0"/>
                <a:cs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0" fontAlgn="base" hangingPunct="0">
              <a:spcBef>
                <a:spcPct val="0"/>
              </a:spcBef>
              <a:spcAft>
                <a:spcPct val="0"/>
              </a:spcAft>
            </a:pPr>
            <a:r>
              <a:rPr lang="en-US" sz="2200">
                <a:solidFill>
                  <a:srgbClr val="FFFFFF"/>
                </a:solidFill>
              </a:rPr>
              <a:t>Whether something produces an absorption or emission spectrum depends upon its temperature, the temperature of any gas between it and the observer, and the observer’s line of site.</a:t>
            </a:r>
          </a:p>
        </p:txBody>
      </p:sp>
      <p:pic>
        <p:nvPicPr>
          <p:cNvPr id="34821" name="Picture 2" descr="hydrogen spectra" title="hydrogen spectr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349567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A376185-17A1-364C-A10D-CC55355142EB}" type="slidenum">
              <a:rPr lang="en-US" smtClean="0">
                <a:solidFill>
                  <a:srgbClr val="FFFFFF"/>
                </a:solidFill>
              </a:rPr>
              <a:pPr>
                <a:defRPr/>
              </a:pPr>
              <a:t>12</a:t>
            </a:fld>
            <a:endParaRPr lang="en-US">
              <a:solidFill>
                <a:srgbClr val="FFFFFF"/>
              </a:solidFill>
            </a:endParaRPr>
          </a:p>
        </p:txBody>
      </p:sp>
    </p:spTree>
    <p:extLst>
      <p:ext uri="{BB962C8B-B14F-4D97-AF65-F5344CB8AC3E}">
        <p14:creationId xmlns:p14="http://schemas.microsoft.com/office/powerpoint/2010/main" val="2154368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6" name="Rectangle 18"/>
          <p:cNvSpPr>
            <a:spLocks noGrp="1" noChangeArrowheads="1"/>
          </p:cNvSpPr>
          <p:nvPr>
            <p:ph type="title"/>
          </p:nvPr>
        </p:nvSpPr>
        <p:spPr>
          <a:xfrm>
            <a:off x="990600" y="0"/>
            <a:ext cx="7848600" cy="990600"/>
          </a:xfrm>
        </p:spPr>
        <p:txBody>
          <a:bodyPr/>
          <a:lstStyle/>
          <a:p>
            <a:pPr eaLnBrk="1" hangingPunct="1">
              <a:defRPr/>
            </a:pPr>
            <a:r>
              <a:rPr lang="en-US" dirty="0" smtClean="0">
                <a:cs typeface="+mj-cs"/>
              </a:rPr>
              <a:t>Some Elements on the Sun</a:t>
            </a:r>
          </a:p>
        </p:txBody>
      </p:sp>
      <p:sp>
        <p:nvSpPr>
          <p:cNvPr id="130051" name="Rectangle 3"/>
          <p:cNvSpPr>
            <a:spLocks noGrp="1" noChangeArrowheads="1"/>
          </p:cNvSpPr>
          <p:nvPr>
            <p:ph type="body" sz="half" idx="1"/>
          </p:nvPr>
        </p:nvSpPr>
        <p:spPr>
          <a:xfrm>
            <a:off x="990600" y="1371600"/>
            <a:ext cx="3695700" cy="4114800"/>
          </a:xfrm>
        </p:spPr>
        <p:txBody>
          <a:bodyPr/>
          <a:lstStyle/>
          <a:p>
            <a:pPr eaLnBrk="1" hangingPunct="1">
              <a:lnSpc>
                <a:spcPct val="80000"/>
              </a:lnSpc>
              <a:defRPr/>
            </a:pPr>
            <a:r>
              <a:rPr lang="en-US" sz="2400" dirty="0" smtClean="0">
                <a:cs typeface="+mn-cs"/>
              </a:rPr>
              <a:t>Hydrogen (H)</a:t>
            </a:r>
          </a:p>
          <a:p>
            <a:pPr eaLnBrk="1" hangingPunct="1">
              <a:lnSpc>
                <a:spcPct val="80000"/>
              </a:lnSpc>
              <a:defRPr/>
            </a:pPr>
            <a:endParaRPr lang="en-US" sz="2400" dirty="0" smtClean="0">
              <a:cs typeface="+mn-cs"/>
            </a:endParaRPr>
          </a:p>
          <a:p>
            <a:pPr eaLnBrk="1" hangingPunct="1">
              <a:lnSpc>
                <a:spcPct val="80000"/>
              </a:lnSpc>
              <a:defRPr/>
            </a:pPr>
            <a:r>
              <a:rPr lang="en-US" sz="2400" dirty="0" smtClean="0">
                <a:cs typeface="+mn-cs"/>
              </a:rPr>
              <a:t>Helium (He)</a:t>
            </a:r>
          </a:p>
          <a:p>
            <a:pPr eaLnBrk="1" hangingPunct="1">
              <a:lnSpc>
                <a:spcPct val="80000"/>
              </a:lnSpc>
              <a:defRPr/>
            </a:pPr>
            <a:endParaRPr lang="en-US" sz="2400" dirty="0" smtClean="0">
              <a:cs typeface="+mn-cs"/>
            </a:endParaRPr>
          </a:p>
          <a:p>
            <a:pPr eaLnBrk="1" hangingPunct="1">
              <a:lnSpc>
                <a:spcPct val="80000"/>
              </a:lnSpc>
              <a:defRPr/>
            </a:pPr>
            <a:r>
              <a:rPr lang="en-US" sz="2400" dirty="0" smtClean="0">
                <a:cs typeface="+mn-cs"/>
              </a:rPr>
              <a:t>Sodium (Na)</a:t>
            </a:r>
          </a:p>
          <a:p>
            <a:pPr eaLnBrk="1" hangingPunct="1">
              <a:lnSpc>
                <a:spcPct val="80000"/>
              </a:lnSpc>
              <a:defRPr/>
            </a:pPr>
            <a:endParaRPr lang="en-US" sz="2400" dirty="0" smtClean="0">
              <a:cs typeface="+mn-cs"/>
            </a:endParaRPr>
          </a:p>
          <a:p>
            <a:pPr eaLnBrk="1" hangingPunct="1">
              <a:lnSpc>
                <a:spcPct val="80000"/>
              </a:lnSpc>
              <a:defRPr/>
            </a:pPr>
            <a:r>
              <a:rPr lang="en-US" sz="2400" dirty="0" smtClean="0">
                <a:cs typeface="+mn-cs"/>
              </a:rPr>
              <a:t>Oxygen (O</a:t>
            </a:r>
            <a:r>
              <a:rPr lang="en-US" sz="2400" baseline="-25000" dirty="0" smtClean="0">
                <a:cs typeface="+mn-cs"/>
              </a:rPr>
              <a:t>2)</a:t>
            </a:r>
          </a:p>
          <a:p>
            <a:pPr eaLnBrk="1" hangingPunct="1">
              <a:lnSpc>
                <a:spcPct val="80000"/>
              </a:lnSpc>
              <a:defRPr/>
            </a:pPr>
            <a:endParaRPr lang="en-US" sz="2400" baseline="-25000" dirty="0" smtClean="0">
              <a:cs typeface="+mn-cs"/>
            </a:endParaRPr>
          </a:p>
          <a:p>
            <a:pPr eaLnBrk="1" hangingPunct="1">
              <a:lnSpc>
                <a:spcPct val="80000"/>
              </a:lnSpc>
              <a:defRPr/>
            </a:pPr>
            <a:endParaRPr lang="en-US" sz="2400" baseline="-25000" dirty="0" smtClean="0">
              <a:cs typeface="+mn-cs"/>
            </a:endParaRPr>
          </a:p>
          <a:p>
            <a:pPr eaLnBrk="1" hangingPunct="1">
              <a:lnSpc>
                <a:spcPct val="80000"/>
              </a:lnSpc>
              <a:defRPr/>
            </a:pPr>
            <a:r>
              <a:rPr lang="en-US" sz="2400" dirty="0" smtClean="0">
                <a:cs typeface="+mn-cs"/>
              </a:rPr>
              <a:t>Iron (Fe)</a:t>
            </a:r>
          </a:p>
        </p:txBody>
      </p:sp>
      <p:graphicFrame>
        <p:nvGraphicFramePr>
          <p:cNvPr id="35847" name="Object 21" descr="hydrogen spectrum" title="hydrogen"/>
          <p:cNvGraphicFramePr>
            <a:graphicFrameLocks noGrp="1" noChangeAspect="1"/>
          </p:cNvGraphicFramePr>
          <p:nvPr>
            <p:ph sz="quarter" idx="3"/>
            <p:extLst>
              <p:ext uri="{D42A27DB-BD31-4B8C-83A1-F6EECF244321}">
                <p14:modId xmlns:p14="http://schemas.microsoft.com/office/powerpoint/2010/main" val="2898371452"/>
              </p:ext>
            </p:extLst>
          </p:nvPr>
        </p:nvGraphicFramePr>
        <p:xfrm>
          <a:off x="3505200" y="1466850"/>
          <a:ext cx="4038600" cy="382588"/>
        </p:xfrm>
        <a:graphic>
          <a:graphicData uri="http://schemas.openxmlformats.org/presentationml/2006/ole">
            <mc:AlternateContent xmlns:mc="http://schemas.openxmlformats.org/markup-compatibility/2006">
              <mc:Choice xmlns:v="urn:schemas-microsoft-com:vml" Requires="v">
                <p:oleObj spid="_x0000_s3090" name="Image" r:id="rId4" imgW="7377778" imgH="698413" progId="Photoshop.Image.6">
                  <p:embed/>
                </p:oleObj>
              </mc:Choice>
              <mc:Fallback>
                <p:oleObj name="Image" r:id="rId4" imgW="7377778" imgH="698413"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466850"/>
                        <a:ext cx="40386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35848" name="Object 23" descr="helium spectrum" title="helium"/>
          <p:cNvGraphicFramePr>
            <a:graphicFrameLocks noChangeAspect="1"/>
          </p:cNvGraphicFramePr>
          <p:nvPr>
            <p:extLst>
              <p:ext uri="{D42A27DB-BD31-4B8C-83A1-F6EECF244321}">
                <p14:modId xmlns:p14="http://schemas.microsoft.com/office/powerpoint/2010/main" val="3936033629"/>
              </p:ext>
            </p:extLst>
          </p:nvPr>
        </p:nvGraphicFramePr>
        <p:xfrm>
          <a:off x="3429000" y="2133600"/>
          <a:ext cx="4343400" cy="411163"/>
        </p:xfrm>
        <a:graphic>
          <a:graphicData uri="http://schemas.openxmlformats.org/presentationml/2006/ole">
            <mc:AlternateContent xmlns:mc="http://schemas.openxmlformats.org/markup-compatibility/2006">
              <mc:Choice xmlns:v="urn:schemas-microsoft-com:vml" Requires="v">
                <p:oleObj spid="_x0000_s3091" name="Image" r:id="rId6" imgW="6526984" imgH="800000" progId="Photoshop.Image.6">
                  <p:embed/>
                </p:oleObj>
              </mc:Choice>
              <mc:Fallback>
                <p:oleObj name="Image" r:id="rId6" imgW="6526984" imgH="800000" progId="Photoshop.Image.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133600"/>
                        <a:ext cx="43434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5844" name="Object 17" descr="sodium spectrum" title="sodium"/>
          <p:cNvGraphicFramePr>
            <a:graphicFrameLocks noGrp="1" noChangeAspect="1"/>
          </p:cNvGraphicFramePr>
          <p:nvPr>
            <p:ph sz="quarter" idx="2"/>
            <p:extLst>
              <p:ext uri="{D42A27DB-BD31-4B8C-83A1-F6EECF244321}">
                <p14:modId xmlns:p14="http://schemas.microsoft.com/office/powerpoint/2010/main" val="2915716737"/>
              </p:ext>
            </p:extLst>
          </p:nvPr>
        </p:nvGraphicFramePr>
        <p:xfrm>
          <a:off x="4791075" y="2895600"/>
          <a:ext cx="1276350" cy="341313"/>
        </p:xfrm>
        <a:graphic>
          <a:graphicData uri="http://schemas.openxmlformats.org/presentationml/2006/ole">
            <mc:AlternateContent xmlns:mc="http://schemas.openxmlformats.org/markup-compatibility/2006">
              <mc:Choice xmlns:v="urn:schemas-microsoft-com:vml" Requires="v">
                <p:oleObj spid="_x0000_s3092" name="Image" r:id="rId8" imgW="5600000" imgH="1498413" progId="Photoshop.Image.6">
                  <p:embed/>
                </p:oleObj>
              </mc:Choice>
              <mc:Fallback>
                <p:oleObj name="Image" r:id="rId8" imgW="5600000" imgH="1498413" progId="Photoshop.Image.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1075" y="2895600"/>
                        <a:ext cx="12763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pic>
        <p:nvPicPr>
          <p:cNvPr id="130064" name="Picture 16" descr="oxygen spectrum" title="oxyg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3581400"/>
            <a:ext cx="25336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0062" name="Picture 14" descr="iron spectrum" title="ir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4419600"/>
            <a:ext cx="5738813"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9" name="Picture 1" descr="solar spectrum showing many lines" title="solar spectrum"/>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7150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7"/>
          <p:cNvSpPr>
            <a:spLocks noGrp="1"/>
          </p:cNvSpPr>
          <p:nvPr>
            <p:ph type="sldNum" sz="quarter" idx="12"/>
          </p:nvPr>
        </p:nvSpPr>
        <p:spPr/>
        <p:txBody>
          <a:bodyPr/>
          <a:lstStyle/>
          <a:p>
            <a:pPr>
              <a:defRPr/>
            </a:pPr>
            <a:fld id="{1FE70881-82C7-554A-A158-D7E5311060BD}" type="slidenum">
              <a:rPr lang="en-US">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451841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Different types of stars have different spectra</a:t>
            </a:r>
            <a:endParaRPr lang="en-US" dirty="0"/>
          </a:p>
        </p:txBody>
      </p:sp>
      <p:sp>
        <p:nvSpPr>
          <p:cNvPr id="6" name="Slide Number Placeholder 5"/>
          <p:cNvSpPr>
            <a:spLocks noGrp="1"/>
          </p:cNvSpPr>
          <p:nvPr>
            <p:ph type="sldNum" sz="quarter" idx="12"/>
          </p:nvPr>
        </p:nvSpPr>
        <p:spPr/>
        <p:txBody>
          <a:bodyPr/>
          <a:lstStyle/>
          <a:p>
            <a:pPr>
              <a:defRPr/>
            </a:pPr>
            <a:fld id="{95159C34-D229-6145-8EBD-CC016DC149F9}" type="slidenum">
              <a:rPr lang="en-US" smtClean="0">
                <a:solidFill>
                  <a:srgbClr val="FFFFFF"/>
                </a:solidFill>
              </a:rPr>
              <a:pPr>
                <a:defRPr/>
              </a:pPr>
              <a:t>14</a:t>
            </a:fld>
            <a:endParaRPr lang="en-US">
              <a:solidFill>
                <a:srgbClr val="FFFFFF"/>
              </a:solidFill>
            </a:endParaRPr>
          </a:p>
        </p:txBody>
      </p:sp>
      <p:pic>
        <p:nvPicPr>
          <p:cNvPr id="49155" name="Picture 8" descr="7 examples of different spectra from different stars" title="stellar spectra"/>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28800"/>
            <a:ext cx="5526088"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7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a:spLocks noGrp="1" noChangeArrowheads="1"/>
          </p:cNvSpPr>
          <p:nvPr>
            <p:ph type="title"/>
          </p:nvPr>
        </p:nvSpPr>
        <p:spPr>
          <a:xfrm>
            <a:off x="495300" y="304800"/>
            <a:ext cx="7848600" cy="990600"/>
          </a:xfrm>
        </p:spPr>
        <p:txBody>
          <a:bodyPr/>
          <a:lstStyle/>
          <a:p>
            <a:pPr eaLnBrk="1" hangingPunct="1">
              <a:defRPr/>
            </a:pPr>
            <a:r>
              <a:rPr lang="en-US" dirty="0" smtClean="0">
                <a:cs typeface="+mj-cs"/>
              </a:rPr>
              <a:t>What secrets do spectra tell us?</a:t>
            </a:r>
          </a:p>
        </p:txBody>
      </p:sp>
      <p:sp>
        <p:nvSpPr>
          <p:cNvPr id="248837" name="Rectangle 5"/>
          <p:cNvSpPr>
            <a:spLocks noChangeArrowheads="1"/>
          </p:cNvSpPr>
          <p:nvPr/>
        </p:nvSpPr>
        <p:spPr bwMode="auto">
          <a:xfrm>
            <a:off x="609600" y="2286000"/>
            <a:ext cx="403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fontAlgn="base">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Chemical Composition</a:t>
            </a:r>
          </a:p>
          <a:p>
            <a:pPr marL="342900" indent="-342900" fontAlgn="base">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Temperature</a:t>
            </a:r>
          </a:p>
          <a:p>
            <a:pPr marL="342900" indent="-342900" fontAlgn="base">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Movement</a:t>
            </a:r>
          </a:p>
          <a:p>
            <a:pPr marL="342900" indent="-342900" fontAlgn="base">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Magnetic fields</a:t>
            </a:r>
          </a:p>
          <a:p>
            <a:pPr marL="342900" indent="-342900" fontAlgn="base">
              <a:spcBef>
                <a:spcPct val="20000"/>
              </a:spcBef>
              <a:spcAft>
                <a:spcPct val="0"/>
              </a:spcAft>
              <a:buClr>
                <a:srgbClr val="FFFFCC"/>
              </a:buClr>
              <a:buSzPct val="70000"/>
              <a:buFont typeface="Wingdings" charset="0"/>
              <a:buChar char="n"/>
              <a:defRPr/>
            </a:pPr>
            <a:endParaRPr lang="en-US" sz="2800" dirty="0">
              <a:solidFill>
                <a:srgbClr val="FFFFFF"/>
              </a:solidFill>
              <a:effectLst>
                <a:outerShdw blurRad="38100" dist="38100" dir="2700000" algn="tl">
                  <a:srgbClr val="000000"/>
                </a:outerShdw>
              </a:effectLst>
            </a:endParaRPr>
          </a:p>
        </p:txBody>
      </p:sp>
      <p:pic>
        <p:nvPicPr>
          <p:cNvPr id="248838" name="Picture 6" descr="large solar spectrum" title="large solar spect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286000"/>
            <a:ext cx="44958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3" name="Picture 1" descr="small solar spectrum" title="small solar spectru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00"/>
            <a:ext cx="8651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p>
            <a:pPr>
              <a:defRPr/>
            </a:pPr>
            <a:fld id="{C4DB8503-9FF8-A14A-AFD2-092D8D3D9660}" type="slidenum">
              <a:rPr lang="en-US">
                <a:solidFill>
                  <a:srgbClr val="FFFFFF"/>
                </a:solidFill>
              </a:rPr>
              <a:pPr>
                <a:defRPr/>
              </a:pPr>
              <a:t>15</a:t>
            </a:fld>
            <a:endParaRPr lang="en-US">
              <a:solidFill>
                <a:srgbClr val="FFFFFF"/>
              </a:solidFill>
            </a:endParaRPr>
          </a:p>
        </p:txBody>
      </p:sp>
    </p:spTree>
    <p:extLst>
      <p:ext uri="{BB962C8B-B14F-4D97-AF65-F5344CB8AC3E}">
        <p14:creationId xmlns:p14="http://schemas.microsoft.com/office/powerpoint/2010/main" val="41376136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mtClean="0">
                <a:cs typeface="+mj-cs"/>
              </a:rPr>
              <a:t>Spectra tell us about composition</a:t>
            </a:r>
          </a:p>
        </p:txBody>
      </p:sp>
      <p:sp>
        <p:nvSpPr>
          <p:cNvPr id="7" name="Rectangle 3"/>
          <p:cNvSpPr txBox="1">
            <a:spLocks noChangeArrowheads="1"/>
          </p:cNvSpPr>
          <p:nvPr/>
        </p:nvSpPr>
        <p:spPr bwMode="auto">
          <a:xfrm>
            <a:off x="1066800" y="1981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a:lstStyle>
          <a:p>
            <a:pPr eaLnBrk="1" hangingPunct="1">
              <a:buClr>
                <a:srgbClr val="FFFFCC"/>
              </a:buClr>
              <a:defRPr/>
            </a:pPr>
            <a:r>
              <a:rPr lang="en-US" smtClean="0">
                <a:solidFill>
                  <a:srgbClr val="FFFFFF"/>
                </a:solidFill>
                <a:cs typeface="+mn-cs"/>
              </a:rPr>
              <a:t>Am emission or absorption line means a specific chemical element has been involved with the light you are seeing</a:t>
            </a:r>
          </a:p>
          <a:p>
            <a:pPr eaLnBrk="1" hangingPunct="1">
              <a:buClr>
                <a:srgbClr val="FFFFCC"/>
              </a:buClr>
              <a:defRPr/>
            </a:pPr>
            <a:endParaRPr lang="en-US" smtClean="0">
              <a:solidFill>
                <a:srgbClr val="FFFFFF"/>
              </a:solidFill>
              <a:cs typeface="+mn-cs"/>
            </a:endParaRPr>
          </a:p>
          <a:p>
            <a:pPr eaLnBrk="1" hangingPunct="1">
              <a:buClr>
                <a:srgbClr val="FFFFCC"/>
              </a:buClr>
              <a:defRPr/>
            </a:pPr>
            <a:r>
              <a:rPr lang="en-US" smtClean="0">
                <a:solidFill>
                  <a:srgbClr val="FFFFFF"/>
                </a:solidFill>
                <a:cs typeface="+mn-cs"/>
              </a:rPr>
              <a:t>Careful, though. The element could be from the source, or from an intervening plasma or gas cloud</a:t>
            </a:r>
            <a:endParaRPr lang="en-US" dirty="0" smtClean="0">
              <a:solidFill>
                <a:srgbClr val="FFFFFF"/>
              </a:solidFill>
              <a:cs typeface="+mn-cs"/>
            </a:endParaRPr>
          </a:p>
        </p:txBody>
      </p:sp>
      <p:sp>
        <p:nvSpPr>
          <p:cNvPr id="5" name="Slide Number Placeholder 5"/>
          <p:cNvSpPr txBox="1">
            <a:spLocks/>
          </p:cNvSpPr>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r" rtl="0" eaLnBrk="1" fontAlgn="base" hangingPunct="1">
              <a:spcBef>
                <a:spcPct val="0"/>
              </a:spcBef>
              <a:spcAft>
                <a:spcPct val="0"/>
              </a:spcAft>
              <a:defRPr sz="1000" kern="1200">
                <a:solidFill>
                  <a:schemeClr val="tx1"/>
                </a:solidFill>
                <a:effectLst>
                  <a:outerShdw blurRad="38100" dist="38100" dir="2700000" algn="tl">
                    <a:srgbClr val="000000"/>
                  </a:outerShdw>
                </a:effectLst>
                <a:latin typeface="Tahoma" charset="0"/>
                <a:ea typeface="ＭＳ Ｐゴシック" charset="0"/>
                <a:cs typeface="+mn-cs"/>
              </a:defRPr>
            </a:lvl1pPr>
            <a:lvl2pPr marL="4572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2pPr>
            <a:lvl3pPr marL="9144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3pPr>
            <a:lvl4pPr marL="13716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4pPr>
            <a:lvl5pPr marL="18288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16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16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16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1600" kern="1200">
                <a:solidFill>
                  <a:schemeClr val="tx1"/>
                </a:solidFill>
                <a:latin typeface="Tahoma" charset="0"/>
                <a:ea typeface="ＭＳ Ｐゴシック" charset="0"/>
                <a:cs typeface="ＭＳ Ｐゴシック" charset="0"/>
              </a:defRPr>
            </a:lvl9pPr>
          </a:lstStyle>
          <a:p>
            <a:pPr>
              <a:defRPr/>
            </a:pPr>
            <a:fld id="{8F6DA9EA-EA40-184F-85AF-B3AB6DE1DB6A}" type="slidenum">
              <a:rPr lang="en-US" smtClean="0">
                <a:solidFill>
                  <a:srgbClr val="FFFFFF"/>
                </a:solidFill>
              </a:rPr>
              <a:pPr>
                <a:defRPr/>
              </a:pPr>
              <a:t>16</a:t>
            </a:fld>
            <a:endParaRPr lang="en-US">
              <a:solidFill>
                <a:srgbClr val="FFFFFF"/>
              </a:solidFill>
            </a:endParaRPr>
          </a:p>
        </p:txBody>
      </p:sp>
    </p:spTree>
    <p:extLst>
      <p:ext uri="{BB962C8B-B14F-4D97-AF65-F5344CB8AC3E}">
        <p14:creationId xmlns:p14="http://schemas.microsoft.com/office/powerpoint/2010/main" val="37600212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12700"/>
            <a:ext cx="8305800" cy="1431925"/>
          </a:xfrm>
        </p:spPr>
        <p:txBody>
          <a:bodyPr/>
          <a:lstStyle/>
          <a:p>
            <a:pPr eaLnBrk="1" hangingPunct="1">
              <a:defRPr/>
            </a:pPr>
            <a:r>
              <a:rPr lang="en-US" dirty="0" smtClean="0">
                <a:cs typeface="+mj-cs"/>
              </a:rPr>
              <a:t>Spectra tell us temperatures</a:t>
            </a:r>
          </a:p>
        </p:txBody>
      </p:sp>
      <p:sp>
        <p:nvSpPr>
          <p:cNvPr id="7" name="Rectangle 3"/>
          <p:cNvSpPr txBox="1">
            <a:spLocks noChangeArrowheads="1"/>
          </p:cNvSpPr>
          <p:nvPr/>
        </p:nvSpPr>
        <p:spPr bwMode="auto">
          <a:xfrm>
            <a:off x="990600" y="1905000"/>
            <a:ext cx="792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a:lstStyle>
          <a:p>
            <a:pPr eaLnBrk="1" hangingPunct="1">
              <a:lnSpc>
                <a:spcPct val="90000"/>
              </a:lnSpc>
              <a:buClr>
                <a:srgbClr val="FFFFCC"/>
              </a:buClr>
              <a:defRPr/>
            </a:pPr>
            <a:r>
              <a:rPr lang="en-US" sz="2400" dirty="0" smtClean="0">
                <a:solidFill>
                  <a:srgbClr val="FFFFFF"/>
                </a:solidFill>
                <a:cs typeface="+mn-cs"/>
              </a:rPr>
              <a:t>If you look at the strongest colors or wavelength of light emitted by a star, then you can calculate its temperature</a:t>
            </a:r>
          </a:p>
          <a:p>
            <a:pPr eaLnBrk="1" hangingPunct="1">
              <a:lnSpc>
                <a:spcPct val="90000"/>
              </a:lnSpc>
              <a:buClr>
                <a:srgbClr val="FFFFCC"/>
              </a:buClr>
              <a:defRPr/>
            </a:pPr>
            <a:endParaRPr lang="en-US" sz="2400" dirty="0" smtClean="0">
              <a:solidFill>
                <a:srgbClr val="FFFFFF"/>
              </a:solidFill>
              <a:cs typeface="+mn-cs"/>
            </a:endParaRPr>
          </a:p>
          <a:p>
            <a:pPr eaLnBrk="1" hangingPunct="1">
              <a:lnSpc>
                <a:spcPct val="90000"/>
              </a:lnSpc>
              <a:buClr>
                <a:srgbClr val="FFFFCC"/>
              </a:buClr>
              <a:defRPr/>
            </a:pPr>
            <a:endParaRPr lang="en-US" sz="2400" dirty="0">
              <a:solidFill>
                <a:srgbClr val="FFFFFF"/>
              </a:solidFill>
              <a:cs typeface="+mn-cs"/>
            </a:endParaRPr>
          </a:p>
          <a:p>
            <a:pPr eaLnBrk="1" hangingPunct="1">
              <a:lnSpc>
                <a:spcPct val="90000"/>
              </a:lnSpc>
              <a:buClr>
                <a:srgbClr val="FFFFCC"/>
              </a:buClr>
              <a:defRPr/>
            </a:pPr>
            <a:endParaRPr lang="en-US" sz="2400" dirty="0" smtClean="0">
              <a:solidFill>
                <a:srgbClr val="FFFFFF"/>
              </a:solidFill>
              <a:cs typeface="+mn-cs"/>
            </a:endParaRPr>
          </a:p>
          <a:p>
            <a:pPr eaLnBrk="1" hangingPunct="1">
              <a:lnSpc>
                <a:spcPct val="90000"/>
              </a:lnSpc>
              <a:buClr>
                <a:srgbClr val="FFFFCC"/>
              </a:buClr>
              <a:defRPr/>
            </a:pPr>
            <a:endParaRPr lang="en-US" sz="2400" dirty="0">
              <a:solidFill>
                <a:srgbClr val="FFFFFF"/>
              </a:solidFill>
              <a:cs typeface="+mn-cs"/>
            </a:endParaRPr>
          </a:p>
          <a:p>
            <a:pPr eaLnBrk="1" hangingPunct="1">
              <a:lnSpc>
                <a:spcPct val="90000"/>
              </a:lnSpc>
              <a:buClr>
                <a:srgbClr val="FFFFCC"/>
              </a:buClr>
              <a:defRPr/>
            </a:pPr>
            <a:endParaRPr lang="en-US" sz="2400" dirty="0" smtClean="0">
              <a:solidFill>
                <a:srgbClr val="FFFFFF"/>
              </a:solidFill>
              <a:cs typeface="+mn-cs"/>
            </a:endParaRPr>
          </a:p>
          <a:p>
            <a:pPr eaLnBrk="1" hangingPunct="1">
              <a:lnSpc>
                <a:spcPct val="90000"/>
              </a:lnSpc>
              <a:buClr>
                <a:srgbClr val="FFFFCC"/>
              </a:buClr>
              <a:defRPr/>
            </a:pPr>
            <a:r>
              <a:rPr lang="en-US" sz="2400" dirty="0" smtClean="0">
                <a:solidFill>
                  <a:srgbClr val="FFFFFF"/>
                </a:solidFill>
                <a:cs typeface="+mn-cs"/>
              </a:rPr>
              <a:t>Specific spectral lines are only produced at certain temperatures, so if you see them you know what temperature you are looking at</a:t>
            </a:r>
          </a:p>
          <a:p>
            <a:pPr marL="533400" indent="-533400" eaLnBrk="1" hangingPunct="1">
              <a:lnSpc>
                <a:spcPct val="90000"/>
              </a:lnSpc>
              <a:buClr>
                <a:srgbClr val="FFFFCC"/>
              </a:buClr>
              <a:buFont typeface="Wingdings" charset="0"/>
              <a:buNone/>
              <a:defRPr/>
            </a:pPr>
            <a:r>
              <a:rPr lang="en-US" sz="1800" dirty="0" smtClean="0">
                <a:solidFill>
                  <a:srgbClr val="FFFFFF"/>
                </a:solidFill>
                <a:cs typeface="+mn-cs"/>
              </a:rPr>
              <a:t>      </a:t>
            </a:r>
            <a:endParaRPr lang="en-US" sz="2400" dirty="0" smtClean="0">
              <a:solidFill>
                <a:srgbClr val="FFFFFF"/>
              </a:solidFill>
              <a:cs typeface="+mn-cs"/>
            </a:endParaRPr>
          </a:p>
        </p:txBody>
      </p:sp>
      <p:pic>
        <p:nvPicPr>
          <p:cNvPr id="39941" name="Picture 1" descr="graph of solar emission, wavelength (color) vs. intensity.  Shows that our Sun's emissions peak in the green part of the visible spectrum" title="wavelength vs. intensit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42672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txBox="1">
            <a:spLocks/>
          </p:cNvSpPr>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r" rtl="0" eaLnBrk="1" fontAlgn="base" hangingPunct="1">
              <a:spcBef>
                <a:spcPct val="0"/>
              </a:spcBef>
              <a:spcAft>
                <a:spcPct val="0"/>
              </a:spcAft>
              <a:defRPr sz="1000" kern="1200">
                <a:solidFill>
                  <a:schemeClr val="tx1"/>
                </a:solidFill>
                <a:effectLst>
                  <a:outerShdw blurRad="38100" dist="38100" dir="2700000" algn="tl">
                    <a:srgbClr val="000000"/>
                  </a:outerShdw>
                </a:effectLst>
                <a:latin typeface="Tahoma" charset="0"/>
                <a:ea typeface="ＭＳ Ｐゴシック" charset="0"/>
                <a:cs typeface="+mn-cs"/>
              </a:defRPr>
            </a:lvl1pPr>
            <a:lvl2pPr marL="4572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2pPr>
            <a:lvl3pPr marL="9144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3pPr>
            <a:lvl4pPr marL="13716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4pPr>
            <a:lvl5pPr marL="18288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16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16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16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1600" kern="1200">
                <a:solidFill>
                  <a:schemeClr val="tx1"/>
                </a:solidFill>
                <a:latin typeface="Tahoma" charset="0"/>
                <a:ea typeface="ＭＳ Ｐゴシック" charset="0"/>
                <a:cs typeface="ＭＳ Ｐゴシック" charset="0"/>
              </a:defRPr>
            </a:lvl9pPr>
          </a:lstStyle>
          <a:p>
            <a:pPr>
              <a:defRPr/>
            </a:pPr>
            <a:fld id="{CFD50E90-81D3-E442-9129-1E55E8EF8895}"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val="7173923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2438400" y="0"/>
            <a:ext cx="4114800" cy="914400"/>
          </a:xfrm>
        </p:spPr>
        <p:txBody>
          <a:bodyPr/>
          <a:lstStyle/>
          <a:p>
            <a:pPr>
              <a:defRPr/>
            </a:pPr>
            <a:r>
              <a:rPr lang="en-US" dirty="0" smtClean="0"/>
              <a:t>What is light?</a:t>
            </a:r>
            <a:endParaRPr lang="en-US" dirty="0"/>
          </a:p>
        </p:txBody>
      </p:sp>
      <p:pic>
        <p:nvPicPr>
          <p:cNvPr id="47108" name="Picture 18" descr="white sunlight through clouds" title="Su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1143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14" descr="stars &amp; galaxies" title="stars and galaxi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914400"/>
            <a:ext cx="38941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9" descr="rainbow" title="rainbo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90800"/>
            <a:ext cx="2590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0" descr="camp fire" title="camp fir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63" y="4279900"/>
            <a:ext cx="254476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24" descr="sunlight through trees" title="sunligh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914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23" descr="incadescent light bulb" title="light bulb"/>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895600"/>
            <a:ext cx="2776538"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1" descr="visible light spectrum" title="spectrum"/>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4932363"/>
            <a:ext cx="307975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2" descr="Northern Lights Winter" title="aurora"/>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0800" y="4570413"/>
            <a:ext cx="40132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0C94F4EC-8E91-3946-8BCE-63F5FB1EB7CA}" type="slidenum">
              <a:rPr lang="en-US" smtClean="0">
                <a:solidFill>
                  <a:srgbClr val="FFFFFF"/>
                </a:solidFill>
              </a:rPr>
              <a:pPr>
                <a:defRPr/>
              </a:pPr>
              <a:t>2</a:t>
            </a:fld>
            <a:endParaRPr lang="en-US">
              <a:solidFill>
                <a:srgbClr val="FFFFFF"/>
              </a:solidFill>
            </a:endParaRPr>
          </a:p>
        </p:txBody>
      </p:sp>
    </p:spTree>
    <p:extLst>
      <p:ext uri="{BB962C8B-B14F-4D97-AF65-F5344CB8AC3E}">
        <p14:creationId xmlns:p14="http://schemas.microsoft.com/office/powerpoint/2010/main" val="3299779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t>Light is a form of energy, the electromagnetic spectrum.</a:t>
            </a:r>
            <a:endParaRPr lang="en-US" sz="3600" dirty="0"/>
          </a:p>
        </p:txBody>
      </p:sp>
      <p:pic>
        <p:nvPicPr>
          <p:cNvPr id="48131" name="Picture 4" descr="a diagram of the electromagnetic spectrum" title="EM spectru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777163"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952B606-557E-034A-9618-923927EAE0A8}" type="slidenum">
              <a:rPr lang="en-US" smtClean="0">
                <a:solidFill>
                  <a:srgbClr val="FFFFFF"/>
                </a:solidFill>
              </a:rPr>
              <a:pPr>
                <a:defRPr/>
              </a:pPr>
              <a:t>3</a:t>
            </a:fld>
            <a:endParaRPr lang="en-US">
              <a:solidFill>
                <a:srgbClr val="FFFFFF"/>
              </a:solidFill>
            </a:endParaRPr>
          </a:p>
        </p:txBody>
      </p:sp>
    </p:spTree>
    <p:extLst>
      <p:ext uri="{BB962C8B-B14F-4D97-AF65-F5344CB8AC3E}">
        <p14:creationId xmlns:p14="http://schemas.microsoft.com/office/powerpoint/2010/main" val="37107396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52400" y="152400"/>
            <a:ext cx="8839200" cy="2286000"/>
          </a:xfrm>
        </p:spPr>
        <p:txBody>
          <a:bodyPr anchor="t"/>
          <a:lstStyle/>
          <a:p>
            <a:pPr eaLnBrk="1" hangingPunct="1">
              <a:defRPr/>
            </a:pPr>
            <a:r>
              <a:rPr lang="en-US" sz="4000" dirty="0" smtClean="0">
                <a:cs typeface="+mj-cs"/>
              </a:rPr>
              <a:t>How can we can study the stars?</a:t>
            </a:r>
          </a:p>
        </p:txBody>
      </p:sp>
      <p:sp>
        <p:nvSpPr>
          <p:cNvPr id="115717" name="Rectangle 5"/>
          <p:cNvSpPr>
            <a:spLocks noChangeArrowheads="1"/>
          </p:cNvSpPr>
          <p:nvPr/>
        </p:nvSpPr>
        <p:spPr bwMode="auto">
          <a:xfrm>
            <a:off x="533400" y="1828800"/>
            <a:ext cx="5257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fontAlgn="base">
              <a:lnSpc>
                <a:spcPct val="90000"/>
              </a:lnSpc>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No matter how good your telescope, a star is only a point of light</a:t>
            </a:r>
          </a:p>
          <a:p>
            <a:pPr marL="342900" indent="-342900" fontAlgn="base">
              <a:lnSpc>
                <a:spcPct val="90000"/>
              </a:lnSpc>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We can’t get there from here</a:t>
            </a:r>
          </a:p>
        </p:txBody>
      </p:sp>
      <p:sp>
        <p:nvSpPr>
          <p:cNvPr id="115715" name="Rectangle 3"/>
          <p:cNvSpPr>
            <a:spLocks noGrp="1" noChangeArrowheads="1"/>
          </p:cNvSpPr>
          <p:nvPr>
            <p:ph idx="1"/>
          </p:nvPr>
        </p:nvSpPr>
        <p:spPr>
          <a:xfrm>
            <a:off x="447675" y="3429000"/>
            <a:ext cx="8686800" cy="2971800"/>
          </a:xfrm>
        </p:spPr>
        <p:txBody>
          <a:bodyPr/>
          <a:lstStyle/>
          <a:p>
            <a:pPr eaLnBrk="1" hangingPunct="1">
              <a:lnSpc>
                <a:spcPct val="90000"/>
              </a:lnSpc>
              <a:defRPr/>
            </a:pPr>
            <a:endParaRPr lang="en-US" sz="2800" dirty="0" smtClean="0">
              <a:cs typeface="+mn-cs"/>
            </a:endParaRPr>
          </a:p>
          <a:p>
            <a:pPr eaLnBrk="1" hangingPunct="1">
              <a:lnSpc>
                <a:spcPct val="90000"/>
              </a:lnSpc>
              <a:defRPr/>
            </a:pPr>
            <a:r>
              <a:rPr lang="en-US" sz="2800" dirty="0" smtClean="0">
                <a:cs typeface="+mn-cs"/>
              </a:rPr>
              <a:t>Only/primary way of learning about distant objects is through their light (electromagnetic spectrum)</a:t>
            </a:r>
          </a:p>
          <a:p>
            <a:pPr eaLnBrk="1" hangingPunct="1">
              <a:lnSpc>
                <a:spcPct val="90000"/>
              </a:lnSpc>
              <a:defRPr/>
            </a:pPr>
            <a:r>
              <a:rPr lang="en-US" sz="2800" dirty="0" smtClean="0">
                <a:cs typeface="+mn-cs"/>
              </a:rPr>
              <a:t>Light has </a:t>
            </a:r>
            <a:r>
              <a:rPr lang="ja-JP" altLang="en-US" sz="2800" dirty="0" smtClean="0">
                <a:latin typeface="Arial"/>
                <a:cs typeface="+mn-cs"/>
              </a:rPr>
              <a:t>‘</a:t>
            </a:r>
            <a:r>
              <a:rPr lang="en-US" sz="2800" dirty="0" smtClean="0">
                <a:cs typeface="+mn-cs"/>
              </a:rPr>
              <a:t>fingerprints</a:t>
            </a:r>
            <a:r>
              <a:rPr lang="ja-JP" altLang="en-US" sz="2800" dirty="0" smtClean="0">
                <a:latin typeface="Arial"/>
                <a:cs typeface="+mn-cs"/>
              </a:rPr>
              <a:t>”</a:t>
            </a:r>
            <a:r>
              <a:rPr lang="en-US" sz="2800" dirty="0" smtClean="0">
                <a:cs typeface="+mn-cs"/>
              </a:rPr>
              <a:t> which provide information about it</a:t>
            </a:r>
          </a:p>
          <a:p>
            <a:pPr eaLnBrk="1" hangingPunct="1">
              <a:lnSpc>
                <a:spcPct val="90000"/>
              </a:lnSpc>
              <a:defRPr/>
            </a:pPr>
            <a:r>
              <a:rPr lang="en-US" sz="2800" dirty="0" smtClean="0">
                <a:cs typeface="+mn-cs"/>
              </a:rPr>
              <a:t>How can we </a:t>
            </a:r>
            <a:r>
              <a:rPr lang="ja-JP" altLang="en-US" sz="2800" dirty="0" smtClean="0">
                <a:latin typeface="Arial"/>
                <a:cs typeface="+mn-cs"/>
              </a:rPr>
              <a:t>“</a:t>
            </a:r>
            <a:r>
              <a:rPr lang="en-US" sz="2800" dirty="0" smtClean="0">
                <a:cs typeface="+mn-cs"/>
              </a:rPr>
              <a:t>read</a:t>
            </a:r>
            <a:r>
              <a:rPr lang="ja-JP" altLang="en-US" sz="2800" dirty="0" smtClean="0">
                <a:latin typeface="Arial"/>
                <a:cs typeface="+mn-cs"/>
              </a:rPr>
              <a:t>”</a:t>
            </a:r>
            <a:r>
              <a:rPr lang="en-US" sz="2800" dirty="0" smtClean="0">
                <a:cs typeface="+mn-cs"/>
              </a:rPr>
              <a:t> these fingerprints and what do they tell us about the star?</a:t>
            </a:r>
          </a:p>
        </p:txBody>
      </p:sp>
      <p:pic>
        <p:nvPicPr>
          <p:cNvPr id="18437" name="Picture 1" descr="star cluster" title="start clust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838200"/>
            <a:ext cx="2324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413FC38F-C353-8149-9424-CF80A571355D}" type="slidenum">
              <a:rPr lang="en-US">
                <a:solidFill>
                  <a:srgbClr val="FFFFFF"/>
                </a:solidFill>
              </a:rPr>
              <a:pPr>
                <a:defRPr/>
              </a:pPr>
              <a:t>4</a:t>
            </a:fld>
            <a:endParaRPr lang="en-US">
              <a:solidFill>
                <a:srgbClr val="FFFFFF"/>
              </a:solidFill>
            </a:endParaRPr>
          </a:p>
        </p:txBody>
      </p:sp>
    </p:spTree>
    <p:extLst>
      <p:ext uri="{BB962C8B-B14F-4D97-AF65-F5344CB8AC3E}">
        <p14:creationId xmlns:p14="http://schemas.microsoft.com/office/powerpoint/2010/main" val="2005356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anim calcmode="lin" valueType="num">
                                      <p:cBhvr additive="base">
                                        <p:cTn id="7" dur="500" fill="hold"/>
                                        <p:tgtEl>
                                          <p:spTgt spid="1157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5717">
                                            <p:txEl>
                                              <p:pRg st="1" end="1"/>
                                            </p:txEl>
                                          </p:spTgt>
                                        </p:tgtEl>
                                        <p:attrNameLst>
                                          <p:attrName>style.visibility</p:attrName>
                                        </p:attrNameLst>
                                      </p:cBhvr>
                                      <p:to>
                                        <p:strVal val="visible"/>
                                      </p:to>
                                    </p:set>
                                    <p:anim calcmode="lin" valueType="num">
                                      <p:cBhvr additive="base">
                                        <p:cTn id="13" dur="500" fill="hold"/>
                                        <p:tgtEl>
                                          <p:spTgt spid="1157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5">
                                            <p:txEl>
                                              <p:pRg st="1" end="1"/>
                                            </p:txEl>
                                          </p:spTgt>
                                        </p:tgtEl>
                                        <p:attrNameLst>
                                          <p:attrName>style.visibility</p:attrName>
                                        </p:attrNameLst>
                                      </p:cBhvr>
                                      <p:to>
                                        <p:strVal val="visible"/>
                                      </p:to>
                                    </p:set>
                                    <p:anim calcmode="lin" valueType="num">
                                      <p:cBhvr additive="base">
                                        <p:cTn id="19"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5715">
                                            <p:txEl>
                                              <p:pRg st="2" end="2"/>
                                            </p:txEl>
                                          </p:spTgt>
                                        </p:tgtEl>
                                        <p:attrNameLst>
                                          <p:attrName>style.visibility</p:attrName>
                                        </p:attrNameLst>
                                      </p:cBhvr>
                                      <p:to>
                                        <p:strVal val="visible"/>
                                      </p:to>
                                    </p:set>
                                    <p:anim calcmode="lin" valueType="num">
                                      <p:cBhvr additive="base">
                                        <p:cTn id="25"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5715">
                                            <p:txEl>
                                              <p:pRg st="3" end="3"/>
                                            </p:txEl>
                                          </p:spTgt>
                                        </p:tgtEl>
                                        <p:attrNameLst>
                                          <p:attrName>style.visibility</p:attrName>
                                        </p:attrNameLst>
                                      </p:cBhvr>
                                      <p:to>
                                        <p:strVal val="visible"/>
                                      </p:to>
                                    </p:set>
                                    <p:anim calcmode="lin" valueType="num">
                                      <p:cBhvr additive="base">
                                        <p:cTn id="31"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7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304800"/>
            <a:ext cx="5105400" cy="1431925"/>
          </a:xfrm>
        </p:spPr>
        <p:txBody>
          <a:bodyPr/>
          <a:lstStyle/>
          <a:p>
            <a:pPr eaLnBrk="1" hangingPunct="1">
              <a:defRPr/>
            </a:pPr>
            <a:r>
              <a:rPr lang="en-US" sz="4000" smtClean="0">
                <a:cs typeface="+mj-cs"/>
              </a:rPr>
              <a:t>What is the spectrum of light?</a:t>
            </a:r>
          </a:p>
        </p:txBody>
      </p:sp>
      <p:sp>
        <p:nvSpPr>
          <p:cNvPr id="117763" name="Rectangle 3"/>
          <p:cNvSpPr>
            <a:spLocks noGrp="1" noChangeArrowheads="1"/>
          </p:cNvSpPr>
          <p:nvPr>
            <p:ph idx="1"/>
          </p:nvPr>
        </p:nvSpPr>
        <p:spPr>
          <a:xfrm>
            <a:off x="914400" y="1905000"/>
            <a:ext cx="7543800" cy="4800600"/>
          </a:xfrm>
        </p:spPr>
        <p:txBody>
          <a:bodyPr/>
          <a:lstStyle/>
          <a:p>
            <a:pPr eaLnBrk="1" hangingPunct="1">
              <a:lnSpc>
                <a:spcPct val="90000"/>
              </a:lnSpc>
              <a:defRPr/>
            </a:pPr>
            <a:r>
              <a:rPr lang="en-US" sz="2800" dirty="0" smtClean="0">
                <a:cs typeface="+mn-cs"/>
              </a:rPr>
              <a:t>Anything hotter than absolute zero </a:t>
            </a:r>
          </a:p>
          <a:p>
            <a:pPr marL="0" indent="0" eaLnBrk="1" hangingPunct="1">
              <a:lnSpc>
                <a:spcPct val="90000"/>
              </a:lnSpc>
              <a:buFont typeface="Wingdings" charset="0"/>
              <a:buNone/>
              <a:defRPr/>
            </a:pPr>
            <a:r>
              <a:rPr lang="en-US" sz="2800" dirty="0">
                <a:cs typeface="+mn-cs"/>
              </a:rPr>
              <a:t> </a:t>
            </a:r>
            <a:r>
              <a:rPr lang="en-US" sz="2800" dirty="0" smtClean="0">
                <a:cs typeface="+mn-cs"/>
              </a:rPr>
              <a:t>  radiates/emits energy, i.e. light</a:t>
            </a:r>
          </a:p>
          <a:p>
            <a:pPr eaLnBrk="1" hangingPunct="1">
              <a:lnSpc>
                <a:spcPct val="90000"/>
              </a:lnSpc>
              <a:defRPr/>
            </a:pPr>
            <a:r>
              <a:rPr lang="en-US" sz="2800" dirty="0" smtClean="0">
                <a:cs typeface="+mn-cs"/>
              </a:rPr>
              <a:t>Sun &amp; stars emit a continuous spectrum (meaning all the colors of visible light). They also emit radio, microwaves, infrared light, ultraviolet light, X-rays, and/or gamma rays</a:t>
            </a:r>
          </a:p>
          <a:p>
            <a:pPr eaLnBrk="1" hangingPunct="1">
              <a:lnSpc>
                <a:spcPct val="90000"/>
              </a:lnSpc>
              <a:defRPr/>
            </a:pPr>
            <a:r>
              <a:rPr lang="en-US" sz="2800" dirty="0" smtClean="0">
                <a:cs typeface="+mn-cs"/>
              </a:rPr>
              <a:t>Our eyes see </a:t>
            </a:r>
            <a:r>
              <a:rPr lang="ja-JP" altLang="en-US" sz="2800" dirty="0" smtClean="0">
                <a:latin typeface="Arial"/>
                <a:cs typeface="+mn-cs"/>
              </a:rPr>
              <a:t>“</a:t>
            </a:r>
            <a:r>
              <a:rPr lang="en-US" sz="2800" dirty="0" smtClean="0">
                <a:cs typeface="+mn-cs"/>
              </a:rPr>
              <a:t>white</a:t>
            </a:r>
            <a:r>
              <a:rPr lang="ja-JP" altLang="en-US" sz="2800" dirty="0" smtClean="0">
                <a:latin typeface="Arial"/>
                <a:cs typeface="+mn-cs"/>
              </a:rPr>
              <a:t>”</a:t>
            </a:r>
            <a:r>
              <a:rPr lang="en-US" sz="2800" dirty="0" smtClean="0">
                <a:cs typeface="+mn-cs"/>
              </a:rPr>
              <a:t> light, which is made of the spectrum of colors visible in a rainbow</a:t>
            </a:r>
          </a:p>
          <a:p>
            <a:pPr eaLnBrk="1" hangingPunct="1">
              <a:lnSpc>
                <a:spcPct val="90000"/>
              </a:lnSpc>
              <a:defRPr/>
            </a:pPr>
            <a:r>
              <a:rPr lang="en-US" sz="2800" dirty="0" smtClean="0">
                <a:cs typeface="+mn-cs"/>
              </a:rPr>
              <a:t>Spectrum = </a:t>
            </a:r>
            <a:r>
              <a:rPr lang="en-US" altLang="ja-JP" sz="2800" dirty="0" smtClean="0">
                <a:latin typeface="Arial"/>
                <a:cs typeface="+mn-cs"/>
              </a:rPr>
              <a:t>the “colors” of light emitted by an object</a:t>
            </a:r>
            <a:endParaRPr lang="en-US" sz="2800" dirty="0" smtClean="0">
              <a:cs typeface="+mn-cs"/>
            </a:endParaRPr>
          </a:p>
        </p:txBody>
      </p:sp>
      <p:pic>
        <p:nvPicPr>
          <p:cNvPr id="20484" name="Picture 4" descr="rainbow" title="rainb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763"/>
            <a:ext cx="28956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p>
            <a:pPr>
              <a:defRPr/>
            </a:pPr>
            <a:fld id="{FECDF96A-3501-E24F-9678-15E9A379E016}" type="slidenum">
              <a:rPr lang="en-US">
                <a:solidFill>
                  <a:srgbClr val="FFFFFF"/>
                </a:solidFill>
              </a:rPr>
              <a:pPr>
                <a:defRPr/>
              </a:pPr>
              <a:t>5</a:t>
            </a:fld>
            <a:endParaRPr lang="en-US">
              <a:solidFill>
                <a:srgbClr val="FFFFFF"/>
              </a:solidFill>
            </a:endParaRPr>
          </a:p>
        </p:txBody>
      </p:sp>
    </p:spTree>
    <p:extLst>
      <p:ext uri="{BB962C8B-B14F-4D97-AF65-F5344CB8AC3E}">
        <p14:creationId xmlns:p14="http://schemas.microsoft.com/office/powerpoint/2010/main" val="12630255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cs typeface="+mj-cs"/>
              </a:rPr>
              <a:t>What is a spectrograph?</a:t>
            </a:r>
          </a:p>
        </p:txBody>
      </p:sp>
      <p:sp>
        <p:nvSpPr>
          <p:cNvPr id="119811" name="Rectangle 3"/>
          <p:cNvSpPr>
            <a:spLocks noGrp="1" noChangeArrowheads="1"/>
          </p:cNvSpPr>
          <p:nvPr>
            <p:ph type="body" sz="half" idx="1"/>
          </p:nvPr>
        </p:nvSpPr>
        <p:spPr>
          <a:xfrm>
            <a:off x="838200" y="1828800"/>
            <a:ext cx="4495800" cy="4114800"/>
          </a:xfrm>
        </p:spPr>
        <p:txBody>
          <a:bodyPr/>
          <a:lstStyle/>
          <a:p>
            <a:pPr eaLnBrk="1" hangingPunct="1">
              <a:defRPr/>
            </a:pPr>
            <a:r>
              <a:rPr lang="en-US" sz="2800" smtClean="0">
                <a:cs typeface="+mn-cs"/>
              </a:rPr>
              <a:t>A relatively simple-to-understand scientific instrument to look at a spectrum</a:t>
            </a:r>
          </a:p>
          <a:p>
            <a:pPr eaLnBrk="1" hangingPunct="1">
              <a:defRPr/>
            </a:pPr>
            <a:r>
              <a:rPr lang="en-US" sz="2800" smtClean="0">
                <a:cs typeface="+mn-cs"/>
              </a:rPr>
              <a:t>Like a prism – breaks light into its colors</a:t>
            </a:r>
          </a:p>
          <a:p>
            <a:pPr eaLnBrk="1" hangingPunct="1">
              <a:defRPr/>
            </a:pPr>
            <a:r>
              <a:rPr lang="en-US" sz="2800" smtClean="0">
                <a:cs typeface="+mn-cs"/>
              </a:rPr>
              <a:t>Thin, rectangular slit produces a rectangle of light</a:t>
            </a:r>
          </a:p>
        </p:txBody>
      </p:sp>
      <p:graphicFrame>
        <p:nvGraphicFramePr>
          <p:cNvPr id="22535" name="Object 11" descr="diagram showing a prism breaking light into its colors" title="prism"/>
          <p:cNvGraphicFramePr>
            <a:graphicFrameLocks noGrp="1" noChangeAspect="1"/>
          </p:cNvGraphicFramePr>
          <p:nvPr>
            <p:ph sz="quarter" idx="3"/>
            <p:extLst>
              <p:ext uri="{D42A27DB-BD31-4B8C-83A1-F6EECF244321}">
                <p14:modId xmlns:p14="http://schemas.microsoft.com/office/powerpoint/2010/main" val="3217419568"/>
              </p:ext>
            </p:extLst>
          </p:nvPr>
        </p:nvGraphicFramePr>
        <p:xfrm>
          <a:off x="2286000" y="5715000"/>
          <a:ext cx="3581400" cy="995363"/>
        </p:xfrm>
        <a:graphic>
          <a:graphicData uri="http://schemas.openxmlformats.org/presentationml/2006/ole">
            <mc:AlternateContent xmlns:mc="http://schemas.openxmlformats.org/markup-compatibility/2006">
              <mc:Choice xmlns:v="urn:schemas-microsoft-com:vml" Requires="v">
                <p:oleObj spid="_x0000_s1032" name="Image" r:id="rId4" imgW="7771429" imgH="2158730" progId="Photoshop.Image.6">
                  <p:embed/>
                </p:oleObj>
              </mc:Choice>
              <mc:Fallback>
                <p:oleObj name="Image" r:id="rId4" imgW="7771429" imgH="2158730"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715000"/>
                        <a:ext cx="358140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pic>
        <p:nvPicPr>
          <p:cNvPr id="119813" name="Picture 5" descr="spectrum of visible light" title="spectrum"/>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257800" y="1676400"/>
            <a:ext cx="3217863"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9822" name="Text Box 14"/>
          <p:cNvSpPr txBox="1">
            <a:spLocks noChangeArrowheads="1"/>
          </p:cNvSpPr>
          <p:nvPr/>
        </p:nvSpPr>
        <p:spPr bwMode="auto">
          <a:xfrm>
            <a:off x="7285038" y="2971800"/>
            <a:ext cx="188118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600" dirty="0">
                <a:solidFill>
                  <a:srgbClr val="FFFFFF"/>
                </a:solidFill>
              </a:rPr>
              <a:t>Example output from a spectrograph</a:t>
            </a:r>
            <a:endParaRPr lang="en-US" sz="1200" dirty="0">
              <a:solidFill>
                <a:srgbClr val="FFFFFF"/>
              </a:solidFill>
            </a:endParaRPr>
          </a:p>
        </p:txBody>
      </p:sp>
      <p:pic>
        <p:nvPicPr>
          <p:cNvPr id="22530" name="Picture 10" descr="rainbow showing a little rectangle of light cut out from it" title="rainbo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3810000"/>
            <a:ext cx="1938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6" name="Rectangle 8" descr="rectangle" title="rectangle"/>
          <p:cNvSpPr>
            <a:spLocks noChangeArrowheads="1"/>
          </p:cNvSpPr>
          <p:nvPr/>
        </p:nvSpPr>
        <p:spPr bwMode="auto">
          <a:xfrm rot="-650320">
            <a:off x="6781800" y="4724400"/>
            <a:ext cx="693738" cy="12223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600">
              <a:solidFill>
                <a:srgbClr val="FFFFFF"/>
              </a:solidFill>
            </a:endParaRPr>
          </a:p>
        </p:txBody>
      </p:sp>
      <p:sp>
        <p:nvSpPr>
          <p:cNvPr id="22537" name="Right Arrow 9" descr="arrow" title="arrow"/>
          <p:cNvSpPr>
            <a:spLocks noChangeArrowheads="1"/>
          </p:cNvSpPr>
          <p:nvPr/>
        </p:nvSpPr>
        <p:spPr bwMode="auto">
          <a:xfrm rot="-6222567">
            <a:off x="6207919" y="3593307"/>
            <a:ext cx="1563687" cy="361950"/>
          </a:xfrm>
          <a:prstGeom prst="rightArrow">
            <a:avLst>
              <a:gd name="adj1" fmla="val 50000"/>
              <a:gd name="adj2" fmla="val 49842"/>
            </a:avLst>
          </a:prstGeom>
          <a:solidFill>
            <a:schemeClr val="bg1"/>
          </a:solidFill>
          <a:ln w="9525">
            <a:solidFill>
              <a:schemeClr val="tx1"/>
            </a:solidFill>
            <a:round/>
            <a:headEnd/>
            <a:tailEnd/>
          </a:ln>
        </p:spPr>
        <p:txBody>
          <a:bodyPr/>
          <a:lstStyle/>
          <a:p>
            <a:pPr algn="ctr" eaLnBrk="0" fontAlgn="base" hangingPunct="0">
              <a:spcBef>
                <a:spcPct val="0"/>
              </a:spcBef>
              <a:spcAft>
                <a:spcPct val="0"/>
              </a:spcAft>
            </a:pPr>
            <a:endParaRPr lang="en-US" sz="1600">
              <a:solidFill>
                <a:srgbClr val="FFFFFF"/>
              </a:solidFill>
            </a:endParaRPr>
          </a:p>
        </p:txBody>
      </p:sp>
      <p:sp>
        <p:nvSpPr>
          <p:cNvPr id="9" name="Slide Number Placeholder 7"/>
          <p:cNvSpPr>
            <a:spLocks noGrp="1"/>
          </p:cNvSpPr>
          <p:nvPr>
            <p:ph type="sldNum" sz="quarter" idx="12"/>
          </p:nvPr>
        </p:nvSpPr>
        <p:spPr/>
        <p:txBody>
          <a:bodyPr/>
          <a:lstStyle/>
          <a:p>
            <a:pPr>
              <a:defRPr/>
            </a:pPr>
            <a:fld id="{E7CE06F4-BC25-4547-A67C-06BDA1E4D3BF}" type="slidenum">
              <a:rPr lang="en-US">
                <a:solidFill>
                  <a:srgbClr val="FFFFFF"/>
                </a:solidFill>
              </a:rPr>
              <a:pPr>
                <a:defRPr/>
              </a:pPr>
              <a:t>6</a:t>
            </a:fld>
            <a:endParaRPr lang="en-US">
              <a:solidFill>
                <a:srgbClr val="FFFFFF"/>
              </a:solidFill>
            </a:endParaRPr>
          </a:p>
        </p:txBody>
      </p:sp>
    </p:spTree>
    <p:extLst>
      <p:ext uri="{BB962C8B-B14F-4D97-AF65-F5344CB8AC3E}">
        <p14:creationId xmlns:p14="http://schemas.microsoft.com/office/powerpoint/2010/main" val="11221321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smtClean="0">
                <a:cs typeface="+mj-cs"/>
              </a:rPr>
              <a:t>Most astronomy is done with spectrographs!</a:t>
            </a:r>
          </a:p>
        </p:txBody>
      </p:sp>
      <p:pic>
        <p:nvPicPr>
          <p:cNvPr id="177160" name="Picture 8" descr="Stanford's punch-out spectrographs" title="spectro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2590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7163" name="Text Box 11"/>
          <p:cNvSpPr txBox="1">
            <a:spLocks noChangeArrowheads="1"/>
          </p:cNvSpPr>
          <p:nvPr/>
        </p:nvSpPr>
        <p:spPr bwMode="auto">
          <a:xfrm>
            <a:off x="457200" y="3276600"/>
            <a:ext cx="2609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fontAlgn="base" hangingPunct="0">
              <a:spcBef>
                <a:spcPct val="0"/>
              </a:spcBef>
              <a:spcAft>
                <a:spcPct val="0"/>
              </a:spcAft>
              <a:defRPr/>
            </a:pPr>
            <a:r>
              <a:rPr lang="en-US" sz="1200" dirty="0">
                <a:solidFill>
                  <a:srgbClr val="FFFFFF"/>
                </a:solidFill>
              </a:rPr>
              <a:t>Stanford Solar Center punch-out spectrograph</a:t>
            </a:r>
          </a:p>
        </p:txBody>
      </p:sp>
      <p:pic>
        <p:nvPicPr>
          <p:cNvPr id="177170" name="Picture 18" descr="student spectrograph and gas lamp" title="student spectro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828800"/>
            <a:ext cx="27432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7171" name="Text Box 19"/>
          <p:cNvSpPr txBox="1">
            <a:spLocks noChangeArrowheads="1"/>
          </p:cNvSpPr>
          <p:nvPr/>
        </p:nvSpPr>
        <p:spPr bwMode="auto">
          <a:xfrm>
            <a:off x="3505200" y="3657600"/>
            <a:ext cx="2087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400" dirty="0">
                <a:solidFill>
                  <a:srgbClr val="FFFFFF"/>
                </a:solidFill>
              </a:rPr>
              <a:t>Student spectrograph &amp; gas lamp</a:t>
            </a:r>
          </a:p>
        </p:txBody>
      </p:sp>
      <p:pic>
        <p:nvPicPr>
          <p:cNvPr id="177156" name="Picture 4" descr="little spectrograph attached to an amateur telescope" title="spectrograp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676400"/>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7164" name="Text Box 12"/>
          <p:cNvSpPr txBox="1">
            <a:spLocks noChangeArrowheads="1"/>
          </p:cNvSpPr>
          <p:nvPr/>
        </p:nvSpPr>
        <p:spPr bwMode="auto">
          <a:xfrm>
            <a:off x="6096000" y="3429000"/>
            <a:ext cx="281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600">
                <a:solidFill>
                  <a:srgbClr val="FFFFFF"/>
                </a:solidFill>
              </a:rPr>
              <a:t>Home-made spectrograph attached to telescope</a:t>
            </a:r>
            <a:endParaRPr lang="en-US" sz="1200">
              <a:solidFill>
                <a:srgbClr val="FFFFFF"/>
              </a:solidFill>
            </a:endParaRPr>
          </a:p>
        </p:txBody>
      </p:sp>
      <p:pic>
        <p:nvPicPr>
          <p:cNvPr id="24588" name="Picture 6" descr="SDO" title="S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4038600"/>
            <a:ext cx="16764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5" name="Text Box 13"/>
          <p:cNvSpPr txBox="1">
            <a:spLocks noChangeArrowheads="1"/>
          </p:cNvSpPr>
          <p:nvPr/>
        </p:nvSpPr>
        <p:spPr bwMode="auto">
          <a:xfrm>
            <a:off x="339725" y="6172200"/>
            <a:ext cx="4103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r>
              <a:rPr lang="en-US" sz="1600" dirty="0">
                <a:solidFill>
                  <a:srgbClr val="FFFFFF"/>
                </a:solidFill>
              </a:rPr>
              <a:t>NASA</a:t>
            </a:r>
            <a:r>
              <a:rPr lang="ja-JP" altLang="en-US" sz="1600" dirty="0">
                <a:solidFill>
                  <a:srgbClr val="FFFFFF"/>
                </a:solidFill>
                <a:latin typeface="Arial"/>
              </a:rPr>
              <a:t>‘</a:t>
            </a:r>
            <a:r>
              <a:rPr lang="en-US" altLang="ja-JP" sz="1600" dirty="0">
                <a:solidFill>
                  <a:srgbClr val="FFFFFF"/>
                </a:solidFill>
              </a:rPr>
              <a:t>s Solar Dynamics Observatory (SDO)</a:t>
            </a:r>
            <a:endParaRPr lang="en-US" sz="1200" dirty="0">
              <a:solidFill>
                <a:srgbClr val="FFFFFF"/>
              </a:solidFill>
            </a:endParaRPr>
          </a:p>
        </p:txBody>
      </p:sp>
      <p:pic>
        <p:nvPicPr>
          <p:cNvPr id="24587" name="Picture 15" descr="IRIS" title="IRI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267200"/>
            <a:ext cx="31877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8" name="Text Box 16"/>
          <p:cNvSpPr txBox="1">
            <a:spLocks noChangeArrowheads="1"/>
          </p:cNvSpPr>
          <p:nvPr/>
        </p:nvSpPr>
        <p:spPr bwMode="auto">
          <a:xfrm>
            <a:off x="5486400" y="6248400"/>
            <a:ext cx="2535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600" dirty="0">
                <a:solidFill>
                  <a:srgbClr val="FFFFFF"/>
                </a:solidFill>
              </a:rPr>
              <a:t>NASA’s IRIS mission</a:t>
            </a:r>
            <a:endParaRPr lang="en-US" sz="1200" dirty="0">
              <a:solidFill>
                <a:srgbClr val="FFFFFF"/>
              </a:solidFill>
            </a:endParaRPr>
          </a:p>
        </p:txBody>
      </p:sp>
      <p:sp>
        <p:nvSpPr>
          <p:cNvPr id="14" name="Slide Number Placeholder 5"/>
          <p:cNvSpPr>
            <a:spLocks noGrp="1"/>
          </p:cNvSpPr>
          <p:nvPr>
            <p:ph type="sldNum" sz="quarter" idx="12"/>
          </p:nvPr>
        </p:nvSpPr>
        <p:spPr/>
        <p:txBody>
          <a:bodyPr/>
          <a:lstStyle/>
          <a:p>
            <a:pPr>
              <a:defRPr/>
            </a:pPr>
            <a:fld id="{0CEADB5D-7C82-5C4C-99F9-DEE3CB9253CB}" type="slidenum">
              <a:rPr lang="en-US">
                <a:solidFill>
                  <a:srgbClr val="FFFFFF"/>
                </a:solidFill>
              </a:rPr>
              <a:pPr>
                <a:defRPr/>
              </a:pPr>
              <a:t>7</a:t>
            </a:fld>
            <a:endParaRPr lang="en-US">
              <a:solidFill>
                <a:srgbClr val="FFFFFF"/>
              </a:solidFill>
            </a:endParaRPr>
          </a:p>
        </p:txBody>
      </p:sp>
    </p:spTree>
    <p:extLst>
      <p:ext uri="{BB962C8B-B14F-4D97-AF65-F5344CB8AC3E}">
        <p14:creationId xmlns:p14="http://schemas.microsoft.com/office/powerpoint/2010/main" val="33153658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066800" y="304800"/>
            <a:ext cx="5410200" cy="1431925"/>
          </a:xfrm>
        </p:spPr>
        <p:txBody>
          <a:bodyPr/>
          <a:lstStyle/>
          <a:p>
            <a:pPr eaLnBrk="1" hangingPunct="1">
              <a:defRPr/>
            </a:pPr>
            <a:r>
              <a:rPr lang="en-US" dirty="0">
                <a:cs typeface="+mj-cs"/>
              </a:rPr>
              <a:t>O</a:t>
            </a:r>
            <a:r>
              <a:rPr lang="en-US" dirty="0" smtClean="0">
                <a:cs typeface="+mj-cs"/>
              </a:rPr>
              <a:t>ur Simple Spectrograph</a:t>
            </a:r>
          </a:p>
        </p:txBody>
      </p:sp>
      <p:pic>
        <p:nvPicPr>
          <p:cNvPr id="195593" name="Picture 9" descr="Stanford spectrogram" title="Stanford spectr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1962150"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5587" name="Rectangle 3"/>
          <p:cNvSpPr>
            <a:spLocks noGrp="1" noChangeArrowheads="1"/>
          </p:cNvSpPr>
          <p:nvPr>
            <p:ph type="body" sz="half" idx="1"/>
          </p:nvPr>
        </p:nvSpPr>
        <p:spPr>
          <a:xfrm>
            <a:off x="990600" y="2057400"/>
            <a:ext cx="5410200" cy="4114800"/>
          </a:xfrm>
        </p:spPr>
        <p:txBody>
          <a:bodyPr/>
          <a:lstStyle/>
          <a:p>
            <a:pPr eaLnBrk="1" hangingPunct="1">
              <a:defRPr/>
            </a:pPr>
            <a:r>
              <a:rPr lang="en-US" sz="2800" smtClean="0">
                <a:cs typeface="+mn-cs"/>
              </a:rPr>
              <a:t>Diffraction grating</a:t>
            </a:r>
          </a:p>
          <a:p>
            <a:pPr eaLnBrk="1" hangingPunct="1">
              <a:buFont typeface="Wingdings" charset="0"/>
              <a:buNone/>
              <a:defRPr/>
            </a:pPr>
            <a:r>
              <a:rPr lang="en-US" sz="2800" smtClean="0">
                <a:cs typeface="+mn-cs"/>
              </a:rPr>
              <a:t>    (similar effect to prism</a:t>
            </a:r>
          </a:p>
          <a:p>
            <a:pPr eaLnBrk="1" hangingPunct="1">
              <a:buFont typeface="Wingdings" charset="0"/>
              <a:buNone/>
              <a:defRPr/>
            </a:pPr>
            <a:r>
              <a:rPr lang="en-US" sz="2800" smtClean="0">
                <a:cs typeface="+mn-cs"/>
              </a:rPr>
              <a:t>      or CD)</a:t>
            </a:r>
          </a:p>
          <a:p>
            <a:pPr eaLnBrk="1" hangingPunct="1">
              <a:defRPr/>
            </a:pPr>
            <a:r>
              <a:rPr lang="en-US" sz="2800" smtClean="0">
                <a:cs typeface="+mn-cs"/>
              </a:rPr>
              <a:t>Slit &amp; light source</a:t>
            </a:r>
          </a:p>
          <a:p>
            <a:pPr eaLnBrk="1" hangingPunct="1">
              <a:defRPr/>
            </a:pPr>
            <a:r>
              <a:rPr lang="en-US" sz="2800" smtClean="0">
                <a:cs typeface="+mn-cs"/>
              </a:rPr>
              <a:t>Scale (optional)</a:t>
            </a:r>
          </a:p>
          <a:p>
            <a:pPr eaLnBrk="1" hangingPunct="1">
              <a:defRPr/>
            </a:pPr>
            <a:r>
              <a:rPr lang="en-US" sz="2800" smtClean="0">
                <a:cs typeface="+mn-cs"/>
              </a:rPr>
              <a:t>Eye or instrument </a:t>
            </a:r>
          </a:p>
          <a:p>
            <a:pPr eaLnBrk="1" hangingPunct="1">
              <a:buFont typeface="Wingdings" charset="0"/>
              <a:buNone/>
              <a:defRPr/>
            </a:pPr>
            <a:r>
              <a:rPr lang="en-US" sz="2800" smtClean="0">
                <a:cs typeface="+mn-cs"/>
              </a:rPr>
              <a:t>   for viewing</a:t>
            </a:r>
          </a:p>
        </p:txBody>
      </p:sp>
      <p:pic>
        <p:nvPicPr>
          <p:cNvPr id="195590" name="Picture 6" descr="diffraction grating" title="diffraction grating"/>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410200" y="1905000"/>
            <a:ext cx="10287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6631" name="Picture 13" descr="light hitting a CD and being broken into its colors" title="spectrum on C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981200"/>
            <a:ext cx="1676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5" name="Picture 11" descr="diagram of a diffraction grating breaking light into its colors" title="diffraction grating"/>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648200" y="3581400"/>
            <a:ext cx="3810000" cy="2789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 name="Slide Number Placeholder 7"/>
          <p:cNvSpPr>
            <a:spLocks noGrp="1"/>
          </p:cNvSpPr>
          <p:nvPr>
            <p:ph type="sldNum" sz="quarter" idx="12"/>
          </p:nvPr>
        </p:nvSpPr>
        <p:spPr/>
        <p:txBody>
          <a:bodyPr/>
          <a:lstStyle/>
          <a:p>
            <a:pPr>
              <a:defRPr/>
            </a:pPr>
            <a:fld id="{E3529755-3013-E14A-B458-E26E141FD6B0}" type="slidenum">
              <a:rPr lang="en-US">
                <a:solidFill>
                  <a:srgbClr val="FFFFFF"/>
                </a:solidFill>
              </a:rPr>
              <a:pPr>
                <a:defRPr/>
              </a:pPr>
              <a:t>8</a:t>
            </a:fld>
            <a:endParaRPr lang="en-US">
              <a:solidFill>
                <a:srgbClr val="FFFFFF"/>
              </a:solidFill>
            </a:endParaRPr>
          </a:p>
        </p:txBody>
      </p:sp>
    </p:spTree>
    <p:extLst>
      <p:ext uri="{BB962C8B-B14F-4D97-AF65-F5344CB8AC3E}">
        <p14:creationId xmlns:p14="http://schemas.microsoft.com/office/powerpoint/2010/main" val="26894045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90600" y="152400"/>
            <a:ext cx="7772400" cy="1431925"/>
          </a:xfrm>
        </p:spPr>
        <p:txBody>
          <a:bodyPr/>
          <a:lstStyle/>
          <a:p>
            <a:pPr eaLnBrk="1" hangingPunct="1">
              <a:defRPr/>
            </a:pPr>
            <a:r>
              <a:rPr lang="en-US" smtClean="0">
                <a:cs typeface="+mj-cs"/>
              </a:rPr>
              <a:t>What can we learn with a spectrograph?</a:t>
            </a:r>
          </a:p>
        </p:txBody>
      </p:sp>
      <p:pic>
        <p:nvPicPr>
          <p:cNvPr id="124937" name="Picture 9" descr="visible light continuous spectrum, red on the right and violet on the left" title="spectru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1676400"/>
            <a:ext cx="6096000" cy="1441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4942" name="AutoShape 14" descr="arrow to the left" title="arrow"/>
          <p:cNvSpPr>
            <a:spLocks noChangeArrowheads="1"/>
          </p:cNvSpPr>
          <p:nvPr/>
        </p:nvSpPr>
        <p:spPr bwMode="auto">
          <a:xfrm rot="10800000">
            <a:off x="304800" y="2667000"/>
            <a:ext cx="976313" cy="228600"/>
          </a:xfrm>
          <a:prstGeom prst="rightArrow">
            <a:avLst>
              <a:gd name="adj1" fmla="val 50000"/>
              <a:gd name="adj2" fmla="val 106771"/>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600">
              <a:solidFill>
                <a:srgbClr val="FFFFFF"/>
              </a:solidFill>
            </a:endParaRPr>
          </a:p>
        </p:txBody>
      </p:sp>
      <p:sp>
        <p:nvSpPr>
          <p:cNvPr id="124940" name="Text Box 12"/>
          <p:cNvSpPr txBox="1">
            <a:spLocks noChangeArrowheads="1"/>
          </p:cNvSpPr>
          <p:nvPr/>
        </p:nvSpPr>
        <p:spPr bwMode="auto">
          <a:xfrm>
            <a:off x="152400" y="2057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600">
                <a:solidFill>
                  <a:srgbClr val="FFFFFF"/>
                </a:solidFill>
              </a:rPr>
              <a:t>To ultraviolet</a:t>
            </a:r>
          </a:p>
        </p:txBody>
      </p:sp>
      <p:sp>
        <p:nvSpPr>
          <p:cNvPr id="124941" name="AutoShape 13" descr="arrow to the right" title="arrow"/>
          <p:cNvSpPr>
            <a:spLocks noChangeArrowheads="1"/>
          </p:cNvSpPr>
          <p:nvPr/>
        </p:nvSpPr>
        <p:spPr bwMode="auto">
          <a:xfrm>
            <a:off x="7696200" y="2438400"/>
            <a:ext cx="976313" cy="228600"/>
          </a:xfrm>
          <a:prstGeom prst="rightArrow">
            <a:avLst>
              <a:gd name="adj1" fmla="val 50000"/>
              <a:gd name="adj2" fmla="val 106771"/>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600">
              <a:solidFill>
                <a:srgbClr val="FFFFFF"/>
              </a:solidFill>
            </a:endParaRPr>
          </a:p>
        </p:txBody>
      </p:sp>
      <p:sp>
        <p:nvSpPr>
          <p:cNvPr id="124939" name="Text Box 11"/>
          <p:cNvSpPr txBox="1">
            <a:spLocks noChangeArrowheads="1"/>
          </p:cNvSpPr>
          <p:nvPr/>
        </p:nvSpPr>
        <p:spPr bwMode="auto">
          <a:xfrm>
            <a:off x="7543800" y="2057400"/>
            <a:ext cx="1173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r>
              <a:rPr lang="en-US" sz="1600">
                <a:solidFill>
                  <a:srgbClr val="FFFFFF"/>
                </a:solidFill>
              </a:rPr>
              <a:t>To infrared</a:t>
            </a:r>
          </a:p>
        </p:txBody>
      </p:sp>
      <p:sp>
        <p:nvSpPr>
          <p:cNvPr id="124931" name="Rectangle 3"/>
          <p:cNvSpPr>
            <a:spLocks noGrp="1" noChangeArrowheads="1"/>
          </p:cNvSpPr>
          <p:nvPr>
            <p:ph type="body" sz="half" idx="1"/>
          </p:nvPr>
        </p:nvSpPr>
        <p:spPr>
          <a:xfrm>
            <a:off x="1066800" y="1676400"/>
            <a:ext cx="6553200" cy="4419600"/>
          </a:xfrm>
        </p:spPr>
        <p:txBody>
          <a:bodyPr/>
          <a:lstStyle/>
          <a:p>
            <a:pPr eaLnBrk="1" hangingPunct="1">
              <a:buFont typeface="Wingdings" charset="0"/>
              <a:buNone/>
              <a:defRPr/>
            </a:pPr>
            <a:endParaRPr lang="en-US" sz="2800" dirty="0" smtClean="0">
              <a:cs typeface="+mn-cs"/>
            </a:endParaRPr>
          </a:p>
          <a:p>
            <a:pPr eaLnBrk="1" hangingPunct="1">
              <a:buFont typeface="Wingdings" charset="0"/>
              <a:buNone/>
              <a:defRPr/>
            </a:pPr>
            <a:endParaRPr lang="en-US" sz="2800" dirty="0" smtClean="0">
              <a:cs typeface="+mn-cs"/>
            </a:endParaRPr>
          </a:p>
          <a:p>
            <a:pPr eaLnBrk="1" hangingPunct="1">
              <a:buFont typeface="Wingdings" charset="0"/>
              <a:buNone/>
              <a:defRPr/>
            </a:pPr>
            <a:endParaRPr lang="en-US" sz="2800" dirty="0" smtClean="0">
              <a:cs typeface="+mn-cs"/>
            </a:endParaRPr>
          </a:p>
          <a:p>
            <a:pPr eaLnBrk="1" hangingPunct="1">
              <a:buFont typeface="Wingdings" charset="0"/>
              <a:buNone/>
              <a:defRPr/>
            </a:pPr>
            <a:r>
              <a:rPr lang="en-US" sz="2800" dirty="0" smtClean="0">
                <a:cs typeface="+mn-cs"/>
              </a:rPr>
              <a:t>Sometimes there are extra bright colors</a:t>
            </a:r>
          </a:p>
          <a:p>
            <a:pPr eaLnBrk="1" hangingPunct="1">
              <a:buFont typeface="Wingdings" charset="0"/>
              <a:buNone/>
              <a:defRPr/>
            </a:pPr>
            <a:endParaRPr lang="en-US" sz="2800" dirty="0" smtClean="0">
              <a:cs typeface="+mn-cs"/>
            </a:endParaRPr>
          </a:p>
          <a:p>
            <a:pPr eaLnBrk="1" hangingPunct="1">
              <a:buFont typeface="Wingdings" charset="0"/>
              <a:buNone/>
              <a:defRPr/>
            </a:pPr>
            <a:endParaRPr lang="en-US" sz="2800" dirty="0" smtClean="0">
              <a:cs typeface="+mn-cs"/>
            </a:endParaRPr>
          </a:p>
          <a:p>
            <a:pPr eaLnBrk="1" hangingPunct="1">
              <a:buFont typeface="Wingdings" charset="0"/>
              <a:buNone/>
              <a:defRPr/>
            </a:pPr>
            <a:r>
              <a:rPr lang="en-US" sz="2800" dirty="0" smtClean="0">
                <a:cs typeface="+mn-cs"/>
              </a:rPr>
              <a:t>Sometimes there are missing colors</a:t>
            </a:r>
          </a:p>
        </p:txBody>
      </p:sp>
      <p:pic>
        <p:nvPicPr>
          <p:cNvPr id="28676" name="Picture 6" descr="cotinuous spectrum with extra colors" title="emission 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70866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 descr="continuous spectrum with missing colors (i.e. dark lines)" title="absorption spectrum"/>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410200"/>
            <a:ext cx="7086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6"/>
          <p:cNvSpPr>
            <a:spLocks noGrp="1"/>
          </p:cNvSpPr>
          <p:nvPr>
            <p:ph type="sldNum" sz="quarter" idx="12"/>
          </p:nvPr>
        </p:nvSpPr>
        <p:spPr/>
        <p:txBody>
          <a:bodyPr/>
          <a:lstStyle/>
          <a:p>
            <a:pPr>
              <a:defRPr/>
            </a:pPr>
            <a:fld id="{81401A29-BC67-C245-BEA5-735B4750669F}" type="slidenum">
              <a:rPr lang="en-US">
                <a:solidFill>
                  <a:srgbClr val="FFFFFF"/>
                </a:solidFill>
              </a:rPr>
              <a:pPr>
                <a:defRPr/>
              </a:pPr>
              <a:t>9</a:t>
            </a:fld>
            <a:endParaRPr lang="en-US">
              <a:solidFill>
                <a:srgbClr val="FFFFFF"/>
              </a:solidFill>
            </a:endParaRPr>
          </a:p>
        </p:txBody>
      </p:sp>
    </p:spTree>
    <p:extLst>
      <p:ext uri="{BB962C8B-B14F-4D97-AF65-F5344CB8AC3E}">
        <p14:creationId xmlns:p14="http://schemas.microsoft.com/office/powerpoint/2010/main" val="20578050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1027</Words>
  <Application>Microsoft Macintosh PowerPoint</Application>
  <PresentationFormat>On-screen Show (4:3)</PresentationFormat>
  <Paragraphs>132</Paragraphs>
  <Slides>17</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Shimmer</vt:lpstr>
      <vt:lpstr>Image</vt:lpstr>
      <vt:lpstr>Fingerprints in Sunlight Understanding Spectroscopy</vt:lpstr>
      <vt:lpstr>What is light?</vt:lpstr>
      <vt:lpstr>Light is a form of energy, the electromagnetic spectrum.</vt:lpstr>
      <vt:lpstr>How can we can study the stars?</vt:lpstr>
      <vt:lpstr>What is the spectrum of light?</vt:lpstr>
      <vt:lpstr>What is a spectrograph?</vt:lpstr>
      <vt:lpstr>Most astronomy is done with spectrographs!</vt:lpstr>
      <vt:lpstr>Our Simple Spectrograph</vt:lpstr>
      <vt:lpstr>What can we learn with a spectrograph?</vt:lpstr>
      <vt:lpstr>Fingerprints in Light</vt:lpstr>
      <vt:lpstr>Example fingerprints</vt:lpstr>
      <vt:lpstr>Absorption vs. Emission?</vt:lpstr>
      <vt:lpstr>Some Elements on the Sun</vt:lpstr>
      <vt:lpstr>Different types of stars have different spectra</vt:lpstr>
      <vt:lpstr>What secrets do spectra tell us?</vt:lpstr>
      <vt:lpstr>Spectra tell us about composition</vt:lpstr>
      <vt:lpstr>Spectra tell us temperatures</vt:lpstr>
    </vt:vector>
  </TitlesOfParts>
  <Company>Alberta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Fingerprints in Sunlight Understanding Spectroscopy</dc:title>
  <dc:creator>EPSB</dc:creator>
  <cp:lastModifiedBy>Wayde Putnam</cp:lastModifiedBy>
  <cp:revision>5</cp:revision>
  <dcterms:created xsi:type="dcterms:W3CDTF">2016-11-01T18:51:21Z</dcterms:created>
  <dcterms:modified xsi:type="dcterms:W3CDTF">2019-11-24T00:08:31Z</dcterms:modified>
</cp:coreProperties>
</file>