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5"/>
  </p:notesMasterIdLst>
  <p:sldIdLst>
    <p:sldId id="312" r:id="rId2"/>
    <p:sldId id="314" r:id="rId3"/>
    <p:sldId id="316" r:id="rId4"/>
    <p:sldId id="317" r:id="rId5"/>
    <p:sldId id="318" r:id="rId6"/>
    <p:sldId id="320" r:id="rId7"/>
    <p:sldId id="319" r:id="rId8"/>
    <p:sldId id="321" r:id="rId9"/>
    <p:sldId id="322" r:id="rId10"/>
    <p:sldId id="323" r:id="rId11"/>
    <p:sldId id="324" r:id="rId12"/>
    <p:sldId id="325" r:id="rId13"/>
    <p:sldId id="326" r:id="rId14"/>
  </p:sldIdLst>
  <p:sldSz cx="9144000" cy="6858000" type="screen4x3"/>
  <p:notesSz cx="6934200" cy="9220200"/>
  <p:defaultTextStyle>
    <a:defPPr>
      <a:defRPr lang="en-US"/>
    </a:defPPr>
    <a:lvl1pPr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1pPr>
    <a:lvl2pPr marL="4572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2pPr>
    <a:lvl3pPr marL="9144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3pPr>
    <a:lvl4pPr marL="13716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4pPr>
    <a:lvl5pPr marL="18288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6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6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6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6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9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09" tIns="46154" rIns="92309" bIns="46154" numCol="1" anchor="t" anchorCtr="0" compatLnSpc="1">
            <a:prstTxWarp prst="textNoShape">
              <a:avLst/>
            </a:prstTxWarp>
          </a:bodyPr>
          <a:lstStyle>
            <a:lvl1pPr algn="l" defTabSz="922338" eaLnBrk="1" hangingPunct="1">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09" tIns="46154" rIns="92309" bIns="46154" numCol="1" anchor="t" anchorCtr="0" compatLnSpc="1">
            <a:prstTxWarp prst="textNoShape">
              <a:avLst/>
            </a:prstTxWarp>
          </a:bodyPr>
          <a:lstStyle>
            <a:lvl1pPr algn="r" defTabSz="922338" eaLnBrk="1" hangingPunct="1">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09" tIns="46154" rIns="92309" bIns="46154" numCol="1" anchor="b" anchorCtr="0" compatLnSpc="1">
            <a:prstTxWarp prst="textNoShape">
              <a:avLst/>
            </a:prstTxWarp>
          </a:bodyPr>
          <a:lstStyle>
            <a:lvl1pPr algn="l" defTabSz="922338" eaLnBrk="1" hangingPunct="1">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09" tIns="46154" rIns="92309" bIns="46154" numCol="1" anchor="b" anchorCtr="0" compatLnSpc="1">
            <a:prstTxWarp prst="textNoShape">
              <a:avLst/>
            </a:prstTxWarp>
          </a:bodyPr>
          <a:lstStyle>
            <a:lvl1pPr algn="r" defTabSz="922338" eaLnBrk="1" hangingPunct="1">
              <a:defRPr sz="1200">
                <a:latin typeface="Arial" charset="0"/>
                <a:cs typeface="+mn-cs"/>
              </a:defRPr>
            </a:lvl1pPr>
          </a:lstStyle>
          <a:p>
            <a:pPr>
              <a:defRPr/>
            </a:pPr>
            <a:fld id="{9DE07692-2184-5541-9ACD-2AFBC7EF275F}" type="slidenum">
              <a:rPr lang="en-US"/>
              <a:pPr>
                <a:defRPr/>
              </a:pPr>
              <a:t>‹#›</a:t>
            </a:fld>
            <a:endParaRPr lang="en-US"/>
          </a:p>
        </p:txBody>
      </p:sp>
    </p:spTree>
    <p:extLst>
      <p:ext uri="{BB962C8B-B14F-4D97-AF65-F5344CB8AC3E}">
        <p14:creationId xmlns:p14="http://schemas.microsoft.com/office/powerpoint/2010/main" val="431649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not sure why scientists don’t call it a violet shift.  Perhaps it is because human eyes do not see violet very well.  Scientists usually refer to the visible light spectrum as red, yellow, green, and blue.</a:t>
            </a:r>
            <a:endParaRPr lang="en-US" dirty="0"/>
          </a:p>
        </p:txBody>
      </p:sp>
      <p:sp>
        <p:nvSpPr>
          <p:cNvPr id="4" name="Slide Number Placeholder 3"/>
          <p:cNvSpPr>
            <a:spLocks noGrp="1"/>
          </p:cNvSpPr>
          <p:nvPr>
            <p:ph type="sldNum" sz="quarter" idx="10"/>
          </p:nvPr>
        </p:nvSpPr>
        <p:spPr/>
        <p:txBody>
          <a:bodyPr/>
          <a:lstStyle/>
          <a:p>
            <a:pPr>
              <a:defRPr/>
            </a:pPr>
            <a:fld id="{9DE07692-2184-5541-9ACD-2AFBC7EF275F}" type="slidenum">
              <a:rPr lang="en-US" smtClean="0"/>
              <a:pPr>
                <a:defRPr/>
              </a:pPr>
              <a:t>2</a:t>
            </a:fld>
            <a:endParaRPr lang="en-US"/>
          </a:p>
        </p:txBody>
      </p:sp>
    </p:spTree>
    <p:extLst>
      <p:ext uri="{BB962C8B-B14F-4D97-AF65-F5344CB8AC3E}">
        <p14:creationId xmlns:p14="http://schemas.microsoft.com/office/powerpoint/2010/main" val="7314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grpSp>
      <p:sp>
        <p:nvSpPr>
          <p:cNvPr id="11368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Click to edit Master title style</a:t>
            </a:r>
          </a:p>
        </p:txBody>
      </p:sp>
      <p:sp>
        <p:nvSpPr>
          <p:cNvPr id="113681" name="Rectangle 17"/>
          <p:cNvSpPr>
            <a:spLocks noGrp="1" noChangeArrowheads="1"/>
          </p:cNvSpPr>
          <p:nvPr>
            <p:ph type="subTitle" sz="quarter" idx="1"/>
          </p:nvPr>
        </p:nvSpPr>
        <p:spPr>
          <a:xfrm>
            <a:off x="1066800" y="3886200"/>
            <a:ext cx="6400800" cy="1752600"/>
          </a:xfrm>
        </p:spPr>
        <p:txBody>
          <a:bodyPr/>
          <a:lstStyle>
            <a:lvl1pPr marL="0" indent="0">
              <a:buFont typeface="Wingdings" charset="0"/>
              <a:buNone/>
              <a:defRPr/>
            </a:lvl1pPr>
          </a:lstStyle>
          <a:p>
            <a:pPr lvl="0"/>
            <a:r>
              <a:rPr lang="en-US" noProof="0" smtClean="0"/>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D7A69A50-9A30-E54A-89D4-3B62D208DAB3}" type="slidenum">
              <a:rPr lang="en-US"/>
              <a:pPr>
                <a:defRPr/>
              </a:pPr>
              <a:t>‹#›</a:t>
            </a:fld>
            <a:endParaRPr lang="en-US"/>
          </a:p>
        </p:txBody>
      </p:sp>
    </p:spTree>
    <p:extLst>
      <p:ext uri="{BB962C8B-B14F-4D97-AF65-F5344CB8AC3E}">
        <p14:creationId xmlns:p14="http://schemas.microsoft.com/office/powerpoint/2010/main" val="185985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53EB8D0-FF6D-3A48-AD13-83666A077308}" type="slidenum">
              <a:rPr lang="en-US"/>
              <a:pPr>
                <a:defRPr/>
              </a:pPr>
              <a:t>‹#›</a:t>
            </a:fld>
            <a:endParaRPr lang="en-US"/>
          </a:p>
        </p:txBody>
      </p:sp>
    </p:spTree>
    <p:extLst>
      <p:ext uri="{BB962C8B-B14F-4D97-AF65-F5344CB8AC3E}">
        <p14:creationId xmlns:p14="http://schemas.microsoft.com/office/powerpoint/2010/main" val="214691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82B722D4-82EF-724A-BC7C-9602D181DCFB}" type="slidenum">
              <a:rPr lang="en-US"/>
              <a:pPr>
                <a:defRPr/>
              </a:pPr>
              <a:t>‹#›</a:t>
            </a:fld>
            <a:endParaRPr lang="en-US"/>
          </a:p>
        </p:txBody>
      </p:sp>
    </p:spTree>
    <p:extLst>
      <p:ext uri="{BB962C8B-B14F-4D97-AF65-F5344CB8AC3E}">
        <p14:creationId xmlns:p14="http://schemas.microsoft.com/office/powerpoint/2010/main" val="31375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83E303B8-D578-8340-966E-BA4A4FA49E0A}" type="slidenum">
              <a:rPr lang="en-US"/>
              <a:pPr>
                <a:defRPr/>
              </a:pPr>
              <a:t>‹#›</a:t>
            </a:fld>
            <a:endParaRPr lang="en-US"/>
          </a:p>
        </p:txBody>
      </p:sp>
    </p:spTree>
    <p:extLst>
      <p:ext uri="{BB962C8B-B14F-4D97-AF65-F5344CB8AC3E}">
        <p14:creationId xmlns:p14="http://schemas.microsoft.com/office/powerpoint/2010/main" val="121543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8D11A8C9-AB4B-8747-BBF7-528A4BA0E957}" type="slidenum">
              <a:rPr lang="en-US"/>
              <a:pPr>
                <a:defRPr/>
              </a:pPr>
              <a:t>‹#›</a:t>
            </a:fld>
            <a:endParaRPr lang="en-US"/>
          </a:p>
        </p:txBody>
      </p:sp>
    </p:spTree>
    <p:extLst>
      <p:ext uri="{BB962C8B-B14F-4D97-AF65-F5344CB8AC3E}">
        <p14:creationId xmlns:p14="http://schemas.microsoft.com/office/powerpoint/2010/main" val="104647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FE93546B-E24B-834E-A5E5-5101728D6CEA}" type="slidenum">
              <a:rPr lang="en-US"/>
              <a:pPr>
                <a:defRPr/>
              </a:pPr>
              <a:t>‹#›</a:t>
            </a:fld>
            <a:endParaRPr lang="en-US"/>
          </a:p>
        </p:txBody>
      </p:sp>
    </p:spTree>
    <p:extLst>
      <p:ext uri="{BB962C8B-B14F-4D97-AF65-F5344CB8AC3E}">
        <p14:creationId xmlns:p14="http://schemas.microsoft.com/office/powerpoint/2010/main" val="41539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3FE2998-268F-E84C-9A0E-B122E75B34FC}" type="slidenum">
              <a:rPr lang="en-US"/>
              <a:pPr>
                <a:defRPr/>
              </a:pPr>
              <a:t>‹#›</a:t>
            </a:fld>
            <a:endParaRPr lang="en-US"/>
          </a:p>
        </p:txBody>
      </p:sp>
    </p:spTree>
    <p:extLst>
      <p:ext uri="{BB962C8B-B14F-4D97-AF65-F5344CB8AC3E}">
        <p14:creationId xmlns:p14="http://schemas.microsoft.com/office/powerpoint/2010/main" val="379762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842F22E-04C0-CA49-BF73-A6536928EA3C}" type="slidenum">
              <a:rPr lang="en-US"/>
              <a:pPr>
                <a:defRPr/>
              </a:pPr>
              <a:t>‹#›</a:t>
            </a:fld>
            <a:endParaRPr lang="en-US"/>
          </a:p>
        </p:txBody>
      </p:sp>
    </p:spTree>
    <p:extLst>
      <p:ext uri="{BB962C8B-B14F-4D97-AF65-F5344CB8AC3E}">
        <p14:creationId xmlns:p14="http://schemas.microsoft.com/office/powerpoint/2010/main" val="144419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E01B59C0-47A1-574F-B455-53206705D060}" type="slidenum">
              <a:rPr lang="en-US"/>
              <a:pPr>
                <a:defRPr/>
              </a:pPr>
              <a:t>‹#›</a:t>
            </a:fld>
            <a:endParaRPr lang="en-US"/>
          </a:p>
        </p:txBody>
      </p:sp>
    </p:spTree>
    <p:extLst>
      <p:ext uri="{BB962C8B-B14F-4D97-AF65-F5344CB8AC3E}">
        <p14:creationId xmlns:p14="http://schemas.microsoft.com/office/powerpoint/2010/main" val="283775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94B07D27-B3BE-B243-A345-A9636502C858}" type="slidenum">
              <a:rPr lang="en-US"/>
              <a:pPr>
                <a:defRPr/>
              </a:pPr>
              <a:t>‹#›</a:t>
            </a:fld>
            <a:endParaRPr lang="en-US"/>
          </a:p>
        </p:txBody>
      </p:sp>
    </p:spTree>
    <p:extLst>
      <p:ext uri="{BB962C8B-B14F-4D97-AF65-F5344CB8AC3E}">
        <p14:creationId xmlns:p14="http://schemas.microsoft.com/office/powerpoint/2010/main" val="423089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747B69DC-5A9F-204E-AC8A-B268F2C85700}" type="slidenum">
              <a:rPr lang="en-US"/>
              <a:pPr>
                <a:defRPr/>
              </a:pPr>
              <a:t>‹#›</a:t>
            </a:fld>
            <a:endParaRPr lang="en-US"/>
          </a:p>
        </p:txBody>
      </p:sp>
    </p:spTree>
    <p:extLst>
      <p:ext uri="{BB962C8B-B14F-4D97-AF65-F5344CB8AC3E}">
        <p14:creationId xmlns:p14="http://schemas.microsoft.com/office/powerpoint/2010/main" val="365633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38CF719-1192-BD41-8219-4E1603BAE477}" type="slidenum">
              <a:rPr lang="en-US"/>
              <a:pPr>
                <a:defRPr/>
              </a:pPr>
              <a:t>‹#›</a:t>
            </a:fld>
            <a:endParaRPr lang="en-US"/>
          </a:p>
        </p:txBody>
      </p:sp>
    </p:spTree>
    <p:extLst>
      <p:ext uri="{BB962C8B-B14F-4D97-AF65-F5344CB8AC3E}">
        <p14:creationId xmlns:p14="http://schemas.microsoft.com/office/powerpoint/2010/main" val="72373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1DE6F72C-9B77-F848-A2E1-A42BF404411B}" type="slidenum">
              <a:rPr lang="en-US"/>
              <a:pPr>
                <a:defRPr/>
              </a:pPr>
              <a:t>‹#›</a:t>
            </a:fld>
            <a:endParaRPr lang="en-US"/>
          </a:p>
        </p:txBody>
      </p:sp>
    </p:spTree>
    <p:extLst>
      <p:ext uri="{BB962C8B-B14F-4D97-AF65-F5344CB8AC3E}">
        <p14:creationId xmlns:p14="http://schemas.microsoft.com/office/powerpoint/2010/main" val="19882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grpSp>
      <p:sp>
        <p:nvSpPr>
          <p:cNvPr id="11265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5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5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cs typeface="+mn-cs"/>
              </a:defRPr>
            </a:lvl1pPr>
          </a:lstStyle>
          <a:p>
            <a:pPr>
              <a:defRPr/>
            </a:pPr>
            <a:endParaRPr lang="en-US"/>
          </a:p>
        </p:txBody>
      </p:sp>
      <p:sp>
        <p:nvSpPr>
          <p:cNvPr id="11265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
        <p:nvSpPr>
          <p:cNvPr id="11265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DA7D2181-B5EB-9942-BD29-9A5CEF19D76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9"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mtClean="0">
                <a:cs typeface="+mj-cs"/>
              </a:rPr>
              <a:t>How do spectra tell us about movement?</a:t>
            </a:r>
          </a:p>
        </p:txBody>
      </p:sp>
      <p:sp>
        <p:nvSpPr>
          <p:cNvPr id="7" name="Rectangle 3"/>
          <p:cNvSpPr txBox="1">
            <a:spLocks noChangeArrowheads="1"/>
          </p:cNvSpPr>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lnSpc>
                <a:spcPct val="80000"/>
              </a:lnSpc>
              <a:defRPr/>
            </a:pPr>
            <a:r>
              <a:rPr lang="en-US" sz="2000" smtClean="0">
                <a:cs typeface="+mn-cs"/>
              </a:rPr>
              <a:t>A Doppler shift happens when an object is moving towards or away from us, as in a siren coming towards us</a:t>
            </a:r>
          </a:p>
          <a:p>
            <a:pPr eaLnBrk="1" hangingPunct="1">
              <a:lnSpc>
                <a:spcPct val="80000"/>
              </a:lnSpc>
              <a:buFont typeface="Wingdings" charset="0"/>
              <a:buNone/>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endParaRPr lang="en-US" sz="2000" smtClean="0">
              <a:cs typeface="+mn-cs"/>
            </a:endParaRPr>
          </a:p>
          <a:p>
            <a:pPr eaLnBrk="1" hangingPunct="1">
              <a:lnSpc>
                <a:spcPct val="80000"/>
              </a:lnSpc>
              <a:defRPr/>
            </a:pPr>
            <a:r>
              <a:rPr lang="en-US" sz="2000" smtClean="0">
                <a:cs typeface="+mn-cs"/>
              </a:rPr>
              <a:t>Wavelength is influenced by the movement</a:t>
            </a:r>
          </a:p>
          <a:p>
            <a:pPr eaLnBrk="1" hangingPunct="1">
              <a:lnSpc>
                <a:spcPct val="80000"/>
              </a:lnSpc>
              <a:defRPr/>
            </a:pPr>
            <a:r>
              <a:rPr lang="en-US" sz="2000" smtClean="0">
                <a:cs typeface="+mn-cs"/>
              </a:rPr>
              <a:t>It works with sound, with light, with any wave</a:t>
            </a:r>
          </a:p>
        </p:txBody>
      </p:sp>
      <p:pic>
        <p:nvPicPr>
          <p:cNvPr id="40965" name="Picture 4" descr="diagram showing how sound waves get squashed together when coming towards an observer, and extended when moving away from the observer" title="Doppler sh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7000"/>
            <a:ext cx="36576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B18E5F0-0B8A-C345-8AF4-B79B2C3117BD}"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the Universe</a:t>
            </a:r>
            <a:endParaRPr lang="en-US" dirty="0"/>
          </a:p>
        </p:txBody>
      </p:sp>
      <p:sp>
        <p:nvSpPr>
          <p:cNvPr id="3" name="Content Placeholder 2"/>
          <p:cNvSpPr>
            <a:spLocks noGrp="1"/>
          </p:cNvSpPr>
          <p:nvPr>
            <p:ph idx="1"/>
          </p:nvPr>
        </p:nvSpPr>
        <p:spPr/>
        <p:txBody>
          <a:bodyPr/>
          <a:lstStyle/>
          <a:p>
            <a:r>
              <a:rPr lang="en-US" dirty="0" smtClean="0"/>
              <a:t>The cosmic horizon is the boundary of what we can see.  Objects this far away will be receding at the speed of light.  If the speed of light is 300,000 km/s, use Hubble’s Law to approximate the radius of the universe.</a:t>
            </a:r>
            <a:endParaRPr lang="en-US" dirty="0"/>
          </a:p>
        </p:txBody>
      </p:sp>
      <p:sp>
        <p:nvSpPr>
          <p:cNvPr id="4" name="Slide Number Placeholder 3"/>
          <p:cNvSpPr>
            <a:spLocks noGrp="1"/>
          </p:cNvSpPr>
          <p:nvPr>
            <p:ph type="sldNum" sz="quarter" idx="12"/>
          </p:nvPr>
        </p:nvSpPr>
        <p:spPr/>
        <p:txBody>
          <a:bodyPr/>
          <a:lstStyle/>
          <a:p>
            <a:pPr>
              <a:defRPr/>
            </a:pPr>
            <a:fld id="{FE93546B-E24B-834E-A5E5-5101728D6CEA}" type="slidenum">
              <a:rPr lang="en-US" smtClean="0"/>
              <a:pPr>
                <a:defRPr/>
              </a:pPr>
              <a:t>10</a:t>
            </a:fld>
            <a:endParaRPr lang="en-US"/>
          </a:p>
        </p:txBody>
      </p:sp>
    </p:spTree>
    <p:extLst>
      <p:ext uri="{BB962C8B-B14F-4D97-AF65-F5344CB8AC3E}">
        <p14:creationId xmlns:p14="http://schemas.microsoft.com/office/powerpoint/2010/main" val="298480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11</a:t>
            </a:fld>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1371600"/>
            <a:ext cx="9363075" cy="936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269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12</a:t>
            </a:fld>
            <a:endParaRPr lang="en-US"/>
          </a:p>
        </p:txBody>
      </p:sp>
      <p:pic>
        <p:nvPicPr>
          <p:cNvPr id="3" name="Picture 2"/>
          <p:cNvPicPr>
            <a:picLocks noChangeAspect="1"/>
          </p:cNvPicPr>
          <p:nvPr/>
        </p:nvPicPr>
        <p:blipFill>
          <a:blip r:embed="rId2"/>
          <a:stretch>
            <a:fillRect/>
          </a:stretch>
        </p:blipFill>
        <p:spPr>
          <a:xfrm>
            <a:off x="12878" y="0"/>
            <a:ext cx="9131121" cy="6881611"/>
          </a:xfrm>
          <a:prstGeom prst="rect">
            <a:avLst/>
          </a:prstGeom>
        </p:spPr>
      </p:pic>
    </p:spTree>
    <p:extLst>
      <p:ext uri="{BB962C8B-B14F-4D97-AF65-F5344CB8AC3E}">
        <p14:creationId xmlns:p14="http://schemas.microsoft.com/office/powerpoint/2010/main" val="2116800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13</a:t>
            </a:fld>
            <a:endParaRPr lang="en-US"/>
          </a:p>
        </p:txBody>
      </p:sp>
      <p:pic>
        <p:nvPicPr>
          <p:cNvPr id="3" name="Picture 2"/>
          <p:cNvPicPr>
            <a:picLocks noChangeAspect="1"/>
          </p:cNvPicPr>
          <p:nvPr/>
        </p:nvPicPr>
        <p:blipFill>
          <a:blip r:embed="rId2"/>
          <a:stretch>
            <a:fillRect/>
          </a:stretch>
        </p:blipFill>
        <p:spPr>
          <a:xfrm>
            <a:off x="-31124" y="-1"/>
            <a:ext cx="9175124" cy="6874437"/>
          </a:xfrm>
          <a:prstGeom prst="rect">
            <a:avLst/>
          </a:prstGeom>
        </p:spPr>
      </p:pic>
    </p:spTree>
    <p:extLst>
      <p:ext uri="{BB962C8B-B14F-4D97-AF65-F5344CB8AC3E}">
        <p14:creationId xmlns:p14="http://schemas.microsoft.com/office/powerpoint/2010/main" val="181386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mtClean="0">
                <a:cs typeface="+mj-cs"/>
              </a:rPr>
              <a:t>Doppler, continued</a:t>
            </a:r>
          </a:p>
        </p:txBody>
      </p:sp>
      <p:pic>
        <p:nvPicPr>
          <p:cNvPr id="9" name="Picture 6" descr="faint background image of a visible specrtum" title="spectru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709" b="5709"/>
          <a:stretch>
            <a:fillRect/>
          </a:stretch>
        </p:blipFill>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Rectangle 5"/>
          <p:cNvSpPr>
            <a:spLocks noChangeArrowheads="1"/>
          </p:cNvSpPr>
          <p:nvPr/>
        </p:nvSpPr>
        <p:spPr bwMode="auto">
          <a:xfrm>
            <a:off x="609600" y="2057400"/>
            <a:ext cx="350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eaLnBrk="1" hangingPunct="1">
              <a:spcBef>
                <a:spcPct val="20000"/>
              </a:spcBef>
              <a:buClr>
                <a:schemeClr val="hlink"/>
              </a:buClr>
              <a:buSzPct val="70000"/>
              <a:buFont typeface="Wingdings" charset="0"/>
              <a:buChar char="n"/>
              <a:defRPr/>
            </a:pPr>
            <a:r>
              <a:rPr lang="en-US" sz="3200" dirty="0">
                <a:effectLst>
                  <a:outerShdw blurRad="38100" dist="38100" dir="2700000" algn="tl">
                    <a:srgbClr val="000000"/>
                  </a:outerShdw>
                </a:effectLst>
                <a:cs typeface="+mn-cs"/>
              </a:rPr>
              <a:t>Motion away from us results in a </a:t>
            </a:r>
            <a:r>
              <a:rPr lang="ja-JP" altLang="en-US" sz="3200" dirty="0">
                <a:effectLst>
                  <a:outerShdw blurRad="38100" dist="38100" dir="2700000" algn="tl">
                    <a:srgbClr val="000000"/>
                  </a:outerShdw>
                </a:effectLst>
                <a:latin typeface="Arial"/>
                <a:cs typeface="+mn-cs"/>
              </a:rPr>
              <a:t>“</a:t>
            </a:r>
            <a:r>
              <a:rPr lang="en-US" sz="3200" dirty="0">
                <a:effectLst>
                  <a:outerShdw blurRad="38100" dist="38100" dir="2700000" algn="tl">
                    <a:srgbClr val="000000"/>
                  </a:outerShdw>
                </a:effectLst>
                <a:cs typeface="+mn-cs"/>
              </a:rPr>
              <a:t>red shift</a:t>
            </a:r>
            <a:r>
              <a:rPr lang="ja-JP" altLang="en-US" sz="3200" dirty="0">
                <a:effectLst>
                  <a:outerShdw blurRad="38100" dist="38100" dir="2700000" algn="tl">
                    <a:srgbClr val="000000"/>
                  </a:outerShdw>
                </a:effectLst>
                <a:latin typeface="Arial"/>
                <a:cs typeface="+mn-cs"/>
              </a:rPr>
              <a:t>”</a:t>
            </a:r>
            <a:endParaRPr lang="en-US" sz="3200" dirty="0">
              <a:effectLst>
                <a:outerShdw blurRad="38100" dist="38100" dir="2700000" algn="tl">
                  <a:srgbClr val="000000"/>
                </a:outerShdw>
              </a:effectLst>
              <a:cs typeface="+mn-cs"/>
            </a:endParaRPr>
          </a:p>
          <a:p>
            <a:pPr marL="342900" indent="-342900" algn="l" eaLnBrk="1" hangingPunct="1">
              <a:spcBef>
                <a:spcPct val="20000"/>
              </a:spcBef>
              <a:buClr>
                <a:schemeClr val="hlink"/>
              </a:buClr>
              <a:buSzPct val="70000"/>
              <a:buFont typeface="Wingdings" charset="0"/>
              <a:buChar char="n"/>
              <a:defRPr/>
            </a:pPr>
            <a:r>
              <a:rPr lang="en-US" sz="3200" dirty="0">
                <a:effectLst>
                  <a:outerShdw blurRad="38100" dist="38100" dir="2700000" algn="tl">
                    <a:srgbClr val="000000"/>
                  </a:outerShdw>
                </a:effectLst>
                <a:cs typeface="+mn-cs"/>
              </a:rPr>
              <a:t>Motion towards us results in a </a:t>
            </a:r>
            <a:r>
              <a:rPr lang="ja-JP" altLang="en-US" sz="3200" dirty="0">
                <a:effectLst>
                  <a:outerShdw blurRad="38100" dist="38100" dir="2700000" algn="tl">
                    <a:srgbClr val="000000"/>
                  </a:outerShdw>
                </a:effectLst>
                <a:latin typeface="Arial"/>
                <a:cs typeface="+mn-cs"/>
              </a:rPr>
              <a:t>“</a:t>
            </a:r>
            <a:r>
              <a:rPr lang="en-US" sz="3200" dirty="0">
                <a:effectLst>
                  <a:outerShdw blurRad="38100" dist="38100" dir="2700000" algn="tl">
                    <a:srgbClr val="000000"/>
                  </a:outerShdw>
                </a:effectLst>
                <a:cs typeface="+mn-cs"/>
              </a:rPr>
              <a:t>blue shift</a:t>
            </a:r>
          </a:p>
        </p:txBody>
      </p:sp>
      <p:pic>
        <p:nvPicPr>
          <p:cNvPr id="7" name="Picture 4" descr="diagram of how sodium shifts colors to the red when seen from a near receding galaxy and a far receding galaxy" title="red sh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33600"/>
            <a:ext cx="502920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pic>
      <p:sp>
        <p:nvSpPr>
          <p:cNvPr id="10" name="Text Box 8"/>
          <p:cNvSpPr txBox="1">
            <a:spLocks noChangeArrowheads="1"/>
          </p:cNvSpPr>
          <p:nvPr/>
        </p:nvSpPr>
        <p:spPr bwMode="auto">
          <a:xfrm>
            <a:off x="1066800" y="6521450"/>
            <a:ext cx="3333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Why don</a:t>
            </a:r>
            <a:r>
              <a:rPr lang="ja-JP" altLang="en-US">
                <a:latin typeface="Arial"/>
                <a:cs typeface="+mn-cs"/>
              </a:rPr>
              <a:t>’</a:t>
            </a:r>
            <a:r>
              <a:rPr lang="en-US">
                <a:cs typeface="+mn-cs"/>
              </a:rPr>
              <a:t>t they call it a violet shift?</a:t>
            </a:r>
          </a:p>
        </p:txBody>
      </p:sp>
      <p:sp>
        <p:nvSpPr>
          <p:cNvPr id="4" name="Slide Number Placeholder 3"/>
          <p:cNvSpPr>
            <a:spLocks noGrp="1"/>
          </p:cNvSpPr>
          <p:nvPr>
            <p:ph type="sldNum" sz="quarter" idx="12"/>
          </p:nvPr>
        </p:nvSpPr>
        <p:spPr/>
        <p:txBody>
          <a:bodyPr/>
          <a:lstStyle/>
          <a:p>
            <a:pPr>
              <a:defRPr/>
            </a:pPr>
            <a:fld id="{D38B0280-3DB6-8F4C-86AE-F04C089BDF3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3</a:t>
            </a:fld>
            <a:endParaRPr lang="en-US"/>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84" y="1447800"/>
            <a:ext cx="743902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06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93546B-E24B-834E-A5E5-5101728D6CEA}" type="slidenum">
              <a:rPr lang="en-US" smtClean="0"/>
              <a:pPr>
                <a:defRPr/>
              </a:pPr>
              <a:t>4</a:t>
            </a:fld>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533400"/>
            <a:ext cx="875270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85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Universe</a:t>
            </a:r>
            <a:endParaRPr lang="en-US" dirty="0"/>
          </a:p>
        </p:txBody>
      </p:sp>
      <p:sp>
        <p:nvSpPr>
          <p:cNvPr id="3" name="Content Placeholder 2"/>
          <p:cNvSpPr>
            <a:spLocks noGrp="1"/>
          </p:cNvSpPr>
          <p:nvPr>
            <p:ph idx="1"/>
          </p:nvPr>
        </p:nvSpPr>
        <p:spPr/>
        <p:txBody>
          <a:bodyPr/>
          <a:lstStyle/>
          <a:p>
            <a:r>
              <a:rPr lang="en-US" dirty="0" smtClean="0"/>
              <a:t>The farther away a Galaxy is, the more its light is red shifted.</a:t>
            </a:r>
          </a:p>
          <a:p>
            <a:r>
              <a:rPr lang="en-US" dirty="0" smtClean="0"/>
              <a:t>The faster it is moving away from us.</a:t>
            </a:r>
            <a:endParaRPr lang="en-US" dirty="0"/>
          </a:p>
        </p:txBody>
      </p:sp>
      <p:sp>
        <p:nvSpPr>
          <p:cNvPr id="4" name="Slide Number Placeholder 3"/>
          <p:cNvSpPr>
            <a:spLocks noGrp="1"/>
          </p:cNvSpPr>
          <p:nvPr>
            <p:ph type="sldNum" sz="quarter" idx="12"/>
          </p:nvPr>
        </p:nvSpPr>
        <p:spPr/>
        <p:txBody>
          <a:bodyPr/>
          <a:lstStyle/>
          <a:p>
            <a:pPr>
              <a:defRPr/>
            </a:pPr>
            <a:fld id="{FE93546B-E24B-834E-A5E5-5101728D6CEA}" type="slidenum">
              <a:rPr lang="en-US" smtClean="0"/>
              <a:pPr>
                <a:defRPr/>
              </a:pPr>
              <a:t>5</a:t>
            </a:fld>
            <a:endParaRPr lang="en-US"/>
          </a:p>
        </p:txBody>
      </p:sp>
    </p:spTree>
    <p:extLst>
      <p:ext uri="{BB962C8B-B14F-4D97-AF65-F5344CB8AC3E}">
        <p14:creationId xmlns:p14="http://schemas.microsoft.com/office/powerpoint/2010/main" val="109525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6</a:t>
            </a:fld>
            <a:endParaRPr 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229600" cy="614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841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7</a:t>
            </a:fld>
            <a:endParaRPr lang="en-US"/>
          </a:p>
        </p:txBody>
      </p:sp>
      <p:pic>
        <p:nvPicPr>
          <p:cNvPr id="38914" name="Picture 2" descr="Image result for hubble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23" y="533400"/>
            <a:ext cx="8833376"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9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Hubble’s Law</a:t>
            </a:r>
            <a:endParaRPr lang="en-US" dirty="0"/>
          </a:p>
        </p:txBody>
      </p:sp>
      <p:sp>
        <p:nvSpPr>
          <p:cNvPr id="4" name="Content Placeholder 3"/>
          <p:cNvSpPr>
            <a:spLocks noGrp="1"/>
          </p:cNvSpPr>
          <p:nvPr>
            <p:ph idx="1"/>
          </p:nvPr>
        </p:nvSpPr>
        <p:spPr>
          <a:xfrm>
            <a:off x="1066800" y="3124200"/>
            <a:ext cx="7543800" cy="2667000"/>
          </a:xfrm>
        </p:spPr>
        <p:txBody>
          <a:bodyPr/>
          <a:lstStyle/>
          <a:p>
            <a:r>
              <a:rPr lang="en-US" dirty="0" smtClean="0"/>
              <a:t>v = velocity in km/s</a:t>
            </a:r>
          </a:p>
          <a:p>
            <a:r>
              <a:rPr lang="en-US" dirty="0" smtClean="0"/>
              <a:t>H</a:t>
            </a:r>
            <a:r>
              <a:rPr lang="en-US" baseline="-25000" dirty="0" smtClean="0"/>
              <a:t>o</a:t>
            </a:r>
            <a:r>
              <a:rPr lang="en-US" dirty="0" smtClean="0"/>
              <a:t> = Hubble’s constant (68 km/s /</a:t>
            </a:r>
            <a:r>
              <a:rPr lang="en-US" dirty="0" err="1" smtClean="0"/>
              <a:t>MPc</a:t>
            </a:r>
            <a:r>
              <a:rPr lang="en-US" dirty="0" smtClean="0"/>
              <a:t>)</a:t>
            </a:r>
          </a:p>
          <a:p>
            <a:r>
              <a:rPr lang="en-US" dirty="0" smtClean="0"/>
              <a:t>d = Distance in </a:t>
            </a:r>
            <a:r>
              <a:rPr lang="en-US" dirty="0" err="1" smtClean="0"/>
              <a:t>Megaparsec</a:t>
            </a:r>
            <a:r>
              <a:rPr lang="en-US" dirty="0" smtClean="0"/>
              <a:t> (1 </a:t>
            </a:r>
            <a:r>
              <a:rPr lang="en-US" dirty="0" err="1" smtClean="0"/>
              <a:t>MPc</a:t>
            </a:r>
            <a:r>
              <a:rPr lang="en-US" dirty="0" smtClean="0"/>
              <a:t> = 1,000,000 Pc = 3,262,000 Light Years</a:t>
            </a:r>
            <a:endParaRPr lang="en-US" dirty="0"/>
          </a:p>
        </p:txBody>
      </p:sp>
      <p:sp>
        <p:nvSpPr>
          <p:cNvPr id="2" name="Slide Number Placeholder 1"/>
          <p:cNvSpPr>
            <a:spLocks noGrp="1"/>
          </p:cNvSpPr>
          <p:nvPr>
            <p:ph type="sldNum" sz="quarter" idx="12"/>
          </p:nvPr>
        </p:nvSpPr>
        <p:spPr/>
        <p:txBody>
          <a:bodyPr/>
          <a:lstStyle/>
          <a:p>
            <a:pPr>
              <a:defRPr/>
            </a:pPr>
            <a:fld id="{747B69DC-5A9F-204E-AC8A-B268F2C85700}" type="slidenum">
              <a:rPr lang="en-US" smtClean="0"/>
              <a:pPr>
                <a:defRPr/>
              </a:pPr>
              <a:t>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9665423"/>
              </p:ext>
            </p:extLst>
          </p:nvPr>
        </p:nvGraphicFramePr>
        <p:xfrm>
          <a:off x="1143000" y="1676400"/>
          <a:ext cx="3523102" cy="1474787"/>
        </p:xfrm>
        <a:graphic>
          <a:graphicData uri="http://schemas.openxmlformats.org/presentationml/2006/ole">
            <mc:AlternateContent xmlns:mc="http://schemas.openxmlformats.org/markup-compatibility/2006">
              <mc:Choice xmlns:v="urn:schemas-microsoft-com:vml" Requires="v">
                <p:oleObj spid="_x0000_s40967" name="Equation" r:id="rId3" imgW="545760" imgH="228600" progId="Equation.DSMT4">
                  <p:embed/>
                </p:oleObj>
              </mc:Choice>
              <mc:Fallback>
                <p:oleObj name="Equation" r:id="rId3" imgW="545760" imgH="228600" progId="Equation.DSMT4">
                  <p:embed/>
                  <p:pic>
                    <p:nvPicPr>
                      <p:cNvPr id="0" name=""/>
                      <p:cNvPicPr/>
                      <p:nvPr/>
                    </p:nvPicPr>
                    <p:blipFill>
                      <a:blip r:embed="rId4"/>
                      <a:stretch>
                        <a:fillRect/>
                      </a:stretch>
                    </p:blipFill>
                    <p:spPr>
                      <a:xfrm>
                        <a:off x="1143000" y="1676400"/>
                        <a:ext cx="3523102" cy="147478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327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How fast would a galaxy that is 100 </a:t>
            </a:r>
            <a:r>
              <a:rPr lang="en-US" dirty="0" err="1" smtClean="0"/>
              <a:t>MPc</a:t>
            </a:r>
            <a:r>
              <a:rPr lang="en-US" dirty="0" smtClean="0"/>
              <a:t> be moving away from us?</a:t>
            </a:r>
          </a:p>
          <a:p>
            <a:r>
              <a:rPr lang="en-US" dirty="0" smtClean="0"/>
              <a:t>A galaxy has a measured recessional velocity of 100 km/s. How far away is it?</a:t>
            </a:r>
          </a:p>
          <a:p>
            <a:endParaRPr lang="en-US" dirty="0"/>
          </a:p>
        </p:txBody>
      </p:sp>
      <p:sp>
        <p:nvSpPr>
          <p:cNvPr id="4" name="Slide Number Placeholder 3"/>
          <p:cNvSpPr>
            <a:spLocks noGrp="1"/>
          </p:cNvSpPr>
          <p:nvPr>
            <p:ph type="sldNum" sz="quarter" idx="12"/>
          </p:nvPr>
        </p:nvSpPr>
        <p:spPr/>
        <p:txBody>
          <a:bodyPr/>
          <a:lstStyle/>
          <a:p>
            <a:pPr>
              <a:defRPr/>
            </a:pPr>
            <a:fld id="{FE93546B-E24B-834E-A5E5-5101728D6CEA}" type="slidenum">
              <a:rPr lang="en-US" smtClean="0"/>
              <a:pPr>
                <a:defRPr/>
              </a:pPr>
              <a:t>9</a:t>
            </a:fld>
            <a:endParaRPr lang="en-US"/>
          </a:p>
        </p:txBody>
      </p:sp>
    </p:spTree>
    <p:extLst>
      <p:ext uri="{BB962C8B-B14F-4D97-AF65-F5344CB8AC3E}">
        <p14:creationId xmlns:p14="http://schemas.microsoft.com/office/powerpoint/2010/main" val="40709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4176</TotalTime>
  <Words>279</Words>
  <Application>Microsoft Office PowerPoint</Application>
  <PresentationFormat>On-screen Show (4:3)</PresentationFormat>
  <Paragraphs>44</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ＭＳ Ｐゴシック</vt:lpstr>
      <vt:lpstr>Arial</vt:lpstr>
      <vt:lpstr>Tahoma</vt:lpstr>
      <vt:lpstr>Wingdings</vt:lpstr>
      <vt:lpstr>Shimmer</vt:lpstr>
      <vt:lpstr>Equation</vt:lpstr>
      <vt:lpstr>How do spectra tell us about movement?</vt:lpstr>
      <vt:lpstr>Doppler, continued</vt:lpstr>
      <vt:lpstr>PowerPoint Presentation</vt:lpstr>
      <vt:lpstr>PowerPoint Presentation</vt:lpstr>
      <vt:lpstr>Expanding Universe</vt:lpstr>
      <vt:lpstr>PowerPoint Presentation</vt:lpstr>
      <vt:lpstr>PowerPoint Presentation</vt:lpstr>
      <vt:lpstr>Hubble’s Law</vt:lpstr>
      <vt:lpstr>Example</vt:lpstr>
      <vt:lpstr>Size of the Universe</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Fingerprints in Sunlight</dc:title>
  <dc:creator>Deborah Scherrer</dc:creator>
  <cp:lastModifiedBy>Ian Doktor</cp:lastModifiedBy>
  <cp:revision>199</cp:revision>
  <dcterms:created xsi:type="dcterms:W3CDTF">2009-05-11T22:30:21Z</dcterms:created>
  <dcterms:modified xsi:type="dcterms:W3CDTF">2018-11-08T20:40:02Z</dcterms:modified>
</cp:coreProperties>
</file>