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59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A9699-905B-4945-80CB-CAEBFE384F48}" type="datetimeFigureOut">
              <a:rPr lang="en-US" smtClean="0"/>
              <a:t>19-10-16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6B105-25DF-4F35-B648-3DB51D1F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24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17T15:54:52.428"/>
    </inkml:context>
    <inkml:brush xml:id="br0">
      <inkml:brushProperty name="width" value="0.04" units="cm"/>
      <inkml:brushProperty name="height" value="0.04" units="cm"/>
    </inkml:brush>
  </inkml:definitions>
  <inkml:traceGroup>
    <inkml:annotationXML>
      <emma:emma xmlns:emma="http://www.w3.org/2003/04/emma" version="1.0">
        <emma:interpretation id="{8CD8E145-6A7A-4BDE-9172-FF51F7712BA0}" emma:medium="tactile" emma:mode="ink">
          <msink:context xmlns:msink="http://schemas.microsoft.com/ink/2010/main" type="writingRegion" rotatedBoundingBox="2867,14862 3022,14862 3022,16044 2867,16044"/>
        </emma:interpretation>
      </emma:emma>
    </inkml:annotationXML>
    <inkml:traceGroup>
      <inkml:annotationXML>
        <emma:emma xmlns:emma="http://www.w3.org/2003/04/emma" version="1.0">
          <emma:interpretation id="{86007F02-BED9-4E1B-A090-FAD0696F9D19}" emma:medium="tactile" emma:mode="ink">
            <msink:context xmlns:msink="http://schemas.microsoft.com/ink/2010/main" type="paragraph" rotatedBoundingBox="2867,14862 3022,14862 3022,16044 2867,16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49160A-87DE-4CE7-8CBE-CC580D637507}" emma:medium="tactile" emma:mode="ink">
              <msink:context xmlns:msink="http://schemas.microsoft.com/ink/2010/main" type="line" rotatedBoundingBox="2867,14862 3022,14862 3022,16044 2867,16044"/>
            </emma:interpretation>
          </emma:emma>
        </inkml:annotationXML>
        <inkml:traceGroup>
          <inkml:annotationXML>
            <emma:emma xmlns:emma="http://www.w3.org/2003/04/emma" version="1.0">
              <emma:interpretation id="{8EF8AF4D-82CB-4949-92C0-598865567333}" emma:medium="tactile" emma:mode="ink">
                <msink:context xmlns:msink="http://schemas.microsoft.com/ink/2010/main" type="inkWord" rotatedBoundingBox="2867,14862 3022,14862 3022,16044 2867,16044"/>
              </emma:interpretation>
              <emma:one-of disjunction-type="recognition" id="oneOf0">
                <emma:interpretation id="interp0" emma:lang="en-CA" emma:confidence="0">
                  <emma:literal>D</emma:literal>
                </emma:interpretation>
                <emma:interpretation id="interp1" emma:lang="en-CA" emma:confidence="0">
                  <emma:literal>i</emma:literal>
                </emma:interpretation>
                <emma:interpretation id="interp2" emma:lang="en-CA" emma:confidence="0">
                  <emma:literal>V</emma:literal>
                </emma:interpretation>
                <emma:interpretation id="interp3" emma:lang="en-CA" emma:confidence="0">
                  <emma:literal>•</emma:literal>
                </emma:interpretation>
                <emma:interpretation id="interp4" emma:lang="en-CA" emma:confidence="0">
                  <emma:literal>*</emma:literal>
                </emma:interpretation>
              </emma:one-of>
            </emma:emma>
          </inkml:annotationXML>
          <inkml:trace contextRef="#ctx0" brushRef="#br0">1869 7517 20703,'-17'194'96,"-2"-10"64,-1-79-224,4-80-96,-4-72 96,4-79 0,2-78-32,0-90 64,0-78 32,10 233 64</inkml:trace>
          <inkml:trace contextRef="#ctx0" brushRef="#br0" timeOffset="90.756">1870 7475 17471,'-3'19'32,"-8"181"-576,25-151-191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729AA-6F18-40AA-8A27-1EC8F8CAEB73}" type="datetimeFigureOut">
              <a:rPr lang="en-CA" smtClean="0"/>
              <a:t>19-10-16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9688" y="1177925"/>
            <a:ext cx="4238625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32313"/>
            <a:ext cx="5486400" cy="3708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715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4715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E6170-8873-401A-BEE1-FA73DCE3F7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200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E6170-8873-401A-BEE1-FA73DCE3F7F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018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70F1-B78E-4477-9CC3-BA8AE4BBF2E7}" type="datetimeFigureOut">
              <a:rPr lang="en-US" smtClean="0"/>
              <a:t>19-10-16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495E-9AF2-4CA7-A769-AED1A7544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70F1-B78E-4477-9CC3-BA8AE4BBF2E7}" type="datetimeFigureOut">
              <a:rPr lang="en-US" smtClean="0"/>
              <a:t>19-10-16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495E-9AF2-4CA7-A769-AED1A7544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1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70F1-B78E-4477-9CC3-BA8AE4BBF2E7}" type="datetimeFigureOut">
              <a:rPr lang="en-US" smtClean="0"/>
              <a:t>19-10-16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495E-9AF2-4CA7-A769-AED1A7544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4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70F1-B78E-4477-9CC3-BA8AE4BBF2E7}" type="datetimeFigureOut">
              <a:rPr lang="en-US" smtClean="0"/>
              <a:t>19-10-16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495E-9AF2-4CA7-A769-AED1A7544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7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70F1-B78E-4477-9CC3-BA8AE4BBF2E7}" type="datetimeFigureOut">
              <a:rPr lang="en-US" smtClean="0"/>
              <a:t>19-10-16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495E-9AF2-4CA7-A769-AED1A7544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7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70F1-B78E-4477-9CC3-BA8AE4BBF2E7}" type="datetimeFigureOut">
              <a:rPr lang="en-US" smtClean="0"/>
              <a:t>19-10-16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495E-9AF2-4CA7-A769-AED1A7544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3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70F1-B78E-4477-9CC3-BA8AE4BBF2E7}" type="datetimeFigureOut">
              <a:rPr lang="en-US" smtClean="0"/>
              <a:t>19-10-16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495E-9AF2-4CA7-A769-AED1A7544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6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70F1-B78E-4477-9CC3-BA8AE4BBF2E7}" type="datetimeFigureOut">
              <a:rPr lang="en-US" smtClean="0"/>
              <a:t>19-10-16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495E-9AF2-4CA7-A769-AED1A7544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3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70F1-B78E-4477-9CC3-BA8AE4BBF2E7}" type="datetimeFigureOut">
              <a:rPr lang="en-US" smtClean="0"/>
              <a:t>19-10-16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495E-9AF2-4CA7-A769-AED1A7544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70F1-B78E-4477-9CC3-BA8AE4BBF2E7}" type="datetimeFigureOut">
              <a:rPr lang="en-US" smtClean="0"/>
              <a:t>19-10-16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495E-9AF2-4CA7-A769-AED1A7544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5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70F1-B78E-4477-9CC3-BA8AE4BBF2E7}" type="datetimeFigureOut">
              <a:rPr lang="en-US" smtClean="0"/>
              <a:t>19-10-16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495E-9AF2-4CA7-A769-AED1A7544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70F1-B78E-4477-9CC3-BA8AE4BBF2E7}" type="datetimeFigureOut">
              <a:rPr lang="en-US" smtClean="0"/>
              <a:t>19-10-16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5495E-9AF2-4CA7-A769-AED1A7544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05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Properties of Telescopes</a:t>
            </a:r>
          </a:p>
        </p:txBody>
      </p:sp>
    </p:spTree>
    <p:extLst>
      <p:ext uri="{BB962C8B-B14F-4D97-AF65-F5344CB8AC3E}">
        <p14:creationId xmlns:p14="http://schemas.microsoft.com/office/powerpoint/2010/main" val="187238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8021"/>
            <a:chExt cx="9144000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021"/>
              <a:ext cx="9144000" cy="685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82982" y="609600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16”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895600" y="2971800"/>
            <a:ext cx="685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67"/>
            <a:ext cx="9144000" cy="690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89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magnification of a telescope depends on the focal length of the Primary Mirror/Lens and the focal length of the eye piece.</a:t>
            </a:r>
          </a:p>
          <a:p>
            <a:pPr marL="0" indent="0">
              <a:buNone/>
            </a:pPr>
            <a:r>
              <a:rPr lang="en-US" dirty="0"/>
              <a:t>		Magnification   =  </a:t>
            </a:r>
            <a:r>
              <a:rPr lang="en-US" u="sng" dirty="0"/>
              <a:t>Object FL</a:t>
            </a:r>
          </a:p>
          <a:p>
            <a:pPr marL="0" indent="0">
              <a:buNone/>
            </a:pPr>
            <a:r>
              <a:rPr lang="en-US" dirty="0"/>
              <a:t>					 Eyepiece </a:t>
            </a:r>
            <a:r>
              <a:rPr lang="en-US" dirty="0" smtClean="0"/>
              <a:t>FL</a:t>
            </a:r>
          </a:p>
          <a:p>
            <a:r>
              <a:rPr lang="en-US" dirty="0" smtClean="0"/>
              <a:t>Note: Bigger isn’t always better (magnification)!! For objects like nebulae or galaxies, higher magnification means a lower field of view; the object won’t all fit in the FOV. Also, the higher the magnification, the lower the brightness.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9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Mr. Putnam’s 8</a:t>
            </a:r>
            <a:r>
              <a:rPr lang="en-US" dirty="0" smtClean="0"/>
              <a:t>” (203.2 mm) </a:t>
            </a:r>
            <a:r>
              <a:rPr lang="en-US" dirty="0"/>
              <a:t>t</a:t>
            </a:r>
            <a:r>
              <a:rPr lang="en-US" dirty="0" smtClean="0"/>
              <a:t>elescope </a:t>
            </a:r>
            <a:r>
              <a:rPr lang="en-US" dirty="0"/>
              <a:t>has a focal length of 2700 mm. </a:t>
            </a:r>
          </a:p>
          <a:p>
            <a:pPr marL="971550" lvl="1" indent="-514350">
              <a:buAutoNum type="alphaLcParenR"/>
            </a:pPr>
            <a:r>
              <a:rPr lang="en-US" dirty="0"/>
              <a:t>Determine how many times brighter objects will appear in the telescope than with the naked eye (8 mm diameter).</a:t>
            </a:r>
          </a:p>
          <a:p>
            <a:pPr marL="971550" lvl="1" indent="-514350">
              <a:buAutoNum type="alphaLcParenR"/>
            </a:pPr>
            <a:r>
              <a:rPr lang="en-US" dirty="0"/>
              <a:t>How many times will objects be magnified with a 40 mm eyepiece?  With a 3 mm eyepiece?</a:t>
            </a:r>
          </a:p>
        </p:txBody>
      </p:sp>
    </p:spTree>
    <p:extLst>
      <p:ext uri="{BB962C8B-B14F-4D97-AF65-F5344CB8AC3E}">
        <p14:creationId xmlns:p14="http://schemas.microsoft.com/office/powerpoint/2010/main" val="267292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Gathering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r>
              <a:rPr lang="en-US" dirty="0"/>
              <a:t>More light means brighter views</a:t>
            </a:r>
          </a:p>
          <a:p>
            <a:r>
              <a:rPr lang="en-US" dirty="0"/>
              <a:t>The amount of light collected depends on the </a:t>
            </a:r>
            <a:r>
              <a:rPr lang="en-US" b="1" u="sng" dirty="0"/>
              <a:t>area</a:t>
            </a:r>
            <a:r>
              <a:rPr lang="en-US" dirty="0"/>
              <a:t> of the objective lens/mirror.</a:t>
            </a:r>
          </a:p>
          <a:p>
            <a:r>
              <a:rPr lang="en-US" dirty="0"/>
              <a:t>A = </a:t>
            </a:r>
            <a:r>
              <a:rPr lang="en-US" dirty="0">
                <a:sym typeface="Symbol"/>
              </a:rPr>
              <a:t>r</a:t>
            </a:r>
            <a:r>
              <a:rPr lang="en-US" baseline="30000" dirty="0">
                <a:sym typeface="Symbol"/>
              </a:rPr>
              <a:t>2</a:t>
            </a:r>
            <a:endParaRPr lang="en-US" dirty="0"/>
          </a:p>
        </p:txBody>
      </p:sp>
      <p:pic>
        <p:nvPicPr>
          <p:cNvPr id="1026" name="Picture 2" descr="Image result for telescope aperture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1219200"/>
            <a:ext cx="4953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54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light gathering area of a telescope with a primary lens that has a radius of 3 inches?</a:t>
            </a:r>
          </a:p>
          <a:p>
            <a:r>
              <a:rPr lang="en-US" dirty="0"/>
              <a:t>How many times brighter will an object appear in a telescope with a primary mirror diameter of 20” vs 10”?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1032387" y="5350600"/>
              <a:ext cx="56160" cy="4258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3747" y="5341960"/>
                <a:ext cx="73080" cy="44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915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dirty="0"/>
              <a:t>The largest telescope under construction is the 30 m telescope (It will have a radius of 15 m when completed).  Compare its light gathering ability with the human eye (pupil radius is 1.5 mm).</a:t>
            </a:r>
          </a:p>
        </p:txBody>
      </p:sp>
    </p:spTree>
    <p:extLst>
      <p:ext uri="{BB962C8B-B14F-4D97-AF65-F5344CB8AC3E}">
        <p14:creationId xmlns:p14="http://schemas.microsoft.com/office/powerpoint/2010/main" val="96856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>
            <a:normAutofit/>
          </a:bodyPr>
          <a:lstStyle/>
          <a:p>
            <a:r>
              <a:rPr lang="en-US" dirty="0"/>
              <a:t>Resolution refers to how much fine detail can be seen.</a:t>
            </a:r>
          </a:p>
          <a:p>
            <a:r>
              <a:rPr lang="en-US" dirty="0"/>
              <a:t>As the telescope diameter increases, the resolution increases.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6862082" cy="284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32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1247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29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54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2"/>
            <a:ext cx="9144000" cy="688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41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8021"/>
            <a:ext cx="9144000" cy="6858000"/>
            <a:chOff x="0" y="8021"/>
            <a:chExt cx="9144000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021"/>
              <a:ext cx="9144000" cy="685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04800" y="632155"/>
              <a:ext cx="468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73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228</Words>
  <Application>Microsoft Macintosh PowerPoint</Application>
  <PresentationFormat>On-screen Show (4:3)</PresentationFormat>
  <Paragraphs>24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Properties of Telescopes</vt:lpstr>
      <vt:lpstr>Light Gathering</vt:lpstr>
      <vt:lpstr>Example</vt:lpstr>
      <vt:lpstr>PowerPoint Presentation</vt:lpstr>
      <vt:lpstr>Resolution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Magnification</vt:lpstr>
      <vt:lpstr>Example</vt:lpstr>
    </vt:vector>
  </TitlesOfParts>
  <Company>Alberta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Telescopse</dc:title>
  <dc:creator>EPSB</dc:creator>
  <cp:lastModifiedBy>Wayde Putnam</cp:lastModifiedBy>
  <cp:revision>13</cp:revision>
  <cp:lastPrinted>2016-10-17T14:35:43Z</cp:lastPrinted>
  <dcterms:created xsi:type="dcterms:W3CDTF">2016-10-14T18:52:42Z</dcterms:created>
  <dcterms:modified xsi:type="dcterms:W3CDTF">2019-10-17T02:35:53Z</dcterms:modified>
</cp:coreProperties>
</file>