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2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4" r:id="rId23"/>
    <p:sldId id="277" r:id="rId24"/>
    <p:sldId id="280" r:id="rId25"/>
    <p:sldId id="285" r:id="rId26"/>
    <p:sldId id="286" r:id="rId27"/>
    <p:sldId id="287" r:id="rId28"/>
    <p:sldId id="278" r:id="rId29"/>
    <p:sldId id="28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3B566-520D-4A36-8F85-90BFDF8BFAC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4F63-4B77-4735-ACB0-71AF4143F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946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3B566-520D-4A36-8F85-90BFDF8BFAC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4F63-4B77-4735-ACB0-71AF4143F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613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3B566-520D-4A36-8F85-90BFDF8BFAC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4F63-4B77-4735-ACB0-71AF4143F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17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3B566-520D-4A36-8F85-90BFDF8BFAC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4F63-4B77-4735-ACB0-71AF4143F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71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3B566-520D-4A36-8F85-90BFDF8BFAC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4F63-4B77-4735-ACB0-71AF4143F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88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3B566-520D-4A36-8F85-90BFDF8BFAC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4F63-4B77-4735-ACB0-71AF4143F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315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3B566-520D-4A36-8F85-90BFDF8BFAC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4F63-4B77-4735-ACB0-71AF4143F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08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3B566-520D-4A36-8F85-90BFDF8BFAC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4F63-4B77-4735-ACB0-71AF4143F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65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3B566-520D-4A36-8F85-90BFDF8BFAC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4F63-4B77-4735-ACB0-71AF4143F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58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3B566-520D-4A36-8F85-90BFDF8BFAC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4F63-4B77-4735-ACB0-71AF4143F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9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3B566-520D-4A36-8F85-90BFDF8BFAC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4F63-4B77-4735-ACB0-71AF4143F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16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3B566-520D-4A36-8F85-90BFDF8BFAC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14F63-4B77-4735-ACB0-71AF4143F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0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imeanddate.com/eclipse/in/canada/edmonton?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4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youtube.com/watch?v=p5E_esHiA5Q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Moon</a:t>
            </a:r>
          </a:p>
        </p:txBody>
      </p:sp>
    </p:spTree>
    <p:extLst>
      <p:ext uri="{BB962C8B-B14F-4D97-AF65-F5344CB8AC3E}">
        <p14:creationId xmlns:p14="http://schemas.microsoft.com/office/powerpoint/2010/main" val="3394775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Lunar Rotation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3091" y="1713489"/>
            <a:ext cx="5015089" cy="4876800"/>
          </a:xfrm>
        </p:spPr>
        <p:txBody>
          <a:bodyPr/>
          <a:lstStyle/>
          <a:p>
            <a:r>
              <a:rPr lang="en-US" dirty="0"/>
              <a:t>As the Moon orbit’s the Earth it also rotates.</a:t>
            </a:r>
          </a:p>
          <a:p>
            <a:r>
              <a:rPr lang="en-US" dirty="0"/>
              <a:t>It experiences </a:t>
            </a:r>
            <a:r>
              <a:rPr lang="en-US" b="1" dirty="0"/>
              <a:t>synchronous rotation</a:t>
            </a:r>
            <a:r>
              <a:rPr lang="en-US" dirty="0"/>
              <a:t>; it rotates with the same period that it orbits.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349" y="1600200"/>
            <a:ext cx="4289243" cy="4264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13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Eclipses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76400"/>
          </a:xfrm>
        </p:spPr>
        <p:txBody>
          <a:bodyPr/>
          <a:lstStyle/>
          <a:p>
            <a:r>
              <a:rPr lang="en-US" dirty="0"/>
              <a:t>Two types</a:t>
            </a:r>
          </a:p>
          <a:p>
            <a:pPr marL="971550" lvl="1" indent="-514350">
              <a:buAutoNum type="arabicParenR"/>
            </a:pPr>
            <a:r>
              <a:rPr lang="en-US" dirty="0"/>
              <a:t>Lunar Eclipse – Moon moves into Earth’s Shadow</a:t>
            </a:r>
          </a:p>
          <a:p>
            <a:pPr marL="971550" lvl="1" indent="-514350">
              <a:buAutoNum type="arabicParenR"/>
            </a:pPr>
            <a:r>
              <a:rPr lang="en-US" dirty="0"/>
              <a:t>Solar Eclipse – Moon moves in front of the Earth</a:t>
            </a:r>
          </a:p>
        </p:txBody>
      </p:sp>
    </p:spTree>
    <p:extLst>
      <p:ext uri="{BB962C8B-B14F-4D97-AF65-F5344CB8AC3E}">
        <p14:creationId xmlns:p14="http://schemas.microsoft.com/office/powerpoint/2010/main" val="3023371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lunar eclip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534400" cy="682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357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5422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215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51"/>
            <a:ext cx="9067800" cy="510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76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8952136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031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https://www.timeanddate.com/eclipse/in/canada/edmonton?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269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Solar Eclipse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887178" cy="5554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461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027784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62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111"/>
            <a:ext cx="59436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71475"/>
            <a:ext cx="22479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2743200"/>
            <a:ext cx="25336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343400"/>
            <a:ext cx="3962400" cy="246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461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did the Moon come from?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10600" cy="4525963"/>
          </a:xfrm>
        </p:spPr>
        <p:txBody>
          <a:bodyPr/>
          <a:lstStyle/>
          <a:p>
            <a:r>
              <a:rPr lang="en-US" dirty="0"/>
              <a:t>4.6 billion years ago an object the size of Mars collided with the Earth.</a:t>
            </a:r>
          </a:p>
          <a:p>
            <a:r>
              <a:rPr lang="en-US" dirty="0" err="1"/>
              <a:t>Ejecta</a:t>
            </a:r>
            <a:r>
              <a:rPr lang="en-US" dirty="0"/>
              <a:t> was released and formed the moon.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19400"/>
            <a:ext cx="5334000" cy="400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67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 of the Moon, Sun &amp; Earth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Ancient Astronomers were able to use the eclipses and shadows to determine the size of the Earth and the distance to the Moon and Sun.</a:t>
            </a:r>
          </a:p>
          <a:p>
            <a:r>
              <a:rPr lang="en-US" dirty="0"/>
              <a:t>Ancient Greeks noted that during Lunar Eclipses, the shadow of the Earth was circular.</a:t>
            </a:r>
          </a:p>
        </p:txBody>
      </p:sp>
    </p:spTree>
    <p:extLst>
      <p:ext uri="{BB962C8B-B14F-4D97-AF65-F5344CB8AC3E}">
        <p14:creationId xmlns:p14="http://schemas.microsoft.com/office/powerpoint/2010/main" val="8394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47800"/>
            <a:ext cx="4124325" cy="365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1694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3464300" cy="217744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Eratosthenes approximated the circumference of the Earth around 200 BCE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2205527"/>
            <a:ext cx="2257425" cy="188118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B7CCF5B-903D-49A0-A6A3-6F1F5A6F3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Eratosthenes</a:t>
            </a:r>
          </a:p>
        </p:txBody>
      </p:sp>
    </p:spTree>
    <p:extLst>
      <p:ext uri="{BB962C8B-B14F-4D97-AF65-F5344CB8AC3E}">
        <p14:creationId xmlns:p14="http://schemas.microsoft.com/office/powerpoint/2010/main" val="2615110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Eratosthenes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On the summer solstice in </a:t>
            </a:r>
            <a:r>
              <a:rPr lang="en-US" dirty="0" err="1"/>
              <a:t>Syene</a:t>
            </a:r>
            <a:r>
              <a:rPr lang="en-US" dirty="0"/>
              <a:t> (town in Egypt) the sun shown directly down the vertical shaft of water wells.</a:t>
            </a:r>
          </a:p>
          <a:p>
            <a:r>
              <a:rPr lang="en-US" dirty="0"/>
              <a:t>In Alexandria (900 km North), at the same time the Sun made a 7</a:t>
            </a:r>
            <a:r>
              <a:rPr lang="en-US" baseline="30000" dirty="0"/>
              <a:t>o</a:t>
            </a:r>
            <a:r>
              <a:rPr lang="en-US" dirty="0"/>
              <a:t> angle down a similar shaft. </a:t>
            </a:r>
          </a:p>
          <a:p>
            <a:r>
              <a:rPr lang="en-US" dirty="0"/>
              <a:t>Since a circle is 360</a:t>
            </a:r>
            <a:r>
              <a:rPr lang="en-US" baseline="30000" dirty="0"/>
              <a:t>o</a:t>
            </a:r>
            <a:r>
              <a:rPr lang="en-US" dirty="0"/>
              <a:t>, the distance from Alexandria to </a:t>
            </a:r>
            <a:r>
              <a:rPr lang="en-US" dirty="0" err="1"/>
              <a:t>Syene</a:t>
            </a:r>
            <a:r>
              <a:rPr lang="en-US" dirty="0"/>
              <a:t> represented about 1/50 of the circumference.</a:t>
            </a:r>
          </a:p>
        </p:txBody>
      </p:sp>
    </p:spTree>
    <p:extLst>
      <p:ext uri="{BB962C8B-B14F-4D97-AF65-F5344CB8AC3E}">
        <p14:creationId xmlns:p14="http://schemas.microsoft.com/office/powerpoint/2010/main" val="410243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FC06D5-8DD9-4504-B89C-588938746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77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ratosthenes' methods">
            <a:extLst>
              <a:ext uri="{FF2B5EF4-FFF2-40B4-BE49-F238E27FC236}">
                <a16:creationId xmlns:a16="http://schemas.microsoft.com/office/drawing/2014/main" id="{3190FB2E-7F3B-4696-8E89-16F9A907A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5087191" cy="426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eratosthenes experiment">
            <a:extLst>
              <a:ext uri="{FF2B5EF4-FFF2-40B4-BE49-F238E27FC236}">
                <a16:creationId xmlns:a16="http://schemas.microsoft.com/office/drawing/2014/main" id="{4F544A9E-D512-41C4-8408-497DDA09A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612" y="1087883"/>
            <a:ext cx="3827187" cy="495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2984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675" y="857250"/>
            <a:ext cx="561205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972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distance between Toronto and Montreal is approximately 542km. If a 10 m flagpole in Toronto casts a shadow that is 0.85m long when the Sun is overhead. Using this information, determine the circumference of the Earth.</a:t>
            </a:r>
          </a:p>
        </p:txBody>
      </p:sp>
    </p:spTree>
    <p:extLst>
      <p:ext uri="{BB962C8B-B14F-4D97-AF65-F5344CB8AC3E}">
        <p14:creationId xmlns:p14="http://schemas.microsoft.com/office/powerpoint/2010/main" val="36484564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5932093"/>
              </p:ext>
            </p:extLst>
          </p:nvPr>
        </p:nvGraphicFramePr>
        <p:xfrm>
          <a:off x="533400" y="381000"/>
          <a:ext cx="1924915" cy="117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2" name="Equation" r:id="rId3" imgW="685800" imgH="419040" progId="Equation.DSMT4">
                  <p:embed/>
                </p:oleObj>
              </mc:Choice>
              <mc:Fallback>
                <p:oleObj name="Equation" r:id="rId3" imgW="6858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381000"/>
                        <a:ext cx="1924915" cy="1176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809892"/>
              </p:ext>
            </p:extLst>
          </p:nvPr>
        </p:nvGraphicFramePr>
        <p:xfrm>
          <a:off x="2667000" y="2286000"/>
          <a:ext cx="24257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3" name="Equation" r:id="rId5" imgW="863280" imgH="393480" progId="Equation.DSMT4">
                  <p:embed/>
                </p:oleObj>
              </mc:Choice>
              <mc:Fallback>
                <p:oleObj name="Equation" r:id="rId5" imgW="86328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286000"/>
                        <a:ext cx="242570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983419"/>
              </p:ext>
            </p:extLst>
          </p:nvPr>
        </p:nvGraphicFramePr>
        <p:xfrm>
          <a:off x="5356225" y="4492625"/>
          <a:ext cx="253365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4" name="Equation" r:id="rId7" imgW="901440" imgH="177480" progId="Equation.DSMT4">
                  <p:embed/>
                </p:oleObj>
              </mc:Choice>
              <mc:Fallback>
                <p:oleObj name="Equation" r:id="rId7" imgW="901440" imgH="177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6225" y="4492625"/>
                        <a:ext cx="2533650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9946883"/>
              </p:ext>
            </p:extLst>
          </p:nvPr>
        </p:nvGraphicFramePr>
        <p:xfrm>
          <a:off x="1143000" y="5867400"/>
          <a:ext cx="253365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5" name="Equation" r:id="rId9" imgW="901440" imgH="177480" progId="Equation.DSMT4">
                  <p:embed/>
                </p:oleObj>
              </mc:Choice>
              <mc:Fallback>
                <p:oleObj name="Equation" r:id="rId9" imgW="901440" imgH="177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867400"/>
                        <a:ext cx="2533650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Aristarchus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76400"/>
          </a:xfrm>
        </p:spPr>
        <p:txBody>
          <a:bodyPr/>
          <a:lstStyle/>
          <a:p>
            <a:r>
              <a:rPr lang="en-US" dirty="0"/>
              <a:t>He estimated that the angle between the Sun and the Moon during the 1</a:t>
            </a:r>
            <a:r>
              <a:rPr lang="en-US" baseline="30000" dirty="0"/>
              <a:t>st</a:t>
            </a:r>
            <a:r>
              <a:rPr lang="en-US" dirty="0"/>
              <a:t> and 3</a:t>
            </a:r>
            <a:r>
              <a:rPr lang="en-US" baseline="30000" dirty="0"/>
              <a:t>rd</a:t>
            </a:r>
            <a:r>
              <a:rPr lang="en-US" dirty="0"/>
              <a:t> quarters was 90</a:t>
            </a:r>
            <a:r>
              <a:rPr lang="en-US" baseline="30000" dirty="0"/>
              <a:t>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65534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631202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674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1" y="0"/>
            <a:ext cx="9040717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6301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" y="152400"/>
            <a:ext cx="8906933" cy="668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0371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hite, photo, black, dark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E25C7066-D58B-4FE9-8427-6AB9C00AC4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876300"/>
            <a:ext cx="90678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25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 of the Moon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Relative to background stars, both the moon and the sun appear to move from West to East but at different rates.</a:t>
            </a:r>
          </a:p>
          <a:p>
            <a:r>
              <a:rPr lang="en-US" dirty="0"/>
              <a:t>The Sun takes one year to complete a trip around the Celestial Sphere, the moon takes about 4 weeks.</a:t>
            </a:r>
          </a:p>
        </p:txBody>
      </p:sp>
    </p:spTree>
    <p:extLst>
      <p:ext uri="{BB962C8B-B14F-4D97-AF65-F5344CB8AC3E}">
        <p14:creationId xmlns:p14="http://schemas.microsoft.com/office/powerpoint/2010/main" val="409169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 from the Moon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Moon does not create its own light</a:t>
            </a:r>
          </a:p>
          <a:p>
            <a:pPr lvl="1"/>
            <a:r>
              <a:rPr lang="en-US" dirty="0"/>
              <a:t>It reflects light from the Sun</a:t>
            </a:r>
          </a:p>
          <a:p>
            <a:r>
              <a:rPr lang="en-US" dirty="0"/>
              <a:t>The phase of the moon is determined by the part of the moon reflecting light to the Earth.</a:t>
            </a:r>
          </a:p>
        </p:txBody>
      </p:sp>
    </p:spTree>
    <p:extLst>
      <p:ext uri="{BB962C8B-B14F-4D97-AF65-F5344CB8AC3E}">
        <p14:creationId xmlns:p14="http://schemas.microsoft.com/office/powerpoint/2010/main" val="310643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63751" cy="6270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406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289"/>
            <a:ext cx="7620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651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4440</TotalTime>
  <Words>372</Words>
  <Application>Microsoft Office PowerPoint</Application>
  <PresentationFormat>On-screen Show (4:3)</PresentationFormat>
  <Paragraphs>33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Office Theme</vt:lpstr>
      <vt:lpstr>Equation</vt:lpstr>
      <vt:lpstr>The Moon</vt:lpstr>
      <vt:lpstr>Where did the Moon come from?</vt:lpstr>
      <vt:lpstr>PowerPoint Presentation</vt:lpstr>
      <vt:lpstr>PowerPoint Presentation</vt:lpstr>
      <vt:lpstr>PowerPoint Presentation</vt:lpstr>
      <vt:lpstr>Motion of the Moon</vt:lpstr>
      <vt:lpstr>Light from the Moon</vt:lpstr>
      <vt:lpstr>PowerPoint Presentation</vt:lpstr>
      <vt:lpstr>PowerPoint Presentation</vt:lpstr>
      <vt:lpstr>Lunar Rotation</vt:lpstr>
      <vt:lpstr>Eclipses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Solar Eclipse</vt:lpstr>
      <vt:lpstr>PowerPoint Presentation</vt:lpstr>
      <vt:lpstr>PowerPoint Presentation</vt:lpstr>
      <vt:lpstr>Size of the Moon, Sun &amp; Earth</vt:lpstr>
      <vt:lpstr>PowerPoint Presentation</vt:lpstr>
      <vt:lpstr>Eratosthenes</vt:lpstr>
      <vt:lpstr>Eratosthenes</vt:lpstr>
      <vt:lpstr>PowerPoint Presentation</vt:lpstr>
      <vt:lpstr>PowerPoint Presentation</vt:lpstr>
      <vt:lpstr>PowerPoint Presentation</vt:lpstr>
      <vt:lpstr>Example</vt:lpstr>
      <vt:lpstr>Aristarchus</vt:lpstr>
      <vt:lpstr>PowerPoint Presentation</vt:lpstr>
    </vt:vector>
  </TitlesOfParts>
  <Company>Alberta Learning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Moon</dc:title>
  <dc:creator>EPSB</dc:creator>
  <cp:lastModifiedBy>Wayde Putnam</cp:lastModifiedBy>
  <cp:revision>13</cp:revision>
  <dcterms:created xsi:type="dcterms:W3CDTF">2016-09-15T19:00:16Z</dcterms:created>
  <dcterms:modified xsi:type="dcterms:W3CDTF">2019-09-23T17:27:19Z</dcterms:modified>
</cp:coreProperties>
</file>